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43"/>
  </p:notesMasterIdLst>
  <p:sldIdLst>
    <p:sldId id="2484" r:id="rId5"/>
    <p:sldId id="2606" r:id="rId6"/>
    <p:sldId id="2196" r:id="rId7"/>
    <p:sldId id="288" r:id="rId8"/>
    <p:sldId id="273" r:id="rId9"/>
    <p:sldId id="2488" r:id="rId10"/>
    <p:sldId id="2411" r:id="rId11"/>
    <p:sldId id="2413" r:id="rId12"/>
    <p:sldId id="2420" r:id="rId13"/>
    <p:sldId id="2417" r:id="rId14"/>
    <p:sldId id="2419" r:id="rId15"/>
    <p:sldId id="2421" r:id="rId16"/>
    <p:sldId id="2418" r:id="rId17"/>
    <p:sldId id="2431" r:id="rId18"/>
    <p:sldId id="2423" r:id="rId19"/>
    <p:sldId id="2605" r:id="rId20"/>
    <p:sldId id="2462" r:id="rId21"/>
    <p:sldId id="2458" r:id="rId22"/>
    <p:sldId id="2475" r:id="rId23"/>
    <p:sldId id="2616" r:id="rId24"/>
    <p:sldId id="2598" r:id="rId25"/>
    <p:sldId id="2599" r:id="rId26"/>
    <p:sldId id="2459" r:id="rId27"/>
    <p:sldId id="2602" r:id="rId28"/>
    <p:sldId id="2607" r:id="rId29"/>
    <p:sldId id="2600" r:id="rId30"/>
    <p:sldId id="2460" r:id="rId31"/>
    <p:sldId id="2604" r:id="rId32"/>
    <p:sldId id="2603" r:id="rId33"/>
    <p:sldId id="2608" r:id="rId34"/>
    <p:sldId id="2611" r:id="rId35"/>
    <p:sldId id="2615" r:id="rId36"/>
    <p:sldId id="2614" r:id="rId37"/>
    <p:sldId id="2612" r:id="rId38"/>
    <p:sldId id="2613" r:id="rId39"/>
    <p:sldId id="2610" r:id="rId40"/>
    <p:sldId id="2609" r:id="rId41"/>
    <p:sldId id="2503" r:id="rId4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6A04B18A-6BAA-4E59-AFBD-B310119B8A1A}">
          <p14:sldIdLst>
            <p14:sldId id="2484"/>
            <p14:sldId id="2606"/>
            <p14:sldId id="2196"/>
            <p14:sldId id="288"/>
            <p14:sldId id="273"/>
            <p14:sldId id="2488"/>
            <p14:sldId id="2411"/>
            <p14:sldId id="2413"/>
            <p14:sldId id="2420"/>
            <p14:sldId id="2417"/>
            <p14:sldId id="2419"/>
            <p14:sldId id="2421"/>
            <p14:sldId id="2418"/>
            <p14:sldId id="2431"/>
            <p14:sldId id="2423"/>
            <p14:sldId id="2605"/>
            <p14:sldId id="2462"/>
            <p14:sldId id="2458"/>
            <p14:sldId id="2475"/>
            <p14:sldId id="2616"/>
            <p14:sldId id="2598"/>
            <p14:sldId id="2599"/>
            <p14:sldId id="2459"/>
            <p14:sldId id="2602"/>
            <p14:sldId id="2607"/>
            <p14:sldId id="2600"/>
            <p14:sldId id="2460"/>
            <p14:sldId id="2604"/>
            <p14:sldId id="2603"/>
            <p14:sldId id="2608"/>
            <p14:sldId id="2611"/>
            <p14:sldId id="2615"/>
            <p14:sldId id="2614"/>
            <p14:sldId id="2612"/>
            <p14:sldId id="2613"/>
            <p14:sldId id="2610"/>
            <p14:sldId id="2609"/>
            <p14:sldId id="2503"/>
          </p14:sldIdLst>
        </p14:section>
        <p14:section name="Standardavsnitt" id="{969CD03C-15AB-4953-B208-746575727244}">
          <p14:sldIdLst/>
        </p14:section>
      </p14:sectionLst>
    </p:ext>
    <p:ext uri="{EFAFB233-063F-42B5-8137-9DF3F51BA10A}">
      <p15:sldGuideLst xmlns:p15="http://schemas.microsoft.com/office/powerpoint/2012/main">
        <p15:guide id="1" orient="horz" pos="2704" userDrawn="1">
          <p15:clr>
            <a:srgbClr val="A4A3A4"/>
          </p15:clr>
        </p15:guide>
        <p15:guide id="2" pos="39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da Robbe" initials="FR" lastIdx="1" clrIdx="0">
    <p:extLst>
      <p:ext uri="{19B8F6BF-5375-455C-9EA6-DF929625EA0E}">
        <p15:presenceInfo xmlns:p15="http://schemas.microsoft.com/office/powerpoint/2012/main" userId="S::frida.robbe@arcoma.se::72f0732f-a50c-4560-87ee-eb9f51080847" providerId="AD"/>
      </p:ext>
    </p:extLst>
  </p:cmAuthor>
  <p:cmAuthor id="2" name="Linda Ungsten" initials="LU" lastIdx="33" clrIdx="1">
    <p:extLst>
      <p:ext uri="{19B8F6BF-5375-455C-9EA6-DF929625EA0E}">
        <p15:presenceInfo xmlns:p15="http://schemas.microsoft.com/office/powerpoint/2012/main" userId="S::linda.ungsten@arcoma.se::e710be01-f3f0-4b6a-a5dc-f1f1de848982" providerId="AD"/>
      </p:ext>
    </p:extLst>
  </p:cmAuthor>
  <p:cmAuthor id="3" name="Jesper Söderqvist" initials="JS" lastIdx="11" clrIdx="2">
    <p:extLst>
      <p:ext uri="{19B8F6BF-5375-455C-9EA6-DF929625EA0E}">
        <p15:presenceInfo xmlns:p15="http://schemas.microsoft.com/office/powerpoint/2012/main" userId="S::jesper.soderqvist@arcoma.se::f103901e-e1d2-42c1-9d9e-770f1101a2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405D"/>
    <a:srgbClr val="000000"/>
    <a:srgbClr val="2D3543"/>
    <a:srgbClr val="8A8700"/>
    <a:srgbClr val="E8C14D"/>
    <a:srgbClr val="526A89"/>
    <a:srgbClr val="FFFFFF"/>
    <a:srgbClr val="F2F2F2"/>
    <a:srgbClr val="E6E6E6"/>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Ljust format 2 - Dekorfär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4B1156A-380E-4F78-BDF5-A606A8083BF9}" styleName="Mellanmörkt format 4 - Dekorfär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just format 3 - Dekorfärg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67" autoAdjust="0"/>
  </p:normalViewPr>
  <p:slideViewPr>
    <p:cSldViewPr snapToGrid="0">
      <p:cViewPr varScale="1">
        <p:scale>
          <a:sx n="106" d="100"/>
          <a:sy n="106" d="100"/>
        </p:scale>
        <p:origin x="756" y="102"/>
      </p:cViewPr>
      <p:guideLst>
        <p:guide orient="horz" pos="2704"/>
        <p:guide pos="39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05F73-0DE0-434C-B618-8BD6DA711FDA}" type="datetimeFigureOut">
              <a:rPr lang="sv-SE" smtClean="0"/>
              <a:t>2020-09-30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841C7-846A-4A30-9A45-DF0EDE136150}" type="slidenum">
              <a:rPr lang="sv-SE" smtClean="0"/>
              <a:t>‹#›</a:t>
            </a:fld>
            <a:endParaRPr lang="sv-SE"/>
          </a:p>
        </p:txBody>
      </p:sp>
    </p:spTree>
    <p:extLst>
      <p:ext uri="{BB962C8B-B14F-4D97-AF65-F5344CB8AC3E}">
        <p14:creationId xmlns:p14="http://schemas.microsoft.com/office/powerpoint/2010/main" val="50007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3</a:t>
            </a:fld>
            <a:endParaRPr lang="sv-SE"/>
          </a:p>
        </p:txBody>
      </p:sp>
    </p:spTree>
    <p:extLst>
      <p:ext uri="{BB962C8B-B14F-4D97-AF65-F5344CB8AC3E}">
        <p14:creationId xmlns:p14="http://schemas.microsoft.com/office/powerpoint/2010/main" val="168462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en-US" sz="1200" dirty="0">
                <a:solidFill>
                  <a:schemeClr val="bg1"/>
                </a:solidFill>
              </a:rPr>
              <a:t>Fast and efficient positioning is one of the most important things for a radiologist. </a:t>
            </a:r>
          </a:p>
          <a:p>
            <a:pPr marL="0" indent="0">
              <a:buNone/>
            </a:pPr>
            <a:endParaRPr lang="en-US" sz="1200" dirty="0">
              <a:solidFill>
                <a:schemeClr val="bg1"/>
              </a:solidFill>
            </a:endParaRPr>
          </a:p>
          <a:p>
            <a:pPr marL="0" indent="0">
              <a:buNone/>
            </a:pPr>
            <a:r>
              <a:rPr lang="en-US" sz="1200" dirty="0">
                <a:solidFill>
                  <a:schemeClr val="bg1"/>
                </a:solidFill>
              </a:rPr>
              <a:t>Arcoma Precision enables easy and quick positioning thanks to auto positioning, automatic detector tracking and motorized wall stand.</a:t>
            </a:r>
          </a:p>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13</a:t>
            </a:fld>
            <a:endParaRPr lang="sv-SE"/>
          </a:p>
        </p:txBody>
      </p:sp>
    </p:spTree>
    <p:extLst>
      <p:ext uri="{BB962C8B-B14F-4D97-AF65-F5344CB8AC3E}">
        <p14:creationId xmlns:p14="http://schemas.microsoft.com/office/powerpoint/2010/main" val="3221813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D18A926-6071-45AF-B20F-CEF2F81CE291}" type="slidenum">
              <a:rPr lang="sv-SE" smtClean="0"/>
              <a:t>14</a:t>
            </a:fld>
            <a:endParaRPr lang="sv-SE"/>
          </a:p>
        </p:txBody>
      </p:sp>
    </p:spTree>
    <p:extLst>
      <p:ext uri="{BB962C8B-B14F-4D97-AF65-F5344CB8AC3E}">
        <p14:creationId xmlns:p14="http://schemas.microsoft.com/office/powerpoint/2010/main" val="4226092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What</a:t>
            </a:r>
            <a:r>
              <a:rPr lang="sv-SE" dirty="0"/>
              <a:t> </a:t>
            </a:r>
            <a:r>
              <a:rPr lang="sv-SE" dirty="0" err="1"/>
              <a:t>samsung</a:t>
            </a:r>
            <a:r>
              <a:rPr lang="sv-SE" dirty="0"/>
              <a:t> </a:t>
            </a:r>
            <a:r>
              <a:rPr lang="sv-SE" dirty="0" err="1"/>
              <a:t>says</a:t>
            </a:r>
            <a:r>
              <a:rPr lang="sv-SE" dirty="0"/>
              <a:t>:</a:t>
            </a:r>
          </a:p>
          <a:p>
            <a:endParaRPr lang="sv-SE" dirty="0"/>
          </a:p>
          <a:p>
            <a:r>
              <a:rPr lang="en-US" sz="1200" dirty="0">
                <a:latin typeface="Arial" panose="020B0604020202020204" pitchFamily="34" charset="0"/>
              </a:rPr>
              <a:t>State-of-the-art ergonomics</a:t>
            </a:r>
          </a:p>
          <a:p>
            <a:r>
              <a:rPr lang="en-US" sz="1200" dirty="0">
                <a:latin typeface="Arial" panose="020B0604020202020204" pitchFamily="34" charset="0"/>
              </a:rPr>
              <a:t>• Designed to minimize stress on staff and maximize patient comfort</a:t>
            </a:r>
          </a:p>
          <a:p>
            <a:r>
              <a:rPr lang="en-US" sz="1200" dirty="0">
                <a:latin typeface="Arial" panose="020B0604020202020204" pitchFamily="34" charset="0"/>
              </a:rPr>
              <a:t>• One-touch, stress-free DR with minimum manual handling</a:t>
            </a:r>
          </a:p>
          <a:p>
            <a:r>
              <a:rPr lang="en-US" sz="1200" dirty="0">
                <a:latin typeface="Arial" panose="020B0604020202020204" pitchFamily="34" charset="0"/>
              </a:rPr>
              <a:t>• Automatic, smooth, low-noise motorized movements</a:t>
            </a:r>
          </a:p>
          <a:p>
            <a:r>
              <a:rPr lang="en-US" sz="1200" dirty="0">
                <a:latin typeface="Arial" panose="020B0604020202020204" pitchFamily="34" charset="0"/>
              </a:rPr>
              <a:t>• </a:t>
            </a:r>
            <a:r>
              <a:rPr lang="en-US" sz="1200" dirty="0" err="1">
                <a:latin typeface="Arial" panose="020B0604020202020204" pitchFamily="34" charset="0"/>
              </a:rPr>
              <a:t>SmartHandle</a:t>
            </a:r>
            <a:r>
              <a:rPr lang="en-US" sz="1200" dirty="0">
                <a:latin typeface="Arial" panose="020B0604020202020204" pitchFamily="34" charset="0"/>
              </a:rPr>
              <a:t> with </a:t>
            </a:r>
            <a:r>
              <a:rPr lang="en-US" sz="1200" dirty="0" err="1">
                <a:latin typeface="Arial" panose="020B0604020202020204" pitchFamily="34" charset="0"/>
              </a:rPr>
              <a:t>inTouch</a:t>
            </a:r>
            <a:r>
              <a:rPr lang="en-US" sz="1200" dirty="0">
                <a:latin typeface="Arial" panose="020B0604020202020204" pitchFamily="34" charset="0"/>
              </a:rPr>
              <a:t> technology for intuitive manual control &amp; adjustments</a:t>
            </a:r>
          </a:p>
          <a:p>
            <a:r>
              <a:rPr lang="en-US" sz="1200" dirty="0">
                <a:latin typeface="Arial" panose="020B0604020202020204" pitchFamily="34" charset="0"/>
              </a:rPr>
              <a:t>• 12” floating touch screen user interface remains horizontal to the user regardless of tube rotation</a:t>
            </a:r>
          </a:p>
          <a:p>
            <a:r>
              <a:rPr lang="en-US" sz="1200" dirty="0">
                <a:latin typeface="Arial" panose="020B0604020202020204" pitchFamily="34" charset="0"/>
              </a:rPr>
              <a:t>• Configurable </a:t>
            </a:r>
            <a:r>
              <a:rPr lang="en-US" sz="1200" dirty="0" err="1">
                <a:latin typeface="Arial" panose="020B0604020202020204" pitchFamily="34" charset="0"/>
              </a:rPr>
              <a:t>inLight</a:t>
            </a:r>
            <a:r>
              <a:rPr lang="en-US" sz="1200" dirty="0">
                <a:latin typeface="Arial" panose="020B0604020202020204" pitchFamily="34" charset="0"/>
              </a:rPr>
              <a:t> in equipment ceiling dims when the </a:t>
            </a:r>
            <a:r>
              <a:rPr lang="en-US" sz="1200" dirty="0" err="1">
                <a:latin typeface="Arial" panose="020B0604020202020204" pitchFamily="34" charset="0"/>
              </a:rPr>
              <a:t>colli-mator</a:t>
            </a:r>
            <a:r>
              <a:rPr lang="en-US" sz="1200" dirty="0">
                <a:latin typeface="Arial" panose="020B0604020202020204" pitchFamily="34" charset="0"/>
              </a:rPr>
              <a:t> light is activated</a:t>
            </a:r>
            <a:endParaRPr lang="sv-SE" sz="1200" dirty="0"/>
          </a:p>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15</a:t>
            </a:fld>
            <a:endParaRPr lang="sv-SE"/>
          </a:p>
        </p:txBody>
      </p:sp>
    </p:spTree>
    <p:extLst>
      <p:ext uri="{BB962C8B-B14F-4D97-AF65-F5344CB8AC3E}">
        <p14:creationId xmlns:p14="http://schemas.microsoft.com/office/powerpoint/2010/main" val="76155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US" sz="1200">
                <a:solidFill>
                  <a:schemeClr val="bg1"/>
                </a:solidFill>
              </a:rPr>
              <a:t>Easy to use interface</a:t>
            </a:r>
          </a:p>
          <a:p>
            <a:pPr marL="171450" indent="-171450">
              <a:buFont typeface="Arial" panose="020B0604020202020204" pitchFamily="34" charset="0"/>
              <a:buChar char="•"/>
            </a:pPr>
            <a:r>
              <a:rPr lang="en-US" sz="1200">
                <a:solidFill>
                  <a:schemeClr val="bg1"/>
                </a:solidFill>
              </a:rPr>
              <a:t>Quick start-up</a:t>
            </a:r>
          </a:p>
          <a:p>
            <a:pPr marL="171450" indent="-171450">
              <a:buFont typeface="Arial" panose="020B0604020202020204" pitchFamily="34" charset="0"/>
              <a:buChar char="•"/>
            </a:pPr>
            <a:r>
              <a:rPr lang="en-US" sz="1200">
                <a:solidFill>
                  <a:schemeClr val="bg1"/>
                </a:solidFill>
              </a:rPr>
              <a:t>Auto positioning</a:t>
            </a:r>
          </a:p>
          <a:p>
            <a:pPr marL="171450" indent="-171450">
              <a:buFont typeface="Arial" panose="020B0604020202020204" pitchFamily="34" charset="0"/>
              <a:buChar char="•"/>
            </a:pPr>
            <a:r>
              <a:rPr lang="en-US" sz="1200">
                <a:solidFill>
                  <a:schemeClr val="bg1"/>
                </a:solidFill>
              </a:rPr>
              <a:t>Excellent fine tuning</a:t>
            </a:r>
          </a:p>
          <a:p>
            <a:pPr marL="171450" indent="-171450">
              <a:buFont typeface="Arial" panose="020B0604020202020204" pitchFamily="34" charset="0"/>
              <a:buChar char="•"/>
            </a:pPr>
            <a:r>
              <a:rPr lang="en-US" sz="1200">
                <a:solidFill>
                  <a:schemeClr val="bg1"/>
                </a:solidFill>
              </a:rPr>
              <a:t>Easy access for patients</a:t>
            </a:r>
          </a:p>
          <a:p>
            <a:pPr marL="171450" indent="-171450">
              <a:buFont typeface="Arial" panose="020B0604020202020204" pitchFamily="34" charset="0"/>
              <a:buChar char="•"/>
            </a:pPr>
            <a:r>
              <a:rPr lang="en-US" sz="1200">
                <a:solidFill>
                  <a:schemeClr val="bg1"/>
                </a:solidFill>
              </a:rPr>
              <a:t>Easy stitching</a:t>
            </a:r>
          </a:p>
          <a:p>
            <a:endParaRPr lang="sv-SE"/>
          </a:p>
        </p:txBody>
      </p:sp>
      <p:sp>
        <p:nvSpPr>
          <p:cNvPr id="4" name="Platshållare för bildnummer 3"/>
          <p:cNvSpPr>
            <a:spLocks noGrp="1"/>
          </p:cNvSpPr>
          <p:nvPr>
            <p:ph type="sldNum" sz="quarter" idx="5"/>
          </p:nvPr>
        </p:nvSpPr>
        <p:spPr/>
        <p:txBody>
          <a:bodyPr/>
          <a:lstStyle/>
          <a:p>
            <a:fld id="{BD18A926-6071-45AF-B20F-CEF2F81CE291}" type="slidenum">
              <a:rPr lang="sv-SE" smtClean="0"/>
              <a:t>16</a:t>
            </a:fld>
            <a:endParaRPr lang="sv-SE"/>
          </a:p>
        </p:txBody>
      </p:sp>
    </p:spTree>
    <p:extLst>
      <p:ext uri="{BB962C8B-B14F-4D97-AF65-F5344CB8AC3E}">
        <p14:creationId xmlns:p14="http://schemas.microsoft.com/office/powerpoint/2010/main" val="3406547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Snabbare undersökningar </a:t>
            </a:r>
          </a:p>
          <a:p>
            <a:pPr marL="171450" indent="-171450">
              <a:buFontTx/>
              <a:buChar char="-"/>
            </a:pPr>
            <a:r>
              <a:rPr lang="sv-SE" dirty="0"/>
              <a:t>Effektivare arbetsflöde </a:t>
            </a:r>
          </a:p>
          <a:p>
            <a:pPr marL="171450" indent="-171450">
              <a:buFontTx/>
              <a:buChar char="-"/>
            </a:pPr>
            <a:r>
              <a:rPr lang="sv-SE" dirty="0"/>
              <a:t>Automatiskt pendelmode</a:t>
            </a:r>
          </a:p>
          <a:p>
            <a:pPr marL="171450" indent="-171450">
              <a:buFontTx/>
              <a:buChar char="-"/>
            </a:pPr>
            <a:r>
              <a:rPr lang="sv-SE" dirty="0"/>
              <a:t>Ergonomiskt- tiltad detektor, behöver inte manuellt </a:t>
            </a:r>
          </a:p>
          <a:p>
            <a:pPr marL="171450" indent="-171450">
              <a:buFontTx/>
              <a:buChar char="-"/>
            </a:pPr>
            <a:r>
              <a:rPr lang="sv-SE" dirty="0"/>
              <a:t>Rasterhantering (vill ej lyfta upp än). Kommer när vi uppdaterar bordet. </a:t>
            </a:r>
          </a:p>
          <a:p>
            <a:pPr marL="171450" indent="-171450">
              <a:buFontTx/>
              <a:buChar char="-"/>
            </a:pPr>
            <a:r>
              <a:rPr lang="sv-SE" dirty="0"/>
              <a:t>Tystade än tidigare. Tagit bort fläkten ur systemet. (ny </a:t>
            </a:r>
            <a:r>
              <a:rPr lang="sv-SE" dirty="0" err="1"/>
              <a:t>power</a:t>
            </a:r>
            <a:r>
              <a:rPr lang="sv-SE" dirty="0"/>
              <a:t> </a:t>
            </a:r>
            <a:r>
              <a:rPr lang="sv-SE" dirty="0" err="1"/>
              <a:t>supply</a:t>
            </a:r>
            <a:r>
              <a:rPr lang="sv-SE" dirty="0"/>
              <a:t>). </a:t>
            </a:r>
            <a:r>
              <a:rPr lang="sv-SE" dirty="0" err="1"/>
              <a:t>Phase</a:t>
            </a:r>
            <a:r>
              <a:rPr lang="sv-SE" dirty="0"/>
              <a:t> </a:t>
            </a:r>
            <a:r>
              <a:rPr lang="sv-SE" dirty="0" err="1"/>
              <a:t>out</a:t>
            </a:r>
            <a:r>
              <a:rPr lang="sv-SE" dirty="0"/>
              <a:t>. </a:t>
            </a:r>
          </a:p>
          <a:p>
            <a:pPr marL="171450" indent="-171450">
              <a:buFontTx/>
              <a:buChar char="-"/>
            </a:pPr>
            <a:r>
              <a:rPr lang="sv-SE" dirty="0"/>
              <a:t>Business </a:t>
            </a:r>
            <a:r>
              <a:rPr lang="sv-SE" dirty="0" err="1"/>
              <a:t>case</a:t>
            </a:r>
            <a:r>
              <a:rPr lang="sv-SE" dirty="0"/>
              <a:t> 4410 – kolla vad linda har skrivit där. </a:t>
            </a:r>
          </a:p>
          <a:p>
            <a:pPr marL="171450" indent="-171450">
              <a:buFontTx/>
              <a:buChar char="-"/>
            </a:pPr>
            <a:r>
              <a:rPr lang="sv-SE" dirty="0"/>
              <a:t>Lättare att ställa in</a:t>
            </a:r>
          </a:p>
          <a:p>
            <a:pPr marL="171450" indent="-171450">
              <a:buFontTx/>
              <a:buChar char="-"/>
            </a:pPr>
            <a:r>
              <a:rPr lang="sv-SE" dirty="0"/>
              <a:t>Ägna mer fokus på patient. Behöver inte höja och sänka detektorvagnen. </a:t>
            </a:r>
          </a:p>
        </p:txBody>
      </p:sp>
      <p:sp>
        <p:nvSpPr>
          <p:cNvPr id="4" name="Platshållare för bildnummer 3"/>
          <p:cNvSpPr>
            <a:spLocks noGrp="1"/>
          </p:cNvSpPr>
          <p:nvPr>
            <p:ph type="sldNum" sz="quarter" idx="5"/>
          </p:nvPr>
        </p:nvSpPr>
        <p:spPr/>
        <p:txBody>
          <a:bodyPr/>
          <a:lstStyle/>
          <a:p>
            <a:fld id="{D34841C7-846A-4A30-9A45-DF0EDE136150}" type="slidenum">
              <a:rPr lang="sv-SE" smtClean="0"/>
              <a:t>18</a:t>
            </a:fld>
            <a:endParaRPr lang="sv-SE"/>
          </a:p>
        </p:txBody>
      </p:sp>
    </p:spTree>
    <p:extLst>
      <p:ext uri="{BB962C8B-B14F-4D97-AF65-F5344CB8AC3E}">
        <p14:creationId xmlns:p14="http://schemas.microsoft.com/office/powerpoint/2010/main" val="2872158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All system data and configuration on the OTC display (collimator display </a:t>
            </a:r>
            <a:r>
              <a:rPr lang="en-US" sz="1200" kern="1200" err="1">
                <a:solidFill>
                  <a:schemeClr val="tx1"/>
                </a:solidFill>
                <a:effectLst/>
                <a:latin typeface="+mn-lt"/>
                <a:ea typeface="+mn-ea"/>
                <a:cs typeface="+mn-cs"/>
              </a:rPr>
              <a:t>borttagen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integrerad</a:t>
            </a:r>
            <a:r>
              <a:rPr lang="en-US" sz="1200" kern="1200">
                <a:solidFill>
                  <a:schemeClr val="tx1"/>
                </a:solidFill>
                <a:effectLst/>
                <a:latin typeface="+mn-lt"/>
                <a:ea typeface="+mn-ea"/>
                <a:cs typeface="+mn-cs"/>
              </a:rPr>
              <a:t> i OTC)</a:t>
            </a:r>
            <a:endParaRPr lang="sv-SE"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Improved ergonomics with buttons designed for intuitive use </a:t>
            </a:r>
            <a:endParaRPr lang="sv-SE" sz="1200" kern="120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err="1">
                <a:solidFill>
                  <a:schemeClr val="tx1"/>
                </a:solidFill>
                <a:effectLst/>
                <a:latin typeface="+mn-lt"/>
                <a:ea typeface="+mn-ea"/>
                <a:cs typeface="+mn-cs"/>
              </a:rPr>
              <a:t>Backlight</a:t>
            </a:r>
            <a:r>
              <a:rPr lang="sv-SE" sz="1200" kern="1200">
                <a:solidFill>
                  <a:schemeClr val="tx1"/>
                </a:solidFill>
                <a:effectLst/>
                <a:latin typeface="+mn-lt"/>
                <a:ea typeface="+mn-ea"/>
                <a:cs typeface="+mn-cs"/>
              </a:rPr>
              <a:t> ? Vet ej om den kommer att användas för signalering i första release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New modern touch display (iPad like interaction) à </a:t>
            </a:r>
            <a:r>
              <a:rPr lang="en-US" sz="1200" kern="1200" err="1">
                <a:solidFill>
                  <a:schemeClr val="tx1"/>
                </a:solidFill>
                <a:effectLst/>
                <a:latin typeface="+mn-lt"/>
                <a:ea typeface="+mn-ea"/>
                <a:cs typeface="+mn-cs"/>
              </a:rPr>
              <a:t>säg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något</a:t>
            </a:r>
            <a:r>
              <a:rPr lang="en-US" sz="1200" kern="1200">
                <a:solidFill>
                  <a:schemeClr val="tx1"/>
                </a:solidFill>
                <a:effectLst/>
                <a:latin typeface="+mn-lt"/>
                <a:ea typeface="+mn-ea"/>
                <a:cs typeface="+mn-cs"/>
              </a:rPr>
              <a:t> om det</a:t>
            </a:r>
            <a:endParaRPr lang="sv-SE" sz="1200" kern="120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a:solidFill>
                  <a:schemeClr val="tx1"/>
                </a:solidFill>
                <a:effectLst/>
                <a:latin typeface="+mn-lt"/>
                <a:ea typeface="+mn-ea"/>
                <a:cs typeface="+mn-cs"/>
              </a:rPr>
              <a:t>Bra/bästa betraktningsvinkel av display ???</a:t>
            </a:r>
            <a:endParaRPr lang="en-US" sz="1200"/>
          </a:p>
          <a:p>
            <a:endParaRPr lang="sv-SE"/>
          </a:p>
          <a:p>
            <a:r>
              <a:rPr lang="sv-SE"/>
              <a:t>For later: </a:t>
            </a:r>
          </a:p>
          <a:p>
            <a:r>
              <a:rPr lang="en-US" sz="1800" b="1" i="1"/>
              <a:t>Customizable </a:t>
            </a:r>
          </a:p>
          <a:p>
            <a:pPr marL="171450" indent="-171450">
              <a:buFont typeface="Arial" panose="020B0604020202020204" pitchFamily="34" charset="0"/>
              <a:buChar char="•"/>
            </a:pPr>
            <a:r>
              <a:rPr lang="en-US" sz="1200"/>
              <a:t>Possible to customize OTC graphical user interface. </a:t>
            </a:r>
            <a:endParaRPr lang="sv-SE"/>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Future SW upgrades will allow personalization and customization of GUI  (release schedule not set) </a:t>
            </a:r>
            <a:endParaRPr lang="sv-SE" sz="1200" kern="120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D34841C7-846A-4A30-9A45-DF0EDE136150}" type="slidenum">
              <a:rPr lang="sv-SE" smtClean="0"/>
              <a:t>23</a:t>
            </a:fld>
            <a:endParaRPr lang="sv-SE"/>
          </a:p>
        </p:txBody>
      </p:sp>
    </p:spTree>
    <p:extLst>
      <p:ext uri="{BB962C8B-B14F-4D97-AF65-F5344CB8AC3E}">
        <p14:creationId xmlns:p14="http://schemas.microsoft.com/office/powerpoint/2010/main" val="872744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34841C7-846A-4A30-9A45-DF0EDE136150}" type="slidenum">
              <a:rPr lang="sv-SE" smtClean="0"/>
              <a:t>25</a:t>
            </a:fld>
            <a:endParaRPr lang="sv-SE"/>
          </a:p>
        </p:txBody>
      </p:sp>
    </p:spTree>
    <p:extLst>
      <p:ext uri="{BB962C8B-B14F-4D97-AF65-F5344CB8AC3E}">
        <p14:creationId xmlns:p14="http://schemas.microsoft.com/office/powerpoint/2010/main" val="2600879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For info! There will be a sound (lower than today) when the brakes are released. I think this is good, it is a nice sound and warns the patient that something is happening - and gives feedback to the user that the brakes are released.</a:t>
            </a:r>
          </a:p>
        </p:txBody>
      </p:sp>
      <p:sp>
        <p:nvSpPr>
          <p:cNvPr id="4" name="Platshållare för bildnummer 3"/>
          <p:cNvSpPr>
            <a:spLocks noGrp="1"/>
          </p:cNvSpPr>
          <p:nvPr>
            <p:ph type="sldNum" sz="quarter" idx="5"/>
          </p:nvPr>
        </p:nvSpPr>
        <p:spPr/>
        <p:txBody>
          <a:bodyPr/>
          <a:lstStyle/>
          <a:p>
            <a:fld id="{D34841C7-846A-4A30-9A45-DF0EDE136150}" type="slidenum">
              <a:rPr lang="sv-SE" smtClean="0"/>
              <a:t>27</a:t>
            </a:fld>
            <a:endParaRPr lang="sv-SE"/>
          </a:p>
        </p:txBody>
      </p:sp>
    </p:spTree>
    <p:extLst>
      <p:ext uri="{BB962C8B-B14F-4D97-AF65-F5344CB8AC3E}">
        <p14:creationId xmlns:p14="http://schemas.microsoft.com/office/powerpoint/2010/main" val="1026698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D34841C7-846A-4A30-9A45-DF0EDE136150}" type="slidenum">
              <a:rPr lang="sv-SE" smtClean="0"/>
              <a:t>31</a:t>
            </a:fld>
            <a:endParaRPr lang="sv-SE"/>
          </a:p>
        </p:txBody>
      </p:sp>
    </p:spTree>
    <p:extLst>
      <p:ext uri="{BB962C8B-B14F-4D97-AF65-F5344CB8AC3E}">
        <p14:creationId xmlns:p14="http://schemas.microsoft.com/office/powerpoint/2010/main" val="3301064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D34841C7-846A-4A30-9A45-DF0EDE136150}" type="slidenum">
              <a:rPr lang="sv-SE" smtClean="0"/>
              <a:t>32</a:t>
            </a:fld>
            <a:endParaRPr lang="sv-SE"/>
          </a:p>
        </p:txBody>
      </p:sp>
    </p:spTree>
    <p:extLst>
      <p:ext uri="{BB962C8B-B14F-4D97-AF65-F5344CB8AC3E}">
        <p14:creationId xmlns:p14="http://schemas.microsoft.com/office/powerpoint/2010/main" val="1911787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https://www.istockphoto.com/se/foto/patienten-gubbe-h%C3%A5ller-hj%C3%A4rta-f%C3%B6r-hj%C3%A4rtinfarkt-koncept-gm1049772140-280738636</a:t>
            </a:r>
          </a:p>
          <a:p>
            <a:pPr marL="171450" indent="-171450">
              <a:buFontTx/>
              <a:buChar char="-"/>
            </a:pPr>
            <a:r>
              <a:rPr lang="sv-SE" dirty="0"/>
              <a:t>https://www.istockphoto.com/se/foto/sjukgymnaster-anv%C3%A4nder-h%C3%A4nderna-f%C3%B6r-att-greppa-patientens-l%C3%A5r-f%C3%B6r-att-kontrol-lera-gm1147201070-309365276</a:t>
            </a:r>
          </a:p>
          <a:p>
            <a:pPr marL="171450" indent="-171450">
              <a:buFontTx/>
              <a:buChar char="-"/>
            </a:pPr>
            <a:r>
              <a:rPr lang="sv-SE" dirty="0"/>
              <a:t>https://www.istockphoto.com/se/foto/l%C3%A4kare-att-unders%C3%B6ka-patientens-medicinska-journaler-gm902231646-248883193</a:t>
            </a:r>
          </a:p>
        </p:txBody>
      </p:sp>
      <p:sp>
        <p:nvSpPr>
          <p:cNvPr id="4" name="Platshållare för bildnummer 3"/>
          <p:cNvSpPr>
            <a:spLocks noGrp="1"/>
          </p:cNvSpPr>
          <p:nvPr>
            <p:ph type="sldNum" sz="quarter" idx="5"/>
          </p:nvPr>
        </p:nvSpPr>
        <p:spPr/>
        <p:txBody>
          <a:bodyPr/>
          <a:lstStyle/>
          <a:p>
            <a:fld id="{BFB52E71-B74D-4E1C-8996-E6B2DFF0D733}" type="slidenum">
              <a:rPr lang="sv-SE" smtClean="0"/>
              <a:t>4</a:t>
            </a:fld>
            <a:endParaRPr lang="sv-SE"/>
          </a:p>
        </p:txBody>
      </p:sp>
    </p:spTree>
    <p:extLst>
      <p:ext uri="{BB962C8B-B14F-4D97-AF65-F5344CB8AC3E}">
        <p14:creationId xmlns:p14="http://schemas.microsoft.com/office/powerpoint/2010/main" val="2721321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D34841C7-846A-4A30-9A45-DF0EDE136150}" type="slidenum">
              <a:rPr lang="sv-SE" smtClean="0"/>
              <a:t>33</a:t>
            </a:fld>
            <a:endParaRPr lang="sv-SE"/>
          </a:p>
        </p:txBody>
      </p:sp>
    </p:spTree>
    <p:extLst>
      <p:ext uri="{BB962C8B-B14F-4D97-AF65-F5344CB8AC3E}">
        <p14:creationId xmlns:p14="http://schemas.microsoft.com/office/powerpoint/2010/main" val="1908027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Brilliant </a:t>
            </a:r>
          </a:p>
          <a:p>
            <a:pPr marL="171450" indent="-171450">
              <a:buFontTx/>
              <a:buChar char="-"/>
            </a:pPr>
            <a:r>
              <a:rPr lang="sv-SE" dirty="0" err="1"/>
              <a:t>Impressive</a:t>
            </a:r>
            <a:endParaRPr lang="sv-SE" dirty="0"/>
          </a:p>
          <a:p>
            <a:pPr marL="171450" indent="-171450">
              <a:buFontTx/>
              <a:buChar char="-"/>
            </a:pPr>
            <a:r>
              <a:rPr lang="sv-SE" dirty="0" err="1"/>
              <a:t>Terrific</a:t>
            </a:r>
            <a:endParaRPr lang="sv-SE" dirty="0"/>
          </a:p>
          <a:p>
            <a:pPr marL="171450" indent="-171450">
              <a:buFontTx/>
              <a:buChar char="-"/>
            </a:pPr>
            <a:r>
              <a:rPr lang="sv-SE" dirty="0" err="1"/>
              <a:t>Fantastic</a:t>
            </a:r>
            <a:endParaRPr lang="sv-SE" dirty="0"/>
          </a:p>
          <a:p>
            <a:pPr marL="171450" indent="-171450">
              <a:buFontTx/>
              <a:buChar char="-"/>
            </a:pPr>
            <a:r>
              <a:rPr lang="sv-SE" dirty="0" err="1"/>
              <a:t>Significant</a:t>
            </a:r>
            <a:r>
              <a:rPr lang="sv-SE" dirty="0"/>
              <a:t> </a:t>
            </a:r>
          </a:p>
          <a:p>
            <a:pPr marL="171450" indent="-171450">
              <a:buFontTx/>
              <a:buChar char="-"/>
            </a:pPr>
            <a:r>
              <a:rPr lang="sv-SE" dirty="0" err="1"/>
              <a:t>Unique</a:t>
            </a:r>
            <a:r>
              <a:rPr lang="sv-SE" dirty="0"/>
              <a:t> </a:t>
            </a:r>
          </a:p>
        </p:txBody>
      </p:sp>
      <p:sp>
        <p:nvSpPr>
          <p:cNvPr id="4" name="Platshållare för bildnummer 3"/>
          <p:cNvSpPr>
            <a:spLocks noGrp="1"/>
          </p:cNvSpPr>
          <p:nvPr>
            <p:ph type="sldNum" sz="quarter" idx="5"/>
          </p:nvPr>
        </p:nvSpPr>
        <p:spPr/>
        <p:txBody>
          <a:bodyPr/>
          <a:lstStyle/>
          <a:p>
            <a:fld id="{BFB52E71-B74D-4E1C-8996-E6B2DFF0D733}" type="slidenum">
              <a:rPr lang="sv-SE" smtClean="0"/>
              <a:t>5</a:t>
            </a:fld>
            <a:endParaRPr lang="sv-SE"/>
          </a:p>
        </p:txBody>
      </p:sp>
    </p:spTree>
    <p:extLst>
      <p:ext uri="{BB962C8B-B14F-4D97-AF65-F5344CB8AC3E}">
        <p14:creationId xmlns:p14="http://schemas.microsoft.com/office/powerpoint/2010/main" val="3822549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7</a:t>
            </a:fld>
            <a:endParaRPr lang="en-US"/>
          </a:p>
        </p:txBody>
      </p:sp>
    </p:spTree>
    <p:extLst>
      <p:ext uri="{BB962C8B-B14F-4D97-AF65-F5344CB8AC3E}">
        <p14:creationId xmlns:p14="http://schemas.microsoft.com/office/powerpoint/2010/main" val="340082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benefits of the precision i5. </a:t>
            </a:r>
          </a:p>
        </p:txBody>
      </p:sp>
      <p:sp>
        <p:nvSpPr>
          <p:cNvPr id="4" name="Slide Number Placeholder 3"/>
          <p:cNvSpPr>
            <a:spLocks noGrp="1"/>
          </p:cNvSpPr>
          <p:nvPr>
            <p:ph type="sldNum" sz="quarter" idx="10"/>
          </p:nvPr>
        </p:nvSpPr>
        <p:spPr/>
        <p:txBody>
          <a:bodyPr/>
          <a:lstStyle/>
          <a:p>
            <a:fld id="{0ED8A9B0-80EF-A34D-B345-E2DEC5501E01}" type="slidenum">
              <a:rPr lang="en-US" smtClean="0"/>
              <a:t>8</a:t>
            </a:fld>
            <a:endParaRPr lang="en-US"/>
          </a:p>
        </p:txBody>
      </p:sp>
    </p:spTree>
    <p:extLst>
      <p:ext uri="{BB962C8B-B14F-4D97-AF65-F5344CB8AC3E}">
        <p14:creationId xmlns:p14="http://schemas.microsoft.com/office/powerpoint/2010/main" val="4138730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bg1"/>
                </a:solidFill>
              </a:rPr>
              <a:t>Easy to use interface</a:t>
            </a:r>
          </a:p>
          <a:p>
            <a:pPr marL="171450" indent="-171450">
              <a:buFont typeface="Arial" panose="020B0604020202020204" pitchFamily="34" charset="0"/>
              <a:buChar char="•"/>
            </a:pPr>
            <a:r>
              <a:rPr lang="en-US" sz="1200" dirty="0">
                <a:solidFill>
                  <a:schemeClr val="bg1"/>
                </a:solidFill>
              </a:rPr>
              <a:t>Quick start-up</a:t>
            </a:r>
          </a:p>
          <a:p>
            <a:pPr marL="171450" indent="-171450">
              <a:buFont typeface="Arial" panose="020B0604020202020204" pitchFamily="34" charset="0"/>
              <a:buChar char="•"/>
            </a:pPr>
            <a:r>
              <a:rPr lang="en-US" sz="1200" dirty="0">
                <a:solidFill>
                  <a:schemeClr val="bg1"/>
                </a:solidFill>
              </a:rPr>
              <a:t>Auto positioning</a:t>
            </a:r>
          </a:p>
          <a:p>
            <a:pPr marL="171450" indent="-171450">
              <a:buFont typeface="Arial" panose="020B0604020202020204" pitchFamily="34" charset="0"/>
              <a:buChar char="•"/>
            </a:pPr>
            <a:r>
              <a:rPr lang="en-US" sz="1200" dirty="0">
                <a:solidFill>
                  <a:schemeClr val="bg1"/>
                </a:solidFill>
              </a:rPr>
              <a:t>Excellent fine tuning</a:t>
            </a:r>
          </a:p>
          <a:p>
            <a:pPr marL="171450" indent="-171450">
              <a:buFont typeface="Arial" panose="020B0604020202020204" pitchFamily="34" charset="0"/>
              <a:buChar char="•"/>
            </a:pPr>
            <a:r>
              <a:rPr lang="en-US" sz="1200" dirty="0">
                <a:solidFill>
                  <a:schemeClr val="bg1"/>
                </a:solidFill>
              </a:rPr>
              <a:t>Easy access for patients</a:t>
            </a:r>
          </a:p>
          <a:p>
            <a:pPr marL="171450" indent="-171450">
              <a:buFont typeface="Arial" panose="020B0604020202020204" pitchFamily="34" charset="0"/>
              <a:buChar char="•"/>
            </a:pPr>
            <a:r>
              <a:rPr lang="en-US" sz="1200" dirty="0">
                <a:solidFill>
                  <a:schemeClr val="bg1"/>
                </a:solidFill>
              </a:rPr>
              <a:t>Easy stitching</a:t>
            </a:r>
          </a:p>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9</a:t>
            </a:fld>
            <a:endParaRPr lang="sv-SE"/>
          </a:p>
        </p:txBody>
      </p:sp>
    </p:spTree>
    <p:extLst>
      <p:ext uri="{BB962C8B-B14F-4D97-AF65-F5344CB8AC3E}">
        <p14:creationId xmlns:p14="http://schemas.microsoft.com/office/powerpoint/2010/main" val="3347451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err="1"/>
              <a:t>Very</a:t>
            </a:r>
            <a:r>
              <a:rPr lang="sv-SE"/>
              <a:t> </a:t>
            </a:r>
            <a:r>
              <a:rPr lang="sv-SE" err="1"/>
              <a:t>reliable</a:t>
            </a:r>
            <a:r>
              <a:rPr lang="sv-SE"/>
              <a:t> operation </a:t>
            </a:r>
          </a:p>
          <a:p>
            <a:pPr marL="171450" indent="-171450">
              <a:buFontTx/>
              <a:buChar char="-"/>
            </a:pPr>
            <a:r>
              <a:rPr lang="sv-SE"/>
              <a:t>Support and service </a:t>
            </a:r>
          </a:p>
          <a:p>
            <a:pPr marL="171450" indent="-171450">
              <a:buFontTx/>
              <a:buChar char="-"/>
            </a:pPr>
            <a:r>
              <a:rPr lang="sv-SE"/>
              <a:t>Long </a:t>
            </a:r>
            <a:r>
              <a:rPr lang="sv-SE" err="1"/>
              <a:t>life</a:t>
            </a:r>
            <a:r>
              <a:rPr lang="sv-SE"/>
              <a:t> </a:t>
            </a:r>
            <a:r>
              <a:rPr lang="sv-SE" err="1"/>
              <a:t>time</a:t>
            </a:r>
            <a:r>
              <a:rPr lang="sv-SE"/>
              <a:t> </a:t>
            </a:r>
          </a:p>
          <a:p>
            <a:pPr marL="171450" indent="-171450">
              <a:buFontTx/>
              <a:buChar char="-"/>
            </a:pPr>
            <a:r>
              <a:rPr lang="sv-SE" err="1"/>
              <a:t>Low</a:t>
            </a:r>
            <a:r>
              <a:rPr lang="sv-SE"/>
              <a:t> </a:t>
            </a:r>
            <a:r>
              <a:rPr lang="sv-SE" err="1"/>
              <a:t>life</a:t>
            </a:r>
            <a:r>
              <a:rPr lang="sv-SE"/>
              <a:t> </a:t>
            </a:r>
            <a:r>
              <a:rPr lang="sv-SE" err="1"/>
              <a:t>time</a:t>
            </a:r>
            <a:r>
              <a:rPr lang="sv-SE"/>
              <a:t> </a:t>
            </a:r>
            <a:r>
              <a:rPr lang="sv-SE" err="1"/>
              <a:t>cost</a:t>
            </a:r>
            <a:r>
              <a:rPr lang="sv-SE"/>
              <a:t> </a:t>
            </a:r>
          </a:p>
          <a:p>
            <a:endParaRPr lang="sv-SE"/>
          </a:p>
        </p:txBody>
      </p:sp>
      <p:sp>
        <p:nvSpPr>
          <p:cNvPr id="4" name="Platshållare för bildnummer 3"/>
          <p:cNvSpPr>
            <a:spLocks noGrp="1"/>
          </p:cNvSpPr>
          <p:nvPr>
            <p:ph type="sldNum" sz="quarter" idx="5"/>
          </p:nvPr>
        </p:nvSpPr>
        <p:spPr/>
        <p:txBody>
          <a:bodyPr/>
          <a:lstStyle/>
          <a:p>
            <a:fld id="{BD18A926-6071-45AF-B20F-CEF2F81CE291}" type="slidenum">
              <a:rPr lang="sv-SE" smtClean="0"/>
              <a:t>10</a:t>
            </a:fld>
            <a:endParaRPr lang="sv-SE"/>
          </a:p>
        </p:txBody>
      </p:sp>
    </p:spTree>
    <p:extLst>
      <p:ext uri="{BB962C8B-B14F-4D97-AF65-F5344CB8AC3E}">
        <p14:creationId xmlns:p14="http://schemas.microsoft.com/office/powerpoint/2010/main" val="97333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en-US"/>
              <a:t>Other things that reduces the dose level: </a:t>
            </a:r>
          </a:p>
          <a:p>
            <a:pPr marL="0" indent="0">
              <a:buFont typeface="Arial" panose="020B0604020202020204" pitchFamily="34" charset="0"/>
              <a:buNone/>
            </a:pPr>
            <a:endParaRPr lang="en-US"/>
          </a:p>
          <a:p>
            <a:pPr marL="342900" indent="-342900">
              <a:buFont typeface="Arial" panose="020B0604020202020204" pitchFamily="34" charset="0"/>
              <a:buChar char="•"/>
            </a:pPr>
            <a:r>
              <a:rPr lang="en-US"/>
              <a:t>Advanced Image Processing algorithms.</a:t>
            </a:r>
          </a:p>
          <a:p>
            <a:pPr marL="342900" indent="-342900">
              <a:buFont typeface="Arial" panose="020B0604020202020204" pitchFamily="34" charset="0"/>
              <a:buChar char="•"/>
            </a:pPr>
            <a:r>
              <a:rPr lang="en-US" b="1"/>
              <a:t>Scatter Correction Software (all anatomies).</a:t>
            </a:r>
          </a:p>
          <a:p>
            <a:pPr marL="342900" indent="-342900">
              <a:buFont typeface="Arial" panose="020B0604020202020204" pitchFamily="34" charset="0"/>
              <a:buChar char="•"/>
            </a:pPr>
            <a:r>
              <a:rPr lang="en-US" b="1"/>
              <a:t>Automatic Exposure Control: Consistency + correct dose level.</a:t>
            </a:r>
          </a:p>
          <a:p>
            <a:pPr marL="342900" indent="-342900">
              <a:buFont typeface="Arial" panose="020B0604020202020204" pitchFamily="34" charset="0"/>
              <a:buChar char="•"/>
            </a:pPr>
            <a:r>
              <a:rPr lang="en-US"/>
              <a:t>Grid can be used to reduce noise introduced by scattered radiation. Grid can also easily be removed.</a:t>
            </a:r>
          </a:p>
          <a:p>
            <a:pPr marL="342900" indent="-342900">
              <a:buFont typeface="Arial" panose="020B0604020202020204" pitchFamily="34" charset="0"/>
              <a:buChar char="•"/>
            </a:pPr>
            <a:r>
              <a:rPr lang="en-US"/>
              <a:t>X-ray tube filtration: Can be automatically selected.</a:t>
            </a:r>
          </a:p>
          <a:p>
            <a:pPr marL="342900" indent="-342900">
              <a:buFont typeface="Arial" panose="020B0604020202020204" pitchFamily="34" charset="0"/>
              <a:buChar char="•"/>
            </a:pPr>
            <a:r>
              <a:rPr lang="en-US"/>
              <a:t>Dose Area Product (DAP) monitoring.</a:t>
            </a:r>
          </a:p>
          <a:p>
            <a:pPr marL="342900" indent="-342900">
              <a:buFont typeface="Arial" panose="020B0604020202020204" pitchFamily="34" charset="0"/>
              <a:buChar char="•"/>
            </a:pPr>
            <a:r>
              <a:rPr lang="en-US"/>
              <a:t>Accurate positioning alignment.</a:t>
            </a:r>
            <a:endParaRPr lang="sv-SE"/>
          </a:p>
          <a:p>
            <a:endParaRPr lang="sv-SE"/>
          </a:p>
        </p:txBody>
      </p:sp>
      <p:sp>
        <p:nvSpPr>
          <p:cNvPr id="4" name="Platshållare för bildnummer 3"/>
          <p:cNvSpPr>
            <a:spLocks noGrp="1"/>
          </p:cNvSpPr>
          <p:nvPr>
            <p:ph type="sldNum" sz="quarter" idx="5"/>
          </p:nvPr>
        </p:nvSpPr>
        <p:spPr/>
        <p:txBody>
          <a:bodyPr/>
          <a:lstStyle/>
          <a:p>
            <a:fld id="{BD18A926-6071-45AF-B20F-CEF2F81CE291}" type="slidenum">
              <a:rPr lang="sv-SE" smtClean="0"/>
              <a:t>11</a:t>
            </a:fld>
            <a:endParaRPr lang="sv-SE"/>
          </a:p>
        </p:txBody>
      </p:sp>
    </p:spTree>
    <p:extLst>
      <p:ext uri="{BB962C8B-B14F-4D97-AF65-F5344CB8AC3E}">
        <p14:creationId xmlns:p14="http://schemas.microsoft.com/office/powerpoint/2010/main" val="1608241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en-US" dirty="0"/>
              <a:t>Other things that reduces the dose level: </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Advanced Image Processing algorithms.</a:t>
            </a:r>
          </a:p>
          <a:p>
            <a:pPr marL="342900" indent="-342900">
              <a:buFont typeface="Arial" panose="020B0604020202020204" pitchFamily="34" charset="0"/>
              <a:buChar char="•"/>
            </a:pPr>
            <a:r>
              <a:rPr lang="en-US" b="1" dirty="0"/>
              <a:t>Scatter Correction Software (all anatomies).</a:t>
            </a:r>
          </a:p>
          <a:p>
            <a:pPr marL="342900" indent="-342900">
              <a:buFont typeface="Arial" panose="020B0604020202020204" pitchFamily="34" charset="0"/>
              <a:buChar char="•"/>
            </a:pPr>
            <a:r>
              <a:rPr lang="en-US" b="1" dirty="0"/>
              <a:t>Automatic Exposure Control: Consistency + correct dose level.</a:t>
            </a:r>
          </a:p>
          <a:p>
            <a:pPr marL="342900" indent="-342900">
              <a:buFont typeface="Arial" panose="020B0604020202020204" pitchFamily="34" charset="0"/>
              <a:buChar char="•"/>
            </a:pPr>
            <a:r>
              <a:rPr lang="en-US" dirty="0"/>
              <a:t>Grid can be used to reduce noise introduced by scattered radiation. Grid can also easily be removed.</a:t>
            </a:r>
          </a:p>
          <a:p>
            <a:pPr marL="342900" indent="-342900">
              <a:buFont typeface="Arial" panose="020B0604020202020204" pitchFamily="34" charset="0"/>
              <a:buChar char="•"/>
            </a:pPr>
            <a:r>
              <a:rPr lang="en-US" dirty="0"/>
              <a:t>X-ray tube filtration: Can be automatically selected.</a:t>
            </a:r>
          </a:p>
          <a:p>
            <a:pPr marL="342900" indent="-342900">
              <a:buFont typeface="Arial" panose="020B0604020202020204" pitchFamily="34" charset="0"/>
              <a:buChar char="•"/>
            </a:pPr>
            <a:r>
              <a:rPr lang="en-US" dirty="0"/>
              <a:t>Dose Area Product (DAP) monitoring.</a:t>
            </a:r>
          </a:p>
          <a:p>
            <a:pPr marL="342900" indent="-342900">
              <a:buFont typeface="Arial" panose="020B0604020202020204" pitchFamily="34" charset="0"/>
              <a:buChar char="•"/>
            </a:pPr>
            <a:r>
              <a:rPr lang="en-US" dirty="0"/>
              <a:t>Accurate positioning alignment.</a:t>
            </a:r>
            <a:endParaRPr lang="sv-SE" dirty="0"/>
          </a:p>
          <a:p>
            <a:endParaRPr lang="sv-SE" dirty="0"/>
          </a:p>
        </p:txBody>
      </p:sp>
      <p:sp>
        <p:nvSpPr>
          <p:cNvPr id="4" name="Platshållare för bildnummer 3"/>
          <p:cNvSpPr>
            <a:spLocks noGrp="1"/>
          </p:cNvSpPr>
          <p:nvPr>
            <p:ph type="sldNum" sz="quarter" idx="5"/>
          </p:nvPr>
        </p:nvSpPr>
        <p:spPr/>
        <p:txBody>
          <a:bodyPr/>
          <a:lstStyle/>
          <a:p>
            <a:fld id="{BD18A926-6071-45AF-B20F-CEF2F81CE291}" type="slidenum">
              <a:rPr lang="sv-SE" smtClean="0"/>
              <a:t>12</a:t>
            </a:fld>
            <a:endParaRPr lang="sv-SE"/>
          </a:p>
        </p:txBody>
      </p:sp>
    </p:spTree>
    <p:extLst>
      <p:ext uri="{BB962C8B-B14F-4D97-AF65-F5344CB8AC3E}">
        <p14:creationId xmlns:p14="http://schemas.microsoft.com/office/powerpoint/2010/main" val="184457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CCA2104-30FE-4090-90A3-BAD1A8189710}"/>
              </a:ext>
            </a:extLst>
          </p:cNvPr>
          <p:cNvSpPr/>
          <p:nvPr userDrawn="1"/>
        </p:nvSpPr>
        <p:spPr>
          <a:xfrm>
            <a:off x="0" y="5317958"/>
            <a:ext cx="12192000" cy="15400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BE512534-F2DC-4806-BBA0-2761D25EE4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6887" y="2033718"/>
            <a:ext cx="5034162" cy="1056276"/>
          </a:xfrm>
          <a:prstGeom prst="rect">
            <a:avLst/>
          </a:prstGeom>
        </p:spPr>
      </p:pic>
      <p:sp>
        <p:nvSpPr>
          <p:cNvPr id="10" name="Underrubrik 5">
            <a:extLst>
              <a:ext uri="{FF2B5EF4-FFF2-40B4-BE49-F238E27FC236}">
                <a16:creationId xmlns:a16="http://schemas.microsoft.com/office/drawing/2014/main" id="{EC967143-4F29-4329-8BA4-01DECA6C1B3E}"/>
              </a:ext>
            </a:extLst>
          </p:cNvPr>
          <p:cNvSpPr txBox="1">
            <a:spLocks/>
          </p:cNvSpPr>
          <p:nvPr userDrawn="1"/>
        </p:nvSpPr>
        <p:spPr>
          <a:xfrm>
            <a:off x="-12032" y="3398782"/>
            <a:ext cx="12192000" cy="600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200">
                <a:solidFill>
                  <a:schemeClr val="bg1">
                    <a:lumMod val="65000"/>
                  </a:schemeClr>
                </a:solidFill>
                <a:latin typeface="+mn-lt"/>
              </a:rPr>
              <a:t>WORLD CLASS DIGITAL X-RAY SYSTEMS</a:t>
            </a:r>
          </a:p>
        </p:txBody>
      </p:sp>
      <p:cxnSp>
        <p:nvCxnSpPr>
          <p:cNvPr id="5" name="Rak koppling 4">
            <a:extLst>
              <a:ext uri="{FF2B5EF4-FFF2-40B4-BE49-F238E27FC236}">
                <a16:creationId xmlns:a16="http://schemas.microsoft.com/office/drawing/2014/main" id="{CA24D71B-D441-419D-88EF-D5B02FE04CCA}"/>
              </a:ext>
            </a:extLst>
          </p:cNvPr>
          <p:cNvCxnSpPr>
            <a:cxnSpLocks/>
          </p:cNvCxnSpPr>
          <p:nvPr userDrawn="1"/>
        </p:nvCxnSpPr>
        <p:spPr>
          <a:xfrm>
            <a:off x="0" y="5317956"/>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Underrubrik 5">
            <a:extLst>
              <a:ext uri="{FF2B5EF4-FFF2-40B4-BE49-F238E27FC236}">
                <a16:creationId xmlns:a16="http://schemas.microsoft.com/office/drawing/2014/main" id="{BF346F3F-9488-452A-A6C2-5A9CCBE1A69A}"/>
              </a:ext>
            </a:extLst>
          </p:cNvPr>
          <p:cNvSpPr txBox="1">
            <a:spLocks/>
          </p:cNvSpPr>
          <p:nvPr userDrawn="1"/>
        </p:nvSpPr>
        <p:spPr>
          <a:xfrm>
            <a:off x="0" y="5646927"/>
            <a:ext cx="12192000" cy="600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sv-SE" sz="2200">
              <a:solidFill>
                <a:schemeClr val="bg1">
                  <a:lumMod val="65000"/>
                </a:schemeClr>
              </a:solidFill>
              <a:latin typeface="+mn-lt"/>
            </a:endParaRPr>
          </a:p>
        </p:txBody>
      </p:sp>
      <p:sp>
        <p:nvSpPr>
          <p:cNvPr id="15" name="Rubrik 1">
            <a:extLst>
              <a:ext uri="{FF2B5EF4-FFF2-40B4-BE49-F238E27FC236}">
                <a16:creationId xmlns:a16="http://schemas.microsoft.com/office/drawing/2014/main" id="{7298213F-960F-4277-9FC5-1EC5EDCF464E}"/>
              </a:ext>
            </a:extLst>
          </p:cNvPr>
          <p:cNvSpPr>
            <a:spLocks noGrp="1"/>
          </p:cNvSpPr>
          <p:nvPr>
            <p:ph type="title" hasCustomPrompt="1"/>
          </p:nvPr>
        </p:nvSpPr>
        <p:spPr>
          <a:xfrm>
            <a:off x="-12032" y="5730654"/>
            <a:ext cx="12204032" cy="714650"/>
          </a:xfrm>
          <a:prstGeom prst="rect">
            <a:avLst/>
          </a:prstGeom>
        </p:spPr>
        <p:txBody>
          <a:bodyPr/>
          <a:lstStyle>
            <a:lvl1pPr>
              <a:defRPr sz="2200" b="0">
                <a:solidFill>
                  <a:schemeClr val="accent6">
                    <a:lumMod val="50000"/>
                  </a:schemeClr>
                </a:solidFill>
                <a:latin typeface="+mn-lt"/>
              </a:defRPr>
            </a:lvl1pPr>
          </a:lstStyle>
          <a:p>
            <a:r>
              <a:rPr lang="sv-SE"/>
              <a:t>INSERT HEADING</a:t>
            </a:r>
            <a:br>
              <a:rPr lang="sv-SE"/>
            </a:br>
            <a:r>
              <a:rPr lang="sv-SE" err="1"/>
              <a:t>Insert</a:t>
            </a:r>
            <a:r>
              <a:rPr lang="sv-SE"/>
              <a:t> </a:t>
            </a:r>
            <a:r>
              <a:rPr lang="sv-SE" err="1"/>
              <a:t>sub</a:t>
            </a:r>
            <a:r>
              <a:rPr lang="sv-SE"/>
              <a:t> </a:t>
            </a:r>
            <a:r>
              <a:rPr lang="sv-SE" err="1"/>
              <a:t>heading</a:t>
            </a:r>
            <a:r>
              <a:rPr lang="sv-SE"/>
              <a:t> or date</a:t>
            </a:r>
          </a:p>
        </p:txBody>
      </p:sp>
    </p:spTree>
    <p:extLst>
      <p:ext uri="{BB962C8B-B14F-4D97-AF65-F5344CB8AC3E}">
        <p14:creationId xmlns:p14="http://schemas.microsoft.com/office/powerpoint/2010/main" val="4201409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5" y="382771"/>
            <a:ext cx="7449879" cy="725520"/>
          </a:xfrm>
          <a:prstGeom prst="rect">
            <a:avLst/>
          </a:prstGeom>
        </p:spPr>
        <p:txBody>
          <a:bodyPr/>
          <a:lstStyle>
            <a:lvl1pPr algn="l">
              <a:defRPr sz="4400">
                <a:latin typeface="+mj-lt"/>
              </a:defRPr>
            </a:lvl1pPr>
          </a:lstStyle>
          <a:p>
            <a:r>
              <a:rPr lang="sv-SE" err="1"/>
              <a:t>Heading</a:t>
            </a:r>
            <a:r>
              <a:rPr lang="sv-SE"/>
              <a:t> (</a:t>
            </a:r>
            <a:r>
              <a:rPr lang="sv-SE" err="1"/>
              <a:t>size</a:t>
            </a:r>
            <a:r>
              <a:rPr lang="sv-SE"/>
              <a:t> 44)</a:t>
            </a:r>
          </a:p>
        </p:txBody>
      </p:sp>
      <p:sp>
        <p:nvSpPr>
          <p:cNvPr id="6" name="Underrubrik 2">
            <a:extLst>
              <a:ext uri="{FF2B5EF4-FFF2-40B4-BE49-F238E27FC236}">
                <a16:creationId xmlns:a16="http://schemas.microsoft.com/office/drawing/2014/main" id="{F843760A-319E-4B03-AA48-4F0DC01434A3}"/>
              </a:ext>
            </a:extLst>
          </p:cNvPr>
          <p:cNvSpPr>
            <a:spLocks noGrp="1"/>
          </p:cNvSpPr>
          <p:nvPr>
            <p:ph type="subTitle" idx="11" hasCustomPrompt="1"/>
          </p:nvPr>
        </p:nvSpPr>
        <p:spPr>
          <a:xfrm>
            <a:off x="811620" y="1347711"/>
            <a:ext cx="10690569" cy="4596136"/>
          </a:xfrm>
          <a:prstGeom prst="rect">
            <a:avLst/>
          </a:prstGeom>
        </p:spPr>
        <p:txBody>
          <a:bodyPr/>
          <a:lstStyle>
            <a:lvl1pPr marL="285750" indent="-285750" algn="l">
              <a:buFont typeface="Arial" panose="020B0604020202020204" pitchFamily="34" charset="0"/>
              <a:buChar char="•"/>
              <a:defRPr sz="1600" b="0">
                <a:solidFill>
                  <a:schemeClr val="tx1"/>
                </a:solidFill>
                <a:latin typeface="+mn-lt"/>
              </a:defRPr>
            </a:lvl1pPr>
            <a:lvl2pPr marL="800100" indent="-342900" algn="l">
              <a:buFont typeface="Courier New" panose="02070309020205020404" pitchFamily="49" charset="0"/>
              <a:buChar char="o"/>
              <a:defRPr sz="1400">
                <a:latin typeface="+mn-lt"/>
              </a:defRPr>
            </a:lvl2pPr>
            <a:lvl3pPr marL="1200150" indent="-285750" algn="l">
              <a:buFont typeface="Wingdings" panose="05000000000000000000" pitchFamily="2" charset="2"/>
              <a:buChar char="§"/>
              <a:defRPr sz="1200">
                <a:latin typeface="+mn-lt"/>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err="1"/>
              <a:t>Click</a:t>
            </a:r>
            <a:r>
              <a:rPr lang="sv-SE"/>
              <a:t> </a:t>
            </a:r>
            <a:r>
              <a:rPr lang="sv-SE" err="1"/>
              <a:t>here</a:t>
            </a:r>
            <a:r>
              <a:rPr lang="sv-SE"/>
              <a:t> to </a:t>
            </a:r>
            <a:r>
              <a:rPr lang="sv-SE" err="1"/>
              <a:t>add</a:t>
            </a:r>
            <a:r>
              <a:rPr lang="sv-SE"/>
              <a:t> </a:t>
            </a:r>
            <a:r>
              <a:rPr lang="sv-SE" err="1"/>
              <a:t>bullet</a:t>
            </a:r>
            <a:r>
              <a:rPr lang="sv-SE"/>
              <a:t> (</a:t>
            </a:r>
            <a:r>
              <a:rPr lang="sv-SE" err="1"/>
              <a:t>size</a:t>
            </a:r>
            <a:r>
              <a:rPr lang="sv-SE"/>
              <a:t> 16)</a:t>
            </a:r>
          </a:p>
          <a:p>
            <a:pPr lvl="1"/>
            <a:r>
              <a:rPr lang="sv-SE" err="1"/>
              <a:t>Click</a:t>
            </a:r>
            <a:r>
              <a:rPr lang="sv-SE"/>
              <a:t> </a:t>
            </a:r>
            <a:r>
              <a:rPr lang="sv-SE" err="1"/>
              <a:t>here</a:t>
            </a:r>
            <a:r>
              <a:rPr lang="sv-SE"/>
              <a:t> to </a:t>
            </a:r>
            <a:r>
              <a:rPr lang="sv-SE" err="1"/>
              <a:t>add</a:t>
            </a:r>
            <a:r>
              <a:rPr lang="sv-SE"/>
              <a:t> </a:t>
            </a:r>
            <a:r>
              <a:rPr lang="sv-SE" err="1"/>
              <a:t>bullet</a:t>
            </a:r>
            <a:r>
              <a:rPr lang="sv-SE"/>
              <a:t> (</a:t>
            </a:r>
            <a:r>
              <a:rPr lang="sv-SE" err="1"/>
              <a:t>size</a:t>
            </a:r>
            <a:r>
              <a:rPr lang="sv-SE"/>
              <a:t> 14)</a:t>
            </a:r>
          </a:p>
          <a:p>
            <a:pPr lvl="2"/>
            <a:r>
              <a:rPr lang="sv-SE" err="1"/>
              <a:t>Click</a:t>
            </a:r>
            <a:r>
              <a:rPr lang="sv-SE"/>
              <a:t> </a:t>
            </a:r>
            <a:r>
              <a:rPr lang="sv-SE" err="1"/>
              <a:t>here</a:t>
            </a:r>
            <a:r>
              <a:rPr lang="sv-SE"/>
              <a:t> to </a:t>
            </a:r>
            <a:r>
              <a:rPr lang="sv-SE" err="1"/>
              <a:t>add</a:t>
            </a:r>
            <a:r>
              <a:rPr lang="sv-SE"/>
              <a:t> </a:t>
            </a:r>
            <a:r>
              <a:rPr lang="sv-SE" err="1"/>
              <a:t>bullet</a:t>
            </a:r>
            <a:r>
              <a:rPr lang="sv-SE"/>
              <a:t> (</a:t>
            </a:r>
            <a:r>
              <a:rPr lang="sv-SE" err="1"/>
              <a:t>size</a:t>
            </a:r>
            <a:r>
              <a:rPr lang="sv-SE"/>
              <a:t> 12)</a:t>
            </a:r>
          </a:p>
        </p:txBody>
      </p:sp>
      <p:pic>
        <p:nvPicPr>
          <p:cNvPr id="7" name="Bildobjekt 6">
            <a:extLst>
              <a:ext uri="{FF2B5EF4-FFF2-40B4-BE49-F238E27FC236}">
                <a16:creationId xmlns:a16="http://schemas.microsoft.com/office/drawing/2014/main" id="{D0599DD8-352F-4BF6-9597-7472C47C87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878843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12" name="Platshållare för bild 2">
            <a:extLst>
              <a:ext uri="{FF2B5EF4-FFF2-40B4-BE49-F238E27FC236}">
                <a16:creationId xmlns:a16="http://schemas.microsoft.com/office/drawing/2014/main" id="{6BEF3474-BED3-4FB3-A5D3-87489D58F4F4}"/>
              </a:ext>
            </a:extLst>
          </p:cNvPr>
          <p:cNvSpPr>
            <a:spLocks noGrp="1"/>
          </p:cNvSpPr>
          <p:nvPr>
            <p:ph type="pic" idx="1" hasCustomPrompt="1"/>
          </p:nvPr>
        </p:nvSpPr>
        <p:spPr>
          <a:xfrm>
            <a:off x="6826101" y="2"/>
            <a:ext cx="5365899" cy="6857998"/>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err="1"/>
              <a:t>Click</a:t>
            </a:r>
            <a:r>
              <a:rPr lang="sv-SE"/>
              <a:t> </a:t>
            </a:r>
            <a:r>
              <a:rPr lang="sv-SE" err="1"/>
              <a:t>here</a:t>
            </a:r>
            <a:r>
              <a:rPr lang="sv-SE"/>
              <a:t> to </a:t>
            </a:r>
            <a:r>
              <a:rPr lang="sv-SE" err="1"/>
              <a:t>insert</a:t>
            </a:r>
            <a:r>
              <a:rPr lang="sv-SE"/>
              <a:t> image</a:t>
            </a:r>
          </a:p>
        </p:txBody>
      </p:sp>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6" y="382771"/>
            <a:ext cx="6199900" cy="725520"/>
          </a:xfrm>
          <a:prstGeom prst="rect">
            <a:avLst/>
          </a:prstGeom>
        </p:spPr>
        <p:txBody>
          <a:bodyPr/>
          <a:lstStyle>
            <a:lvl1pPr algn="l">
              <a:defRPr sz="4400">
                <a:latin typeface="+mj-lt"/>
              </a:defRPr>
            </a:lvl1pPr>
          </a:lstStyle>
          <a:p>
            <a:r>
              <a:rPr lang="sv-SE" err="1"/>
              <a:t>Heading</a:t>
            </a:r>
            <a:r>
              <a:rPr lang="sv-SE"/>
              <a:t> (</a:t>
            </a:r>
            <a:r>
              <a:rPr lang="sv-SE" err="1"/>
              <a:t>size</a:t>
            </a:r>
            <a:r>
              <a:rPr lang="sv-SE"/>
              <a:t> 44)</a:t>
            </a:r>
          </a:p>
        </p:txBody>
      </p:sp>
      <p:sp>
        <p:nvSpPr>
          <p:cNvPr id="11" name="Underrubrik 2">
            <a:extLst>
              <a:ext uri="{FF2B5EF4-FFF2-40B4-BE49-F238E27FC236}">
                <a16:creationId xmlns:a16="http://schemas.microsoft.com/office/drawing/2014/main" id="{4F81B9E1-B033-43EA-83B5-6C2AE89BBAA2}"/>
              </a:ext>
            </a:extLst>
          </p:cNvPr>
          <p:cNvSpPr>
            <a:spLocks noGrp="1"/>
          </p:cNvSpPr>
          <p:nvPr>
            <p:ph type="subTitle" idx="12" hasCustomPrompt="1"/>
          </p:nvPr>
        </p:nvSpPr>
        <p:spPr>
          <a:xfrm>
            <a:off x="811620" y="1347711"/>
            <a:ext cx="5781685" cy="4596136"/>
          </a:xfrm>
          <a:prstGeom prst="rect">
            <a:avLst/>
          </a:prstGeom>
        </p:spPr>
        <p:txBody>
          <a:bodyPr/>
          <a:lstStyle>
            <a:lvl1pPr marL="0" indent="0" algn="l">
              <a:buFont typeface="Arial" panose="020B0604020202020204" pitchFamily="34" charset="0"/>
              <a:buNone/>
              <a:defRPr sz="16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err="1"/>
              <a:t>Click</a:t>
            </a:r>
            <a:r>
              <a:rPr lang="sv-SE"/>
              <a:t> </a:t>
            </a:r>
            <a:r>
              <a:rPr lang="sv-SE" err="1"/>
              <a:t>here</a:t>
            </a:r>
            <a:r>
              <a:rPr lang="sv-SE"/>
              <a:t> to </a:t>
            </a:r>
            <a:r>
              <a:rPr lang="sv-SE" err="1"/>
              <a:t>add</a:t>
            </a:r>
            <a:r>
              <a:rPr lang="sv-SE"/>
              <a:t> text (</a:t>
            </a:r>
            <a:r>
              <a:rPr lang="sv-SE" err="1"/>
              <a:t>size</a:t>
            </a:r>
            <a:r>
              <a:rPr lang="sv-SE"/>
              <a:t> 16)</a:t>
            </a:r>
          </a:p>
        </p:txBody>
      </p:sp>
      <p:pic>
        <p:nvPicPr>
          <p:cNvPr id="6" name="Bildobjekt 5">
            <a:extLst>
              <a:ext uri="{FF2B5EF4-FFF2-40B4-BE49-F238E27FC236}">
                <a16:creationId xmlns:a16="http://schemas.microsoft.com/office/drawing/2014/main" id="{73ED07A4-4561-4851-874F-57B706AED3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2688642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6" y="382771"/>
            <a:ext cx="6115680" cy="725520"/>
          </a:xfrm>
          <a:prstGeom prst="rect">
            <a:avLst/>
          </a:prstGeom>
        </p:spPr>
        <p:txBody>
          <a:bodyPr/>
          <a:lstStyle>
            <a:lvl1pPr algn="l">
              <a:defRPr sz="4400">
                <a:latin typeface="+mj-lt"/>
              </a:defRPr>
            </a:lvl1pPr>
          </a:lstStyle>
          <a:p>
            <a:r>
              <a:rPr lang="sv-SE" err="1"/>
              <a:t>Heading</a:t>
            </a:r>
            <a:r>
              <a:rPr lang="sv-SE"/>
              <a:t> (</a:t>
            </a:r>
            <a:r>
              <a:rPr lang="sv-SE" err="1"/>
              <a:t>size</a:t>
            </a:r>
            <a:r>
              <a:rPr lang="sv-SE"/>
              <a:t> 44)</a:t>
            </a:r>
          </a:p>
        </p:txBody>
      </p:sp>
      <p:sp>
        <p:nvSpPr>
          <p:cNvPr id="13" name="Underrubrik 2">
            <a:extLst>
              <a:ext uri="{FF2B5EF4-FFF2-40B4-BE49-F238E27FC236}">
                <a16:creationId xmlns:a16="http://schemas.microsoft.com/office/drawing/2014/main" id="{373956F4-B047-4CD0-9A02-14B75673DFD5}"/>
              </a:ext>
            </a:extLst>
          </p:cNvPr>
          <p:cNvSpPr>
            <a:spLocks noGrp="1"/>
          </p:cNvSpPr>
          <p:nvPr>
            <p:ph type="subTitle" idx="14" hasCustomPrompt="1"/>
          </p:nvPr>
        </p:nvSpPr>
        <p:spPr>
          <a:xfrm>
            <a:off x="811621" y="1347711"/>
            <a:ext cx="5697464" cy="4596136"/>
          </a:xfrm>
          <a:prstGeom prst="rect">
            <a:avLst/>
          </a:prstGeom>
        </p:spPr>
        <p:txBody>
          <a:bodyPr/>
          <a:lstStyle>
            <a:lvl1pPr marL="285750" indent="-285750" algn="l">
              <a:buFont typeface="Arial" panose="020B0604020202020204" pitchFamily="34" charset="0"/>
              <a:buChar char="•"/>
              <a:defRPr sz="1600" b="0">
                <a:solidFill>
                  <a:schemeClr val="tx1"/>
                </a:solidFill>
                <a:latin typeface="+mn-lt"/>
              </a:defRPr>
            </a:lvl1pPr>
            <a:lvl2pPr marL="800100" indent="-342900" algn="l">
              <a:buFont typeface="Courier New" panose="02070309020205020404" pitchFamily="49" charset="0"/>
              <a:buChar char="o"/>
              <a:defRPr sz="1400">
                <a:latin typeface="+mn-lt"/>
              </a:defRPr>
            </a:lvl2pPr>
            <a:lvl3pPr marL="1200150" indent="-285750" algn="l">
              <a:buFont typeface="Wingdings" panose="05000000000000000000" pitchFamily="2" charset="2"/>
              <a:buChar char="§"/>
              <a:defRPr sz="1200">
                <a:latin typeface="+mn-lt"/>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err="1"/>
              <a:t>Click</a:t>
            </a:r>
            <a:r>
              <a:rPr lang="sv-SE"/>
              <a:t> </a:t>
            </a:r>
            <a:r>
              <a:rPr lang="sv-SE" err="1"/>
              <a:t>here</a:t>
            </a:r>
            <a:r>
              <a:rPr lang="sv-SE"/>
              <a:t> to </a:t>
            </a:r>
            <a:r>
              <a:rPr lang="sv-SE" err="1"/>
              <a:t>add</a:t>
            </a:r>
            <a:r>
              <a:rPr lang="sv-SE"/>
              <a:t> </a:t>
            </a:r>
            <a:r>
              <a:rPr lang="sv-SE" err="1"/>
              <a:t>bullet</a:t>
            </a:r>
            <a:r>
              <a:rPr lang="sv-SE"/>
              <a:t> (</a:t>
            </a:r>
            <a:r>
              <a:rPr lang="sv-SE" err="1"/>
              <a:t>size</a:t>
            </a:r>
            <a:r>
              <a:rPr lang="sv-SE"/>
              <a:t> 16)</a:t>
            </a:r>
          </a:p>
          <a:p>
            <a:pPr lvl="1"/>
            <a:r>
              <a:rPr lang="sv-SE" err="1"/>
              <a:t>Click</a:t>
            </a:r>
            <a:r>
              <a:rPr lang="sv-SE"/>
              <a:t> </a:t>
            </a:r>
            <a:r>
              <a:rPr lang="sv-SE" err="1"/>
              <a:t>here</a:t>
            </a:r>
            <a:r>
              <a:rPr lang="sv-SE"/>
              <a:t> to </a:t>
            </a:r>
            <a:r>
              <a:rPr lang="sv-SE" err="1"/>
              <a:t>add</a:t>
            </a:r>
            <a:r>
              <a:rPr lang="sv-SE"/>
              <a:t> </a:t>
            </a:r>
            <a:r>
              <a:rPr lang="sv-SE" err="1"/>
              <a:t>bullet</a:t>
            </a:r>
            <a:r>
              <a:rPr lang="sv-SE"/>
              <a:t> (</a:t>
            </a:r>
            <a:r>
              <a:rPr lang="sv-SE" err="1"/>
              <a:t>size</a:t>
            </a:r>
            <a:r>
              <a:rPr lang="sv-SE"/>
              <a:t> 14)</a:t>
            </a:r>
          </a:p>
          <a:p>
            <a:pPr lvl="2"/>
            <a:r>
              <a:rPr lang="sv-SE" err="1"/>
              <a:t>Click</a:t>
            </a:r>
            <a:r>
              <a:rPr lang="sv-SE"/>
              <a:t> </a:t>
            </a:r>
            <a:r>
              <a:rPr lang="sv-SE" err="1"/>
              <a:t>here</a:t>
            </a:r>
            <a:r>
              <a:rPr lang="sv-SE"/>
              <a:t> to </a:t>
            </a:r>
            <a:r>
              <a:rPr lang="sv-SE" err="1"/>
              <a:t>add</a:t>
            </a:r>
            <a:r>
              <a:rPr lang="sv-SE"/>
              <a:t> </a:t>
            </a:r>
            <a:r>
              <a:rPr lang="sv-SE" err="1"/>
              <a:t>bullet</a:t>
            </a:r>
            <a:r>
              <a:rPr lang="sv-SE"/>
              <a:t> (</a:t>
            </a:r>
            <a:r>
              <a:rPr lang="sv-SE" err="1"/>
              <a:t>size</a:t>
            </a:r>
            <a:r>
              <a:rPr lang="sv-SE"/>
              <a:t> 12)</a:t>
            </a:r>
          </a:p>
        </p:txBody>
      </p:sp>
      <p:sp>
        <p:nvSpPr>
          <p:cNvPr id="14" name="Platshållare för bild 2">
            <a:extLst>
              <a:ext uri="{FF2B5EF4-FFF2-40B4-BE49-F238E27FC236}">
                <a16:creationId xmlns:a16="http://schemas.microsoft.com/office/drawing/2014/main" id="{C54B15D7-A7EB-48A7-B12D-2843C30C32FA}"/>
              </a:ext>
            </a:extLst>
          </p:cNvPr>
          <p:cNvSpPr>
            <a:spLocks noGrp="1"/>
          </p:cNvSpPr>
          <p:nvPr>
            <p:ph type="pic" idx="1" hasCustomPrompt="1"/>
          </p:nvPr>
        </p:nvSpPr>
        <p:spPr>
          <a:xfrm>
            <a:off x="6702052" y="124933"/>
            <a:ext cx="5365899" cy="3395915"/>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err="1"/>
              <a:t>Click</a:t>
            </a:r>
            <a:r>
              <a:rPr lang="sv-SE"/>
              <a:t> </a:t>
            </a:r>
            <a:r>
              <a:rPr lang="sv-SE" err="1"/>
              <a:t>here</a:t>
            </a:r>
            <a:r>
              <a:rPr lang="sv-SE"/>
              <a:t> to </a:t>
            </a:r>
            <a:r>
              <a:rPr lang="sv-SE" err="1"/>
              <a:t>insert</a:t>
            </a:r>
            <a:r>
              <a:rPr lang="sv-SE"/>
              <a:t> image</a:t>
            </a:r>
          </a:p>
        </p:txBody>
      </p:sp>
      <p:sp>
        <p:nvSpPr>
          <p:cNvPr id="15" name="Platshållare för bild 2">
            <a:extLst>
              <a:ext uri="{FF2B5EF4-FFF2-40B4-BE49-F238E27FC236}">
                <a16:creationId xmlns:a16="http://schemas.microsoft.com/office/drawing/2014/main" id="{447CFAA3-4100-4BAF-84A1-6C4F6EF1535F}"/>
              </a:ext>
            </a:extLst>
          </p:cNvPr>
          <p:cNvSpPr>
            <a:spLocks noGrp="1"/>
          </p:cNvSpPr>
          <p:nvPr>
            <p:ph type="pic" idx="15" hasCustomPrompt="1"/>
          </p:nvPr>
        </p:nvSpPr>
        <p:spPr>
          <a:xfrm>
            <a:off x="6702052" y="3645780"/>
            <a:ext cx="2622699" cy="3087288"/>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err="1"/>
              <a:t>Click</a:t>
            </a:r>
            <a:r>
              <a:rPr lang="sv-SE"/>
              <a:t> </a:t>
            </a:r>
            <a:r>
              <a:rPr lang="sv-SE" err="1"/>
              <a:t>here</a:t>
            </a:r>
            <a:r>
              <a:rPr lang="sv-SE"/>
              <a:t> to </a:t>
            </a:r>
            <a:r>
              <a:rPr lang="sv-SE" err="1"/>
              <a:t>insert</a:t>
            </a:r>
            <a:r>
              <a:rPr lang="sv-SE"/>
              <a:t> image</a:t>
            </a:r>
          </a:p>
        </p:txBody>
      </p:sp>
      <p:sp>
        <p:nvSpPr>
          <p:cNvPr id="16" name="Platshållare för bild 2">
            <a:extLst>
              <a:ext uri="{FF2B5EF4-FFF2-40B4-BE49-F238E27FC236}">
                <a16:creationId xmlns:a16="http://schemas.microsoft.com/office/drawing/2014/main" id="{329E8B90-B9E4-4C98-96AE-059D644ED537}"/>
              </a:ext>
            </a:extLst>
          </p:cNvPr>
          <p:cNvSpPr>
            <a:spLocks noGrp="1"/>
          </p:cNvSpPr>
          <p:nvPr>
            <p:ph type="pic" idx="16" hasCustomPrompt="1"/>
          </p:nvPr>
        </p:nvSpPr>
        <p:spPr>
          <a:xfrm>
            <a:off x="9433130" y="3645780"/>
            <a:ext cx="2622699" cy="3087288"/>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err="1"/>
              <a:t>Click</a:t>
            </a:r>
            <a:r>
              <a:rPr lang="sv-SE"/>
              <a:t> </a:t>
            </a:r>
            <a:r>
              <a:rPr lang="sv-SE" err="1"/>
              <a:t>here</a:t>
            </a:r>
            <a:r>
              <a:rPr lang="sv-SE"/>
              <a:t> to </a:t>
            </a:r>
            <a:r>
              <a:rPr lang="sv-SE" err="1"/>
              <a:t>insert</a:t>
            </a:r>
            <a:r>
              <a:rPr lang="sv-SE"/>
              <a:t> image</a:t>
            </a:r>
          </a:p>
        </p:txBody>
      </p:sp>
      <p:pic>
        <p:nvPicPr>
          <p:cNvPr id="8" name="Bildobjekt 7">
            <a:extLst>
              <a:ext uri="{FF2B5EF4-FFF2-40B4-BE49-F238E27FC236}">
                <a16:creationId xmlns:a16="http://schemas.microsoft.com/office/drawing/2014/main" id="{39091733-954F-4472-B55B-5F4C94F85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1640594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5" y="382771"/>
            <a:ext cx="7449879" cy="725520"/>
          </a:xfrm>
          <a:prstGeom prst="rect">
            <a:avLst/>
          </a:prstGeom>
        </p:spPr>
        <p:txBody>
          <a:bodyPr/>
          <a:lstStyle>
            <a:lvl1pPr algn="l">
              <a:defRPr sz="4400">
                <a:latin typeface="+mj-lt"/>
              </a:defRPr>
            </a:lvl1pPr>
          </a:lstStyle>
          <a:p>
            <a:r>
              <a:rPr lang="sv-SE" err="1"/>
              <a:t>Heading</a:t>
            </a:r>
            <a:r>
              <a:rPr lang="sv-SE"/>
              <a:t> (</a:t>
            </a:r>
            <a:r>
              <a:rPr lang="sv-SE" err="1"/>
              <a:t>size</a:t>
            </a:r>
            <a:r>
              <a:rPr lang="sv-SE"/>
              <a:t> 44)</a:t>
            </a:r>
          </a:p>
        </p:txBody>
      </p:sp>
      <p:pic>
        <p:nvPicPr>
          <p:cNvPr id="5" name="Bildobjekt 4">
            <a:extLst>
              <a:ext uri="{FF2B5EF4-FFF2-40B4-BE49-F238E27FC236}">
                <a16:creationId xmlns:a16="http://schemas.microsoft.com/office/drawing/2014/main" id="{C80A7B11-C743-4092-82C3-EE091C24C3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916" y="6298407"/>
            <a:ext cx="1796903" cy="377029"/>
          </a:xfrm>
          <a:prstGeom prst="rect">
            <a:avLst/>
          </a:prstGeom>
        </p:spPr>
      </p:pic>
      <p:graphicFrame>
        <p:nvGraphicFramePr>
          <p:cNvPr id="6" name="Tabell 5">
            <a:extLst>
              <a:ext uri="{FF2B5EF4-FFF2-40B4-BE49-F238E27FC236}">
                <a16:creationId xmlns:a16="http://schemas.microsoft.com/office/drawing/2014/main" id="{6C6079B9-104E-4B3A-BC73-48213B11C456}"/>
              </a:ext>
            </a:extLst>
          </p:cNvPr>
          <p:cNvGraphicFramePr>
            <a:graphicFrameLocks noGrp="1"/>
          </p:cNvGraphicFramePr>
          <p:nvPr userDrawn="1">
            <p:extLst>
              <p:ext uri="{D42A27DB-BD31-4B8C-83A1-F6EECF244321}">
                <p14:modId xmlns:p14="http://schemas.microsoft.com/office/powerpoint/2010/main" val="415642104"/>
              </p:ext>
            </p:extLst>
          </p:nvPr>
        </p:nvGraphicFramePr>
        <p:xfrm>
          <a:off x="811620" y="1347711"/>
          <a:ext cx="5121348" cy="2225040"/>
        </p:xfrm>
        <a:graphic>
          <a:graphicData uri="http://schemas.openxmlformats.org/drawingml/2006/table">
            <a:tbl>
              <a:tblPr firstRow="1" bandRow="1">
                <a:tableStyleId>{00A15C55-8517-42AA-B614-E9B94910E393}</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a:t>Table style </a:t>
                      </a:r>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2165051836"/>
                  </a:ext>
                </a:extLst>
              </a:tr>
              <a:tr h="370840">
                <a:tc>
                  <a:txBody>
                    <a:bodyPr/>
                    <a:lstStyle/>
                    <a:p>
                      <a:r>
                        <a:rPr lang="sv-SE" sz="1400"/>
                        <a:t>Body text (</a:t>
                      </a:r>
                      <a:r>
                        <a:rPr lang="sv-SE" sz="1400" err="1"/>
                        <a:t>size</a:t>
                      </a:r>
                      <a:r>
                        <a:rPr lang="sv-SE" sz="1400"/>
                        <a:t> 14) </a:t>
                      </a:r>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996404023"/>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534939861"/>
                  </a:ext>
                </a:extLst>
              </a:tr>
            </a:tbl>
          </a:graphicData>
        </a:graphic>
      </p:graphicFrame>
      <p:graphicFrame>
        <p:nvGraphicFramePr>
          <p:cNvPr id="14" name="Tabell 13">
            <a:extLst>
              <a:ext uri="{FF2B5EF4-FFF2-40B4-BE49-F238E27FC236}">
                <a16:creationId xmlns:a16="http://schemas.microsoft.com/office/drawing/2014/main" id="{D78F2926-6136-43F4-89C1-EE68B192EF2B}"/>
              </a:ext>
            </a:extLst>
          </p:cNvPr>
          <p:cNvGraphicFramePr>
            <a:graphicFrameLocks noGrp="1"/>
          </p:cNvGraphicFramePr>
          <p:nvPr userDrawn="1">
            <p:extLst>
              <p:ext uri="{D42A27DB-BD31-4B8C-83A1-F6EECF244321}">
                <p14:modId xmlns:p14="http://schemas.microsoft.com/office/powerpoint/2010/main" val="1982470076"/>
              </p:ext>
            </p:extLst>
          </p:nvPr>
        </p:nvGraphicFramePr>
        <p:xfrm>
          <a:off x="6096000" y="1347711"/>
          <a:ext cx="5121348" cy="2225040"/>
        </p:xfrm>
        <a:graphic>
          <a:graphicData uri="http://schemas.openxmlformats.org/drawingml/2006/table">
            <a:tbl>
              <a:tblPr firstRow="1" bandRow="1">
                <a:tableStyleId>{21E4AEA4-8DFA-4A89-87EB-49C32662AFE0}</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a:t>Table style </a:t>
                      </a:r>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2165051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a:t>Body text (</a:t>
                      </a:r>
                      <a:r>
                        <a:rPr lang="sv-SE" sz="1400" err="1"/>
                        <a:t>size</a:t>
                      </a:r>
                      <a:r>
                        <a:rPr lang="sv-SE" sz="1400"/>
                        <a:t> 14) </a:t>
                      </a:r>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996404023"/>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534939861"/>
                  </a:ext>
                </a:extLst>
              </a:tr>
            </a:tbl>
          </a:graphicData>
        </a:graphic>
      </p:graphicFrame>
      <p:graphicFrame>
        <p:nvGraphicFramePr>
          <p:cNvPr id="15" name="Tabell 14">
            <a:extLst>
              <a:ext uri="{FF2B5EF4-FFF2-40B4-BE49-F238E27FC236}">
                <a16:creationId xmlns:a16="http://schemas.microsoft.com/office/drawing/2014/main" id="{423D2B56-618F-41EE-8370-D7E4F06AF718}"/>
              </a:ext>
            </a:extLst>
          </p:cNvPr>
          <p:cNvGraphicFramePr>
            <a:graphicFrameLocks noGrp="1"/>
          </p:cNvGraphicFramePr>
          <p:nvPr userDrawn="1">
            <p:extLst>
              <p:ext uri="{D42A27DB-BD31-4B8C-83A1-F6EECF244321}">
                <p14:modId xmlns:p14="http://schemas.microsoft.com/office/powerpoint/2010/main" val="3359063001"/>
              </p:ext>
            </p:extLst>
          </p:nvPr>
        </p:nvGraphicFramePr>
        <p:xfrm>
          <a:off x="811620" y="3754215"/>
          <a:ext cx="5121348" cy="2225040"/>
        </p:xfrm>
        <a:graphic>
          <a:graphicData uri="http://schemas.openxmlformats.org/drawingml/2006/table">
            <a:tbl>
              <a:tblPr firstRow="1" bandRow="1">
                <a:tableStyleId>{5C22544A-7EE6-4342-B048-85BDC9FD1C3A}</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a:t>Table style </a:t>
                      </a:r>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2165051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a:t>Body text (</a:t>
                      </a:r>
                      <a:r>
                        <a:rPr lang="sv-SE" sz="1400" err="1"/>
                        <a:t>size</a:t>
                      </a:r>
                      <a:r>
                        <a:rPr lang="sv-SE" sz="1400"/>
                        <a:t> 14) </a:t>
                      </a:r>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996404023"/>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534939861"/>
                  </a:ext>
                </a:extLst>
              </a:tr>
            </a:tbl>
          </a:graphicData>
        </a:graphic>
      </p:graphicFrame>
      <p:graphicFrame>
        <p:nvGraphicFramePr>
          <p:cNvPr id="16" name="Tabell 15">
            <a:extLst>
              <a:ext uri="{FF2B5EF4-FFF2-40B4-BE49-F238E27FC236}">
                <a16:creationId xmlns:a16="http://schemas.microsoft.com/office/drawing/2014/main" id="{3DD83A28-0EAE-406E-8D7A-4E2AA051628C}"/>
              </a:ext>
            </a:extLst>
          </p:cNvPr>
          <p:cNvGraphicFramePr>
            <a:graphicFrameLocks noGrp="1"/>
          </p:cNvGraphicFramePr>
          <p:nvPr userDrawn="1">
            <p:extLst>
              <p:ext uri="{D42A27DB-BD31-4B8C-83A1-F6EECF244321}">
                <p14:modId xmlns:p14="http://schemas.microsoft.com/office/powerpoint/2010/main" val="2118715101"/>
              </p:ext>
            </p:extLst>
          </p:nvPr>
        </p:nvGraphicFramePr>
        <p:xfrm>
          <a:off x="6096000" y="3754215"/>
          <a:ext cx="5121348" cy="2225040"/>
        </p:xfrm>
        <a:graphic>
          <a:graphicData uri="http://schemas.openxmlformats.org/drawingml/2006/table">
            <a:tbl>
              <a:tblPr firstRow="1" bandRow="1">
                <a:tableStyleId>{7DF18680-E054-41AD-8BC1-D1AEF772440D}</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a:t>Table style </a:t>
                      </a:r>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2165051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a:t>Body text (</a:t>
                      </a:r>
                      <a:r>
                        <a:rPr lang="sv-SE" sz="1400" err="1"/>
                        <a:t>size</a:t>
                      </a:r>
                      <a:r>
                        <a:rPr lang="sv-SE" sz="1400"/>
                        <a:t> 14) </a:t>
                      </a:r>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1996404023"/>
                  </a:ext>
                </a:extLst>
              </a:tr>
              <a:tr h="370840">
                <a:tc>
                  <a:txBody>
                    <a:bodyPr/>
                    <a:lstStyle/>
                    <a:p>
                      <a:endParaRPr lang="sv-SE" sz="1400"/>
                    </a:p>
                  </a:txBody>
                  <a:tcPr/>
                </a:tc>
                <a:tc>
                  <a:txBody>
                    <a:bodyPr/>
                    <a:lstStyle/>
                    <a:p>
                      <a:endParaRPr lang="sv-SE" sz="1400"/>
                    </a:p>
                  </a:txBody>
                  <a:tcPr/>
                </a:tc>
                <a:tc>
                  <a:txBody>
                    <a:bodyPr/>
                    <a:lstStyle/>
                    <a:p>
                      <a:endParaRPr lang="sv-SE" sz="1400"/>
                    </a:p>
                  </a:txBody>
                  <a:tcPr/>
                </a:tc>
                <a:extLst>
                  <a:ext uri="{0D108BD9-81ED-4DB2-BD59-A6C34878D82A}">
                    <a16:rowId xmlns:a16="http://schemas.microsoft.com/office/drawing/2014/main" val="534939861"/>
                  </a:ext>
                </a:extLst>
              </a:tr>
            </a:tbl>
          </a:graphicData>
        </a:graphic>
      </p:graphicFrame>
      <p:sp>
        <p:nvSpPr>
          <p:cNvPr id="11" name="Platshållare för text 3">
            <a:extLst>
              <a:ext uri="{FF2B5EF4-FFF2-40B4-BE49-F238E27FC236}">
                <a16:creationId xmlns:a16="http://schemas.microsoft.com/office/drawing/2014/main" id="{EBEDA7C5-404D-4807-96DF-ADCB41AC2A5B}"/>
              </a:ext>
            </a:extLst>
          </p:cNvPr>
          <p:cNvSpPr>
            <a:spLocks noGrp="1"/>
          </p:cNvSpPr>
          <p:nvPr>
            <p:ph type="body" sz="half" idx="2" hasCustomPrompt="1"/>
          </p:nvPr>
        </p:nvSpPr>
        <p:spPr>
          <a:xfrm>
            <a:off x="9842342" y="54315"/>
            <a:ext cx="2289498" cy="691216"/>
          </a:xfrm>
          <a:prstGeom prst="rect">
            <a:avLst/>
          </a:prstGeom>
        </p:spPr>
        <p:txBody>
          <a:bodyPr/>
          <a:lstStyle>
            <a:lvl1pPr marL="0" indent="0">
              <a:buNone/>
              <a:defRPr sz="1200" i="1">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Tables</a:t>
            </a:r>
            <a:r>
              <a:rPr lang="sv-SE"/>
              <a:t> </a:t>
            </a:r>
            <a:r>
              <a:rPr lang="sv-SE" err="1"/>
              <a:t>can</a:t>
            </a:r>
            <a:r>
              <a:rPr lang="sv-SE"/>
              <a:t> be </a:t>
            </a:r>
            <a:r>
              <a:rPr lang="sv-SE" err="1"/>
              <a:t>designed</a:t>
            </a:r>
            <a:r>
              <a:rPr lang="sv-SE"/>
              <a:t> </a:t>
            </a:r>
            <a:r>
              <a:rPr lang="sv-SE" err="1"/>
              <a:t>preferably</a:t>
            </a:r>
            <a:r>
              <a:rPr lang="sv-SE"/>
              <a:t> in </a:t>
            </a:r>
            <a:r>
              <a:rPr lang="sv-SE" err="1"/>
              <a:t>theese</a:t>
            </a:r>
            <a:r>
              <a:rPr lang="sv-SE"/>
              <a:t> </a:t>
            </a:r>
            <a:r>
              <a:rPr lang="sv-SE" err="1"/>
              <a:t>colours</a:t>
            </a:r>
            <a:r>
              <a:rPr lang="sv-SE"/>
              <a:t>. </a:t>
            </a:r>
            <a:r>
              <a:rPr lang="sv-SE" err="1"/>
              <a:t>You</a:t>
            </a:r>
            <a:r>
              <a:rPr lang="sv-SE"/>
              <a:t> </a:t>
            </a:r>
            <a:r>
              <a:rPr lang="sv-SE" err="1"/>
              <a:t>cannot</a:t>
            </a:r>
            <a:r>
              <a:rPr lang="sv-SE"/>
              <a:t> </a:t>
            </a:r>
            <a:r>
              <a:rPr lang="sv-SE" err="1"/>
              <a:t>edit</a:t>
            </a:r>
            <a:r>
              <a:rPr lang="sv-SE"/>
              <a:t> in </a:t>
            </a:r>
            <a:r>
              <a:rPr lang="sv-SE" err="1"/>
              <a:t>these</a:t>
            </a:r>
            <a:r>
              <a:rPr lang="sv-SE"/>
              <a:t> </a:t>
            </a:r>
            <a:r>
              <a:rPr lang="sv-SE" err="1"/>
              <a:t>tables</a:t>
            </a:r>
            <a:r>
              <a:rPr lang="sv-SE"/>
              <a:t> so </a:t>
            </a:r>
            <a:r>
              <a:rPr lang="sv-SE" err="1"/>
              <a:t>you</a:t>
            </a:r>
            <a:r>
              <a:rPr lang="sv-SE"/>
              <a:t> </a:t>
            </a:r>
            <a:r>
              <a:rPr lang="sv-SE" err="1"/>
              <a:t>need</a:t>
            </a:r>
            <a:r>
              <a:rPr lang="sv-SE"/>
              <a:t> to </a:t>
            </a:r>
            <a:r>
              <a:rPr lang="sv-SE" err="1"/>
              <a:t>add</a:t>
            </a:r>
            <a:r>
              <a:rPr lang="sv-SE"/>
              <a:t> new </a:t>
            </a:r>
            <a:r>
              <a:rPr lang="sv-SE" err="1"/>
              <a:t>ones</a:t>
            </a:r>
            <a:r>
              <a:rPr lang="sv-SE"/>
              <a:t> and </a:t>
            </a:r>
            <a:r>
              <a:rPr lang="sv-SE" err="1"/>
              <a:t>select</a:t>
            </a:r>
            <a:r>
              <a:rPr lang="sv-SE"/>
              <a:t> </a:t>
            </a:r>
            <a:r>
              <a:rPr lang="sv-SE" err="1"/>
              <a:t>colour</a:t>
            </a:r>
            <a:r>
              <a:rPr lang="sv-SE"/>
              <a:t>. </a:t>
            </a:r>
          </a:p>
        </p:txBody>
      </p:sp>
      <p:pic>
        <p:nvPicPr>
          <p:cNvPr id="9" name="Bildobjekt 8">
            <a:extLst>
              <a:ext uri="{FF2B5EF4-FFF2-40B4-BE49-F238E27FC236}">
                <a16:creationId xmlns:a16="http://schemas.microsoft.com/office/drawing/2014/main" id="{8772FF7C-4A0A-459B-B862-5CD4DDCB72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3912413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7" name="TextBox 10">
            <a:extLst>
              <a:ext uri="{FF2B5EF4-FFF2-40B4-BE49-F238E27FC236}">
                <a16:creationId xmlns:a16="http://schemas.microsoft.com/office/drawing/2014/main" id="{AA131195-D7A5-443C-95A4-CDD7E699DCEC}"/>
              </a:ext>
            </a:extLst>
          </p:cNvPr>
          <p:cNvSpPr txBox="1"/>
          <p:nvPr userDrawn="1"/>
        </p:nvSpPr>
        <p:spPr>
          <a:xfrm>
            <a:off x="0" y="2517176"/>
            <a:ext cx="12192000" cy="769441"/>
          </a:xfrm>
          <a:prstGeom prst="rect">
            <a:avLst/>
          </a:prstGeom>
          <a:noFill/>
        </p:spPr>
        <p:txBody>
          <a:bodyPr wrap="square" rtlCol="0">
            <a:spAutoFit/>
          </a:bodyPr>
          <a:lstStyle/>
          <a:p>
            <a:pPr algn="ctr"/>
            <a:r>
              <a:rPr lang="en-US" sz="4400" spc="400">
                <a:solidFill>
                  <a:schemeClr val="accent1">
                    <a:lumMod val="75000"/>
                  </a:schemeClr>
                </a:solidFill>
                <a:cs typeface="Segoe UI" panose="020B0502040204020203" pitchFamily="34" charset="0"/>
              </a:rPr>
              <a:t>THANK YOU</a:t>
            </a:r>
            <a:endParaRPr lang="en-US" sz="2400" spc="400">
              <a:solidFill>
                <a:schemeClr val="accent1">
                  <a:lumMod val="75000"/>
                </a:schemeClr>
              </a:solidFill>
              <a:cs typeface="Segoe UI" panose="020B0502040204020203" pitchFamily="34" charset="0"/>
            </a:endParaRPr>
          </a:p>
        </p:txBody>
      </p:sp>
      <p:sp>
        <p:nvSpPr>
          <p:cNvPr id="5" name="TextBox 3">
            <a:extLst>
              <a:ext uri="{FF2B5EF4-FFF2-40B4-BE49-F238E27FC236}">
                <a16:creationId xmlns:a16="http://schemas.microsoft.com/office/drawing/2014/main" id="{415051F0-F616-4D2F-BFBF-AEFF0111A5FF}"/>
              </a:ext>
            </a:extLst>
          </p:cNvPr>
          <p:cNvSpPr txBox="1"/>
          <p:nvPr userDrawn="1"/>
        </p:nvSpPr>
        <p:spPr>
          <a:xfrm>
            <a:off x="0" y="3018736"/>
            <a:ext cx="12192000" cy="646331"/>
          </a:xfrm>
          <a:prstGeom prst="rect">
            <a:avLst/>
          </a:prstGeom>
          <a:noFill/>
        </p:spPr>
        <p:txBody>
          <a:bodyPr wrap="square" rtlCol="0">
            <a:spAutoFit/>
          </a:bodyPr>
          <a:lstStyle/>
          <a:p>
            <a:pPr algn="ctr">
              <a:lnSpc>
                <a:spcPct val="150000"/>
              </a:lnSpc>
            </a:pPr>
            <a:endParaRPr lang="en-US" sz="1600">
              <a:latin typeface="Segoe UI" panose="020B0502040204020203" pitchFamily="34" charset="0"/>
              <a:ea typeface="Lato Light" charset="0"/>
              <a:cs typeface="Segoe UI" panose="020B0502040204020203" pitchFamily="34" charset="0"/>
            </a:endParaRPr>
          </a:p>
          <a:p>
            <a:pPr algn="ctr"/>
            <a:r>
              <a:rPr lang="en-US" sz="1200" b="1" err="1">
                <a:ea typeface="Lato Light" charset="0"/>
                <a:cs typeface="Segoe UI" panose="020B0502040204020203" pitchFamily="34" charset="0"/>
              </a:rPr>
              <a:t>Arcoma</a:t>
            </a:r>
            <a:r>
              <a:rPr lang="en-US" sz="1200" b="1">
                <a:ea typeface="Lato Light" charset="0"/>
                <a:cs typeface="Segoe UI" panose="020B0502040204020203" pitchFamily="34" charset="0"/>
              </a:rPr>
              <a:t> AB | </a:t>
            </a:r>
            <a:r>
              <a:rPr lang="en-US" sz="1200" b="1" err="1">
                <a:ea typeface="Lato Light" charset="0"/>
                <a:cs typeface="Segoe UI" panose="020B0502040204020203" pitchFamily="34" charset="0"/>
              </a:rPr>
              <a:t>Annavägen</a:t>
            </a:r>
            <a:r>
              <a:rPr lang="en-US" sz="1200" b="1">
                <a:ea typeface="Lato Light" charset="0"/>
                <a:cs typeface="Segoe UI" panose="020B0502040204020203" pitchFamily="34" charset="0"/>
              </a:rPr>
              <a:t> 1 | </a:t>
            </a:r>
            <a:r>
              <a:rPr lang="sv-SE" sz="1200" b="1"/>
              <a:t>352 46</a:t>
            </a:r>
            <a:r>
              <a:rPr lang="en-US" sz="1200" b="1">
                <a:ea typeface="Lato Light" charset="0"/>
                <a:cs typeface="Segoe UI" panose="020B0502040204020203" pitchFamily="34" charset="0"/>
              </a:rPr>
              <a:t> Växjö | Sweden</a:t>
            </a:r>
          </a:p>
        </p:txBody>
      </p:sp>
      <p:sp>
        <p:nvSpPr>
          <p:cNvPr id="6" name="TextBox 4">
            <a:extLst>
              <a:ext uri="{FF2B5EF4-FFF2-40B4-BE49-F238E27FC236}">
                <a16:creationId xmlns:a16="http://schemas.microsoft.com/office/drawing/2014/main" id="{677BDE75-2F97-434C-AC50-3131ACE72DBB}"/>
              </a:ext>
            </a:extLst>
          </p:cNvPr>
          <p:cNvSpPr txBox="1"/>
          <p:nvPr userDrawn="1"/>
        </p:nvSpPr>
        <p:spPr>
          <a:xfrm>
            <a:off x="2687757" y="5358142"/>
            <a:ext cx="989373" cy="338554"/>
          </a:xfrm>
          <a:prstGeom prst="rect">
            <a:avLst/>
          </a:prstGeom>
          <a:noFill/>
        </p:spPr>
        <p:txBody>
          <a:bodyPr wrap="none" rtlCol="0">
            <a:spAutoFit/>
          </a:bodyPr>
          <a:lstStyle/>
          <a:p>
            <a:pPr algn="ctr"/>
            <a:r>
              <a:rPr lang="en-US" sz="1600" b="1" spc="300">
                <a:ea typeface="Montserrat Semi" charset="0"/>
                <a:cs typeface="Segoe UI" panose="020B0502040204020203" pitchFamily="34" charset="0"/>
              </a:rPr>
              <a:t>PHONE</a:t>
            </a:r>
          </a:p>
        </p:txBody>
      </p:sp>
      <p:sp>
        <p:nvSpPr>
          <p:cNvPr id="8" name="TextBox 5">
            <a:extLst>
              <a:ext uri="{FF2B5EF4-FFF2-40B4-BE49-F238E27FC236}">
                <a16:creationId xmlns:a16="http://schemas.microsoft.com/office/drawing/2014/main" id="{0669B5EA-18B4-4507-8F94-03B86AA977FB}"/>
              </a:ext>
            </a:extLst>
          </p:cNvPr>
          <p:cNvSpPr txBox="1"/>
          <p:nvPr userDrawn="1"/>
        </p:nvSpPr>
        <p:spPr>
          <a:xfrm>
            <a:off x="2088200" y="5728907"/>
            <a:ext cx="2188473" cy="276999"/>
          </a:xfrm>
          <a:prstGeom prst="rect">
            <a:avLst/>
          </a:prstGeom>
          <a:noFill/>
        </p:spPr>
        <p:txBody>
          <a:bodyPr wrap="square" rtlCol="0">
            <a:spAutoFit/>
          </a:bodyPr>
          <a:lstStyle/>
          <a:p>
            <a:pPr algn="ctr"/>
            <a:r>
              <a:rPr lang="sv-SE" sz="1200"/>
              <a:t>+46 470 70 69 00</a:t>
            </a:r>
            <a:endParaRPr lang="en-US" sz="1200">
              <a:ea typeface="Lato Light" charset="0"/>
              <a:cs typeface="Segoe UI" panose="020B0502040204020203" pitchFamily="34" charset="0"/>
            </a:endParaRPr>
          </a:p>
        </p:txBody>
      </p:sp>
      <p:sp>
        <p:nvSpPr>
          <p:cNvPr id="9" name="TextBox 6">
            <a:extLst>
              <a:ext uri="{FF2B5EF4-FFF2-40B4-BE49-F238E27FC236}">
                <a16:creationId xmlns:a16="http://schemas.microsoft.com/office/drawing/2014/main" id="{A9B4AA73-5806-43D5-A3F5-66DDD86EF54E}"/>
              </a:ext>
            </a:extLst>
          </p:cNvPr>
          <p:cNvSpPr txBox="1"/>
          <p:nvPr userDrawn="1"/>
        </p:nvSpPr>
        <p:spPr>
          <a:xfrm>
            <a:off x="5655260" y="5358142"/>
            <a:ext cx="922047" cy="338554"/>
          </a:xfrm>
          <a:prstGeom prst="rect">
            <a:avLst/>
          </a:prstGeom>
          <a:noFill/>
        </p:spPr>
        <p:txBody>
          <a:bodyPr wrap="none" rtlCol="0">
            <a:spAutoFit/>
          </a:bodyPr>
          <a:lstStyle/>
          <a:p>
            <a:pPr algn="ctr"/>
            <a:r>
              <a:rPr lang="en-US" sz="1600" b="1" spc="300">
                <a:ea typeface="Montserrat Semi" charset="0"/>
                <a:cs typeface="Segoe UI" panose="020B0502040204020203" pitchFamily="34" charset="0"/>
              </a:rPr>
              <a:t>EMAIL</a:t>
            </a:r>
          </a:p>
        </p:txBody>
      </p:sp>
      <p:sp>
        <p:nvSpPr>
          <p:cNvPr id="10" name="TextBox 7">
            <a:extLst>
              <a:ext uri="{FF2B5EF4-FFF2-40B4-BE49-F238E27FC236}">
                <a16:creationId xmlns:a16="http://schemas.microsoft.com/office/drawing/2014/main" id="{F3DE8D32-A109-440C-990E-B132F90F5395}"/>
              </a:ext>
            </a:extLst>
          </p:cNvPr>
          <p:cNvSpPr txBox="1"/>
          <p:nvPr userDrawn="1"/>
        </p:nvSpPr>
        <p:spPr>
          <a:xfrm>
            <a:off x="5022042" y="5728907"/>
            <a:ext cx="2188473" cy="276999"/>
          </a:xfrm>
          <a:prstGeom prst="rect">
            <a:avLst/>
          </a:prstGeom>
          <a:noFill/>
        </p:spPr>
        <p:txBody>
          <a:bodyPr wrap="square" rtlCol="0">
            <a:spAutoFit/>
          </a:bodyPr>
          <a:lstStyle/>
          <a:p>
            <a:pPr algn="ctr"/>
            <a:r>
              <a:rPr lang="en-US" sz="1200" dirty="0">
                <a:ea typeface="Lato Light" charset="0"/>
                <a:cs typeface="Segoe UI" panose="020B0502040204020203" pitchFamily="34" charset="0"/>
              </a:rPr>
              <a:t>service@arcoma.se</a:t>
            </a:r>
          </a:p>
        </p:txBody>
      </p:sp>
      <p:sp>
        <p:nvSpPr>
          <p:cNvPr id="11" name="TextBox 8">
            <a:extLst>
              <a:ext uri="{FF2B5EF4-FFF2-40B4-BE49-F238E27FC236}">
                <a16:creationId xmlns:a16="http://schemas.microsoft.com/office/drawing/2014/main" id="{FB2E20BE-723A-40EE-87F2-B172B947C537}"/>
              </a:ext>
            </a:extLst>
          </p:cNvPr>
          <p:cNvSpPr txBox="1"/>
          <p:nvPr userDrawn="1"/>
        </p:nvSpPr>
        <p:spPr>
          <a:xfrm>
            <a:off x="8537787" y="5358142"/>
            <a:ext cx="1207382" cy="338554"/>
          </a:xfrm>
          <a:prstGeom prst="rect">
            <a:avLst/>
          </a:prstGeom>
          <a:noFill/>
        </p:spPr>
        <p:txBody>
          <a:bodyPr wrap="none" rtlCol="0">
            <a:spAutoFit/>
          </a:bodyPr>
          <a:lstStyle/>
          <a:p>
            <a:pPr algn="ctr"/>
            <a:r>
              <a:rPr lang="en-US" sz="1600" b="1" spc="300">
                <a:ea typeface="Montserrat Semi" charset="0"/>
                <a:cs typeface="Segoe UI" panose="020B0502040204020203" pitchFamily="34" charset="0"/>
              </a:rPr>
              <a:t>WEBSITE</a:t>
            </a:r>
          </a:p>
        </p:txBody>
      </p:sp>
      <p:sp>
        <p:nvSpPr>
          <p:cNvPr id="12" name="TextBox 9">
            <a:extLst>
              <a:ext uri="{FF2B5EF4-FFF2-40B4-BE49-F238E27FC236}">
                <a16:creationId xmlns:a16="http://schemas.microsoft.com/office/drawing/2014/main" id="{811593ED-0F68-43B8-8E4C-5BE4AF6E1C6F}"/>
              </a:ext>
            </a:extLst>
          </p:cNvPr>
          <p:cNvSpPr txBox="1"/>
          <p:nvPr userDrawn="1"/>
        </p:nvSpPr>
        <p:spPr>
          <a:xfrm>
            <a:off x="8047237" y="5728907"/>
            <a:ext cx="2188473" cy="276999"/>
          </a:xfrm>
          <a:prstGeom prst="rect">
            <a:avLst/>
          </a:prstGeom>
          <a:noFill/>
        </p:spPr>
        <p:txBody>
          <a:bodyPr wrap="square" rtlCol="0">
            <a:spAutoFit/>
          </a:bodyPr>
          <a:lstStyle/>
          <a:p>
            <a:pPr algn="ctr"/>
            <a:r>
              <a:rPr lang="en-US" sz="1200">
                <a:ea typeface="Lato Light" charset="0"/>
                <a:cs typeface="Segoe UI" panose="020B0502040204020203" pitchFamily="34" charset="0"/>
              </a:rPr>
              <a:t>www.arcoma.se</a:t>
            </a:r>
          </a:p>
        </p:txBody>
      </p:sp>
      <p:sp>
        <p:nvSpPr>
          <p:cNvPr id="14" name="Shape 2643">
            <a:extLst>
              <a:ext uri="{FF2B5EF4-FFF2-40B4-BE49-F238E27FC236}">
                <a16:creationId xmlns:a16="http://schemas.microsoft.com/office/drawing/2014/main" id="{5535309F-026B-4463-97E0-3AD66C13C628}"/>
              </a:ext>
            </a:extLst>
          </p:cNvPr>
          <p:cNvSpPr/>
          <p:nvPr userDrawn="1"/>
        </p:nvSpPr>
        <p:spPr>
          <a:xfrm>
            <a:off x="3055822" y="4820934"/>
            <a:ext cx="253229" cy="464252"/>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egoe UI" panose="020B0502040204020203" pitchFamily="34" charset="0"/>
              <a:cs typeface="Segoe UI" panose="020B0502040204020203" pitchFamily="34" charset="0"/>
            </a:endParaRPr>
          </a:p>
        </p:txBody>
      </p:sp>
      <p:sp>
        <p:nvSpPr>
          <p:cNvPr id="15" name="Shape 2944">
            <a:extLst>
              <a:ext uri="{FF2B5EF4-FFF2-40B4-BE49-F238E27FC236}">
                <a16:creationId xmlns:a16="http://schemas.microsoft.com/office/drawing/2014/main" id="{6199C7BD-4632-4562-BCE8-048F0857189F}"/>
              </a:ext>
            </a:extLst>
          </p:cNvPr>
          <p:cNvSpPr/>
          <p:nvPr userDrawn="1"/>
        </p:nvSpPr>
        <p:spPr>
          <a:xfrm>
            <a:off x="8973438" y="4888416"/>
            <a:ext cx="386463" cy="38646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egoe UI" panose="020B0502040204020203" pitchFamily="34" charset="0"/>
              <a:cs typeface="Segoe UI" panose="020B0502040204020203" pitchFamily="34" charset="0"/>
            </a:endParaRPr>
          </a:p>
        </p:txBody>
      </p:sp>
      <p:sp>
        <p:nvSpPr>
          <p:cNvPr id="16" name="Shape 2856">
            <a:extLst>
              <a:ext uri="{FF2B5EF4-FFF2-40B4-BE49-F238E27FC236}">
                <a16:creationId xmlns:a16="http://schemas.microsoft.com/office/drawing/2014/main" id="{992F97F9-0F42-46B3-B012-259955CC86DD}"/>
              </a:ext>
            </a:extLst>
          </p:cNvPr>
          <p:cNvSpPr/>
          <p:nvPr userDrawn="1"/>
        </p:nvSpPr>
        <p:spPr>
          <a:xfrm>
            <a:off x="5920680" y="4890803"/>
            <a:ext cx="350640" cy="350500"/>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egoe UI" panose="020B0502040204020203" pitchFamily="34" charset="0"/>
              <a:cs typeface="Segoe UI" panose="020B0502040204020203" pitchFamily="34" charset="0"/>
            </a:endParaRPr>
          </a:p>
        </p:txBody>
      </p:sp>
      <p:pic>
        <p:nvPicPr>
          <p:cNvPr id="18" name="Bildobjekt 17">
            <a:extLst>
              <a:ext uri="{FF2B5EF4-FFF2-40B4-BE49-F238E27FC236}">
                <a16:creationId xmlns:a16="http://schemas.microsoft.com/office/drawing/2014/main" id="{0C6C2CBE-09EB-4627-8C59-C8B8F24D09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3721364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laceholder Slide">
    <p:spTree>
      <p:nvGrpSpPr>
        <p:cNvPr id="1" name=""/>
        <p:cNvGrpSpPr/>
        <p:nvPr/>
      </p:nvGrpSpPr>
      <p:grpSpPr>
        <a:xfrm>
          <a:off x="0" y="0"/>
          <a:ext cx="0" cy="0"/>
          <a:chOff x="0" y="0"/>
          <a:chExt cx="0" cy="0"/>
        </a:xfrm>
      </p:grpSpPr>
      <p:sp>
        <p:nvSpPr>
          <p:cNvPr id="12" name="Picture Placeholder 8"/>
          <p:cNvSpPr>
            <a:spLocks noGrp="1"/>
          </p:cNvSpPr>
          <p:nvPr>
            <p:ph type="pic" sz="quarter" idx="10"/>
          </p:nvPr>
        </p:nvSpPr>
        <p:spPr>
          <a:xfrm>
            <a:off x="0" y="3759200"/>
            <a:ext cx="3949574" cy="3098800"/>
          </a:xfrm>
          <a:solidFill>
            <a:schemeClr val="bg1">
              <a:lumMod val="95000"/>
            </a:schemeClr>
          </a:solidFill>
        </p:spPr>
        <p:txBody>
          <a:bodyPr>
            <a:normAutofit/>
          </a:bodyPr>
          <a:lstStyle>
            <a:lvl1pPr>
              <a:defRPr sz="1400"/>
            </a:lvl1pPr>
          </a:lstStyle>
          <a:p>
            <a:endParaRPr lang="en-US"/>
          </a:p>
        </p:txBody>
      </p:sp>
      <p:sp>
        <p:nvSpPr>
          <p:cNvPr id="13" name="Picture Placeholder 8"/>
          <p:cNvSpPr>
            <a:spLocks noGrp="1"/>
          </p:cNvSpPr>
          <p:nvPr>
            <p:ph type="pic" sz="quarter" idx="11"/>
          </p:nvPr>
        </p:nvSpPr>
        <p:spPr>
          <a:xfrm>
            <a:off x="4119245" y="3759200"/>
            <a:ext cx="3949636" cy="3098800"/>
          </a:xfrm>
          <a:solidFill>
            <a:schemeClr val="bg1">
              <a:lumMod val="95000"/>
            </a:schemeClr>
          </a:solidFill>
        </p:spPr>
        <p:txBody>
          <a:bodyPr>
            <a:normAutofit/>
          </a:bodyPr>
          <a:lstStyle>
            <a:lvl1pPr>
              <a:defRPr sz="1400"/>
            </a:lvl1pPr>
          </a:lstStyle>
          <a:p>
            <a:endParaRPr lang="en-US"/>
          </a:p>
        </p:txBody>
      </p:sp>
      <p:sp>
        <p:nvSpPr>
          <p:cNvPr id="14" name="Picture Placeholder 8"/>
          <p:cNvSpPr>
            <a:spLocks noGrp="1"/>
          </p:cNvSpPr>
          <p:nvPr>
            <p:ph type="pic" sz="quarter" idx="12"/>
          </p:nvPr>
        </p:nvSpPr>
        <p:spPr>
          <a:xfrm>
            <a:off x="8238553" y="3759200"/>
            <a:ext cx="3953447" cy="30988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72614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230088" y="1"/>
            <a:ext cx="4961912" cy="6858000"/>
          </a:xfrm>
        </p:spPr>
        <p:txBody>
          <a:bodyPr>
            <a:normAutofit/>
          </a:bodyPr>
          <a:lstStyle>
            <a:lvl1pPr>
              <a:defRPr sz="1400"/>
            </a:lvl1pPr>
          </a:lstStyle>
          <a:p>
            <a:endParaRPr lang="en-US"/>
          </a:p>
        </p:txBody>
      </p:sp>
    </p:spTree>
    <p:extLst>
      <p:ext uri="{BB962C8B-B14F-4D97-AF65-F5344CB8AC3E}">
        <p14:creationId xmlns:p14="http://schemas.microsoft.com/office/powerpoint/2010/main" val="3374800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57CA6D-4ECB-4C25-8C0D-8C13A8700D7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403F861-971C-41DB-B03E-DD6328359F4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B05BF2A-5240-47ED-AD95-761827364987}"/>
              </a:ext>
            </a:extLst>
          </p:cNvPr>
          <p:cNvSpPr>
            <a:spLocks noGrp="1"/>
          </p:cNvSpPr>
          <p:nvPr>
            <p:ph type="dt" sz="half" idx="10"/>
          </p:nvPr>
        </p:nvSpPr>
        <p:spPr/>
        <p:txBody>
          <a:bodyPr/>
          <a:lstStyle/>
          <a:p>
            <a:fld id="{1219EB2D-2162-490C-A450-46B0E7AEC5EA}" type="datetimeFigureOut">
              <a:rPr lang="sv-SE" smtClean="0"/>
              <a:t>2020-09-30</a:t>
            </a:fld>
            <a:endParaRPr lang="sv-SE"/>
          </a:p>
        </p:txBody>
      </p:sp>
      <p:sp>
        <p:nvSpPr>
          <p:cNvPr id="5" name="Platshållare för sidfot 4">
            <a:extLst>
              <a:ext uri="{FF2B5EF4-FFF2-40B4-BE49-F238E27FC236}">
                <a16:creationId xmlns:a16="http://schemas.microsoft.com/office/drawing/2014/main" id="{D26C0E81-B8FC-4723-B947-4991A9F8547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E769618-12FF-4DC2-A6A3-421AE7F81E0C}"/>
              </a:ext>
            </a:extLst>
          </p:cNvPr>
          <p:cNvSpPr>
            <a:spLocks noGrp="1"/>
          </p:cNvSpPr>
          <p:nvPr>
            <p:ph type="sldNum" sz="quarter" idx="12"/>
          </p:nvPr>
        </p:nvSpPr>
        <p:spPr/>
        <p:txBody>
          <a:bodyPr/>
          <a:lstStyle/>
          <a:p>
            <a:fld id="{B8A2B91A-4A2E-40A2-A827-53CF7E7DF9AF}" type="slidenum">
              <a:rPr lang="sv-SE" smtClean="0"/>
              <a:t>‹#›</a:t>
            </a:fld>
            <a:endParaRPr lang="sv-SE"/>
          </a:p>
        </p:txBody>
      </p:sp>
    </p:spTree>
    <p:extLst>
      <p:ext uri="{BB962C8B-B14F-4D97-AF65-F5344CB8AC3E}">
        <p14:creationId xmlns:p14="http://schemas.microsoft.com/office/powerpoint/2010/main" val="60614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93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43C3530-75EF-4DA2-92B7-893E6EFDDA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5605"/>
          <a:stretch/>
        </p:blipFill>
        <p:spPr>
          <a:xfrm>
            <a:off x="0" y="-14656"/>
            <a:ext cx="12192000" cy="6872656"/>
          </a:xfrm>
          <a:prstGeom prst="rect">
            <a:avLst/>
          </a:prstGeom>
        </p:spPr>
      </p:pic>
      <p:sp>
        <p:nvSpPr>
          <p:cNvPr id="13" name="Rektangel 12">
            <a:extLst>
              <a:ext uri="{FF2B5EF4-FFF2-40B4-BE49-F238E27FC236}">
                <a16:creationId xmlns:a16="http://schemas.microsoft.com/office/drawing/2014/main" id="{F26E8720-D594-4CD8-8F7C-E33AD188850B}"/>
              </a:ext>
            </a:extLst>
          </p:cNvPr>
          <p:cNvSpPr/>
          <p:nvPr userDrawn="1"/>
        </p:nvSpPr>
        <p:spPr>
          <a:xfrm>
            <a:off x="0" y="0"/>
            <a:ext cx="4082902" cy="6858000"/>
          </a:xfrm>
          <a:prstGeom prst="rect">
            <a:avLst/>
          </a:prstGeom>
          <a:solidFill>
            <a:srgbClr val="706F6F">
              <a:alpha val="89804"/>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0" name="Rubrik 1">
            <a:extLst>
              <a:ext uri="{FF2B5EF4-FFF2-40B4-BE49-F238E27FC236}">
                <a16:creationId xmlns:a16="http://schemas.microsoft.com/office/drawing/2014/main" id="{B63291E2-034E-4523-9CBE-B106084053AA}"/>
              </a:ext>
            </a:extLst>
          </p:cNvPr>
          <p:cNvSpPr>
            <a:spLocks noGrp="1"/>
          </p:cNvSpPr>
          <p:nvPr>
            <p:ph type="title" hasCustomPrompt="1"/>
          </p:nvPr>
        </p:nvSpPr>
        <p:spPr>
          <a:xfrm>
            <a:off x="393405" y="382771"/>
            <a:ext cx="3487479" cy="725520"/>
          </a:xfrm>
          <a:prstGeom prst="rect">
            <a:avLst/>
          </a:prstGeom>
        </p:spPr>
        <p:txBody>
          <a:bodyPr/>
          <a:lstStyle>
            <a:lvl1pPr algn="l">
              <a:defRPr sz="4400">
                <a:solidFill>
                  <a:schemeClr val="bg1"/>
                </a:solidFill>
                <a:latin typeface="+mj-lt"/>
              </a:defRPr>
            </a:lvl1pPr>
          </a:lstStyle>
          <a:p>
            <a:r>
              <a:rPr lang="sv-SE"/>
              <a:t>CONTENTS</a:t>
            </a:r>
          </a:p>
        </p:txBody>
      </p:sp>
      <p:sp>
        <p:nvSpPr>
          <p:cNvPr id="12" name="Underrubrik 2">
            <a:extLst>
              <a:ext uri="{FF2B5EF4-FFF2-40B4-BE49-F238E27FC236}">
                <a16:creationId xmlns:a16="http://schemas.microsoft.com/office/drawing/2014/main" id="{A60507A6-A36C-4DAD-93B2-C7041F29E72E}"/>
              </a:ext>
            </a:extLst>
          </p:cNvPr>
          <p:cNvSpPr>
            <a:spLocks noGrp="1"/>
          </p:cNvSpPr>
          <p:nvPr>
            <p:ph type="subTitle" idx="11" hasCustomPrompt="1"/>
          </p:nvPr>
        </p:nvSpPr>
        <p:spPr>
          <a:xfrm>
            <a:off x="605774" y="1335432"/>
            <a:ext cx="3148079" cy="4596136"/>
          </a:xfrm>
          <a:prstGeom prst="rect">
            <a:avLst/>
          </a:prstGeom>
        </p:spPr>
        <p:txBody>
          <a:bodyPr/>
          <a:lstStyle>
            <a:lvl1pPr marL="285750" indent="-285750" algn="l">
              <a:buFont typeface="Arial" panose="020B0604020202020204" pitchFamily="34" charset="0"/>
              <a:buChar char="•"/>
              <a:defRPr sz="16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err="1"/>
              <a:t>Click</a:t>
            </a:r>
            <a:r>
              <a:rPr lang="sv-SE"/>
              <a:t> </a:t>
            </a:r>
            <a:r>
              <a:rPr lang="sv-SE" err="1"/>
              <a:t>here</a:t>
            </a:r>
            <a:r>
              <a:rPr lang="sv-SE"/>
              <a:t> to </a:t>
            </a:r>
            <a:r>
              <a:rPr lang="sv-SE" err="1"/>
              <a:t>add</a:t>
            </a:r>
            <a:r>
              <a:rPr lang="sv-SE"/>
              <a:t> </a:t>
            </a:r>
            <a:r>
              <a:rPr lang="sv-SE" err="1"/>
              <a:t>content</a:t>
            </a:r>
            <a:r>
              <a:rPr lang="sv-SE"/>
              <a:t> (</a:t>
            </a:r>
            <a:r>
              <a:rPr lang="sv-SE" err="1"/>
              <a:t>size</a:t>
            </a:r>
            <a:r>
              <a:rPr lang="sv-SE"/>
              <a:t> 16)</a:t>
            </a:r>
          </a:p>
        </p:txBody>
      </p:sp>
      <p:pic>
        <p:nvPicPr>
          <p:cNvPr id="7" name="Bildobjekt 6" descr="En bild som visar objekt&#10;&#10;Automatiskt genererad beskrivning">
            <a:extLst>
              <a:ext uri="{FF2B5EF4-FFF2-40B4-BE49-F238E27FC236}">
                <a16:creationId xmlns:a16="http://schemas.microsoft.com/office/drawing/2014/main" id="{5DDA69D8-3A61-4DE8-8EC7-10821F947E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3692716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Anpassad layout">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D294DB6-6515-499B-A658-FD82DD589C7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 r="3909" b="-1"/>
          <a:stretch/>
        </p:blipFill>
        <p:spPr>
          <a:xfrm>
            <a:off x="0" y="-1"/>
            <a:ext cx="12192000" cy="6858001"/>
          </a:xfrm>
          <a:prstGeom prst="rect">
            <a:avLst/>
          </a:prstGeom>
        </p:spPr>
      </p:pic>
      <p:pic>
        <p:nvPicPr>
          <p:cNvPr id="8" name="Bildobjekt 7" descr="En bild som visar objekt&#10;&#10;Automatiskt genererad beskrivning">
            <a:extLst>
              <a:ext uri="{FF2B5EF4-FFF2-40B4-BE49-F238E27FC236}">
                <a16:creationId xmlns:a16="http://schemas.microsoft.com/office/drawing/2014/main" id="{0C04153D-8427-4EC5-A6B5-84BA278120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3646078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D294DB6-6515-499B-A658-FD82DD589C7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 r="3909" b="-1"/>
          <a:stretch/>
        </p:blipFill>
        <p:spPr>
          <a:xfrm>
            <a:off x="0" y="-1"/>
            <a:ext cx="12192000" cy="6858001"/>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rgbClr val="88567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a:t>CHAPTER 1</a:t>
            </a:r>
          </a:p>
        </p:txBody>
      </p:sp>
      <p:pic>
        <p:nvPicPr>
          <p:cNvPr id="8" name="Bildobjekt 7" descr="En bild som visar objekt&#10;&#10;Automatiskt genererad beskrivning">
            <a:extLst>
              <a:ext uri="{FF2B5EF4-FFF2-40B4-BE49-F238E27FC236}">
                <a16:creationId xmlns:a16="http://schemas.microsoft.com/office/drawing/2014/main" id="{0C04153D-8427-4EC5-A6B5-84BA278120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3576261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AF69C519-617A-4682-AF33-7592A925833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 r="3909" b="-1"/>
          <a:stretch/>
        </p:blipFill>
        <p:spPr>
          <a:xfrm>
            <a:off x="0" y="-1"/>
            <a:ext cx="12192000" cy="6858001"/>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a:t>CHAPTER 2</a:t>
            </a:r>
          </a:p>
        </p:txBody>
      </p:sp>
      <p:pic>
        <p:nvPicPr>
          <p:cNvPr id="8" name="Bildobjekt 7" descr="En bild som visar objekt&#10;&#10;Automatiskt genererad beskrivning">
            <a:extLst>
              <a:ext uri="{FF2B5EF4-FFF2-40B4-BE49-F238E27FC236}">
                <a16:creationId xmlns:a16="http://schemas.microsoft.com/office/drawing/2014/main" id="{D6F1E525-7C5B-41CC-9A76-130C87C5ED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3569258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F02D3495-113F-4B06-8B91-9C0218D3A03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 r="3909" b="-1"/>
          <a:stretch/>
        </p:blipFill>
        <p:spPr>
          <a:xfrm>
            <a:off x="0" y="-1"/>
            <a:ext cx="12192000" cy="6858001"/>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rgbClr val="8A87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a:t>CHAPTER 3</a:t>
            </a:r>
          </a:p>
        </p:txBody>
      </p:sp>
      <p:pic>
        <p:nvPicPr>
          <p:cNvPr id="9" name="Bildobjekt 8" descr="En bild som visar objekt&#10;&#10;Automatiskt genererad beskrivning">
            <a:extLst>
              <a:ext uri="{FF2B5EF4-FFF2-40B4-BE49-F238E27FC236}">
                <a16:creationId xmlns:a16="http://schemas.microsoft.com/office/drawing/2014/main" id="{BE6E08FA-AADD-4527-A467-054463D4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810343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2FF3F21-2CEE-4C51-9B9D-3AA081DBC0E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Effect>
                      <a14:brightnessContrast contrast="20000"/>
                    </a14:imgEffect>
                  </a14:imgLayer>
                </a14:imgProps>
              </a:ext>
            </a:extLst>
          </a:blip>
          <a:srcRect t="10273" b="1804"/>
          <a:stretch/>
        </p:blipFill>
        <p:spPr>
          <a:xfrm>
            <a:off x="0" y="-58189"/>
            <a:ext cx="12192000" cy="6916189"/>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chemeClr val="tx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a:t>CHAPTER 4</a:t>
            </a:r>
          </a:p>
        </p:txBody>
      </p:sp>
      <p:pic>
        <p:nvPicPr>
          <p:cNvPr id="11" name="Bildobjekt 10" descr="En bild som visar objekt&#10;&#10;Automatiskt genererad beskrivning">
            <a:extLst>
              <a:ext uri="{FF2B5EF4-FFF2-40B4-BE49-F238E27FC236}">
                <a16:creationId xmlns:a16="http://schemas.microsoft.com/office/drawing/2014/main" id="{26829DD7-B55F-4A76-867A-28D5D2B5B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73373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5" y="382771"/>
            <a:ext cx="7449879" cy="725520"/>
          </a:xfrm>
          <a:prstGeom prst="rect">
            <a:avLst/>
          </a:prstGeom>
        </p:spPr>
        <p:txBody>
          <a:bodyPr/>
          <a:lstStyle>
            <a:lvl1pPr algn="l">
              <a:defRPr sz="4400">
                <a:latin typeface="+mj-lt"/>
              </a:defRPr>
            </a:lvl1pPr>
          </a:lstStyle>
          <a:p>
            <a:r>
              <a:rPr lang="sv-SE" err="1"/>
              <a:t>Heading</a:t>
            </a:r>
            <a:r>
              <a:rPr lang="sv-SE"/>
              <a:t> (</a:t>
            </a:r>
            <a:r>
              <a:rPr lang="sv-SE" err="1"/>
              <a:t>size</a:t>
            </a:r>
            <a:r>
              <a:rPr lang="sv-SE"/>
              <a:t> 44)</a:t>
            </a:r>
          </a:p>
        </p:txBody>
      </p:sp>
      <p:sp>
        <p:nvSpPr>
          <p:cNvPr id="6" name="Underrubrik 2">
            <a:extLst>
              <a:ext uri="{FF2B5EF4-FFF2-40B4-BE49-F238E27FC236}">
                <a16:creationId xmlns:a16="http://schemas.microsoft.com/office/drawing/2014/main" id="{4169CF66-1117-4CFE-86FA-9857E4F462BD}"/>
              </a:ext>
            </a:extLst>
          </p:cNvPr>
          <p:cNvSpPr>
            <a:spLocks noGrp="1"/>
          </p:cNvSpPr>
          <p:nvPr>
            <p:ph type="subTitle" idx="11" hasCustomPrompt="1"/>
          </p:nvPr>
        </p:nvSpPr>
        <p:spPr>
          <a:xfrm>
            <a:off x="811620" y="1347711"/>
            <a:ext cx="10690569" cy="4596136"/>
          </a:xfrm>
          <a:prstGeom prst="rect">
            <a:avLst/>
          </a:prstGeom>
        </p:spPr>
        <p:txBody>
          <a:bodyPr/>
          <a:lstStyle>
            <a:lvl1pPr marL="0" indent="0" algn="l">
              <a:buFont typeface="Arial" panose="020B0604020202020204" pitchFamily="34" charset="0"/>
              <a:buNone/>
              <a:defRPr sz="16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err="1"/>
              <a:t>Click</a:t>
            </a:r>
            <a:r>
              <a:rPr lang="sv-SE"/>
              <a:t> </a:t>
            </a:r>
            <a:r>
              <a:rPr lang="sv-SE" err="1"/>
              <a:t>here</a:t>
            </a:r>
            <a:r>
              <a:rPr lang="sv-SE"/>
              <a:t> to </a:t>
            </a:r>
            <a:r>
              <a:rPr lang="sv-SE" err="1"/>
              <a:t>add</a:t>
            </a:r>
            <a:r>
              <a:rPr lang="sv-SE"/>
              <a:t> text (</a:t>
            </a:r>
            <a:r>
              <a:rPr lang="sv-SE" err="1"/>
              <a:t>size</a:t>
            </a:r>
            <a:r>
              <a:rPr lang="sv-SE"/>
              <a:t> 16)</a:t>
            </a:r>
          </a:p>
        </p:txBody>
      </p:sp>
      <p:pic>
        <p:nvPicPr>
          <p:cNvPr id="7" name="Bildobjekt 6">
            <a:extLst>
              <a:ext uri="{FF2B5EF4-FFF2-40B4-BE49-F238E27FC236}">
                <a16:creationId xmlns:a16="http://schemas.microsoft.com/office/drawing/2014/main" id="{6EFD40D9-4917-45DA-AA3A-270ECD2CBC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232716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470912"/>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51" r:id="rId3"/>
    <p:sldLayoutId id="2147483679" r:id="rId4"/>
    <p:sldLayoutId id="2147483670" r:id="rId5"/>
    <p:sldLayoutId id="2147483674" r:id="rId6"/>
    <p:sldLayoutId id="2147483672" r:id="rId7"/>
    <p:sldLayoutId id="2147483671" r:id="rId8"/>
    <p:sldLayoutId id="2147483650" r:id="rId9"/>
    <p:sldLayoutId id="2147483667" r:id="rId10"/>
    <p:sldLayoutId id="2147483652" r:id="rId11"/>
    <p:sldLayoutId id="2147483653" r:id="rId12"/>
    <p:sldLayoutId id="2147483668" r:id="rId13"/>
    <p:sldLayoutId id="2147483649" r:id="rId14"/>
    <p:sldLayoutId id="2147483676" r:id="rId15"/>
    <p:sldLayoutId id="2147483680" r:id="rId16"/>
    <p:sldLayoutId id="2147483681" r:id="rId17"/>
  </p:sldLayoutIdLst>
  <p:txStyles>
    <p:titleStyle>
      <a:lvl1pPr algn="ctr" defTabSz="914400" rtl="0" eaLnBrk="1" latinLnBrk="0" hangingPunct="1">
        <a:lnSpc>
          <a:spcPct val="90000"/>
        </a:lnSpc>
        <a:spcBef>
          <a:spcPct val="0"/>
        </a:spcBef>
        <a:buNone/>
        <a:defRPr sz="5400" kern="1200">
          <a:solidFill>
            <a:schemeClr val="tx1"/>
          </a:solidFill>
          <a:latin typeface="Myriad Pro Light" panose="020B04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7.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28.png"/><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hyperlink" Target="http://www.arcoma.se/" TargetMode="External"/><Relationship Id="rId1" Type="http://schemas.openxmlformats.org/officeDocument/2006/relationships/slideLayout" Target="../slideLayouts/slideLayout9.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8F53D5D-4608-4524-A31A-1020DD5B0D24}"/>
              </a:ext>
            </a:extLst>
          </p:cNvPr>
          <p:cNvSpPr>
            <a:spLocks noGrp="1"/>
          </p:cNvSpPr>
          <p:nvPr>
            <p:ph type="title"/>
          </p:nvPr>
        </p:nvSpPr>
        <p:spPr/>
        <p:txBody>
          <a:bodyPr/>
          <a:lstStyle/>
          <a:p>
            <a:r>
              <a:rPr lang="sv-SE" sz="1600" dirty="0"/>
              <a:t>PRODUCT PRESENTATION</a:t>
            </a:r>
            <a:br>
              <a:rPr lang="sv-SE" dirty="0"/>
            </a:br>
            <a:r>
              <a:rPr lang="sv-SE" dirty="0"/>
              <a:t>ARCOMA PRECISION i5</a:t>
            </a:r>
            <a:endParaRPr lang="sv-SE" dirty="0">
              <a:solidFill>
                <a:schemeClr val="accent6">
                  <a:lumMod val="50000"/>
                </a:schemeClr>
              </a:solidFill>
            </a:endParaRPr>
          </a:p>
        </p:txBody>
      </p:sp>
    </p:spTree>
    <p:extLst>
      <p:ext uri="{BB962C8B-B14F-4D97-AF65-F5344CB8AC3E}">
        <p14:creationId xmlns:p14="http://schemas.microsoft.com/office/powerpoint/2010/main" val="1147955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2F77D19-09ED-443D-8476-6C47F0D2C61A}"/>
              </a:ext>
            </a:extLst>
          </p:cNvPr>
          <p:cNvPicPr>
            <a:picLocks noChangeAspect="1"/>
          </p:cNvPicPr>
          <p:nvPr/>
        </p:nvPicPr>
        <p:blipFill rotWithShape="1">
          <a:blip r:embed="rId3"/>
          <a:srcRect b="26252"/>
          <a:stretch/>
        </p:blipFill>
        <p:spPr>
          <a:xfrm>
            <a:off x="5422230" y="0"/>
            <a:ext cx="6769770" cy="6858000"/>
          </a:xfrm>
          <a:prstGeom prst="rect">
            <a:avLst/>
          </a:prstGeom>
        </p:spPr>
      </p:pic>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p:txBody>
          <a:bodyPr/>
          <a:lstStyle/>
          <a:p>
            <a:r>
              <a:rPr lang="en-US">
                <a:solidFill>
                  <a:schemeClr val="accent1">
                    <a:lumMod val="75000"/>
                  </a:schemeClr>
                </a:solidFill>
                <a:latin typeface="+mn-lt"/>
              </a:rPr>
              <a:t>SAFE INVESTMENT</a:t>
            </a:r>
          </a:p>
        </p:txBody>
      </p:sp>
      <p:sp>
        <p:nvSpPr>
          <p:cNvPr id="4" name="Rektangel 3">
            <a:extLst>
              <a:ext uri="{FF2B5EF4-FFF2-40B4-BE49-F238E27FC236}">
                <a16:creationId xmlns:a16="http://schemas.microsoft.com/office/drawing/2014/main" id="{9CA5D9C1-24C2-4B8F-86D2-1EA90293899A}"/>
              </a:ext>
            </a:extLst>
          </p:cNvPr>
          <p:cNvSpPr/>
          <p:nvPr/>
        </p:nvSpPr>
        <p:spPr>
          <a:xfrm>
            <a:off x="811620" y="1366897"/>
            <a:ext cx="3539734" cy="2308324"/>
          </a:xfrm>
          <a:prstGeom prst="rect">
            <a:avLst/>
          </a:prstGeom>
        </p:spPr>
        <p:txBody>
          <a:bodyPr wrap="square">
            <a:spAutoFit/>
          </a:bodyPr>
          <a:lstStyle/>
          <a:p>
            <a:r>
              <a:rPr lang="en-US" sz="1600" dirty="0"/>
              <a:t>Arcoma Precision i5 is designed for the productivity and versatility needs of high-volume hospital imaging departments.</a:t>
            </a:r>
          </a:p>
          <a:p>
            <a:endParaRPr lang="en-US" sz="1600" dirty="0"/>
          </a:p>
          <a:p>
            <a:r>
              <a:rPr lang="en-US" sz="1600" dirty="0"/>
              <a:t>Its robust construction and high quality helps ensure reliable operation, minimal service and a long product lifespan, all of which lowers the lifetime cost.</a:t>
            </a:r>
          </a:p>
        </p:txBody>
      </p:sp>
      <p:sp>
        <p:nvSpPr>
          <p:cNvPr id="2" name="Rektangel 1">
            <a:extLst>
              <a:ext uri="{FF2B5EF4-FFF2-40B4-BE49-F238E27FC236}">
                <a16:creationId xmlns:a16="http://schemas.microsoft.com/office/drawing/2014/main" id="{4A27B6D6-B65D-4CD9-9005-6B2CA6A4296E}"/>
              </a:ext>
            </a:extLst>
          </p:cNvPr>
          <p:cNvSpPr/>
          <p:nvPr/>
        </p:nvSpPr>
        <p:spPr>
          <a:xfrm>
            <a:off x="5422238" y="3820370"/>
            <a:ext cx="3215681" cy="512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Reliable operation</a:t>
            </a:r>
          </a:p>
        </p:txBody>
      </p:sp>
      <p:sp>
        <p:nvSpPr>
          <p:cNvPr id="6" name="Rektangel 5">
            <a:extLst>
              <a:ext uri="{FF2B5EF4-FFF2-40B4-BE49-F238E27FC236}">
                <a16:creationId xmlns:a16="http://schemas.microsoft.com/office/drawing/2014/main" id="{D221B374-847E-4374-81CC-8B4662A212B1}"/>
              </a:ext>
            </a:extLst>
          </p:cNvPr>
          <p:cNvSpPr/>
          <p:nvPr/>
        </p:nvSpPr>
        <p:spPr>
          <a:xfrm>
            <a:off x="5422236" y="4423259"/>
            <a:ext cx="3215681" cy="512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Minimal service needs </a:t>
            </a:r>
          </a:p>
        </p:txBody>
      </p:sp>
      <p:sp>
        <p:nvSpPr>
          <p:cNvPr id="7" name="Rektangel 6">
            <a:extLst>
              <a:ext uri="{FF2B5EF4-FFF2-40B4-BE49-F238E27FC236}">
                <a16:creationId xmlns:a16="http://schemas.microsoft.com/office/drawing/2014/main" id="{90D9A393-9C87-46CD-8B9E-B02B3B1766C6}"/>
              </a:ext>
            </a:extLst>
          </p:cNvPr>
          <p:cNvSpPr/>
          <p:nvPr/>
        </p:nvSpPr>
        <p:spPr>
          <a:xfrm>
            <a:off x="5422235" y="5026157"/>
            <a:ext cx="3215681" cy="512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Long product lifespan </a:t>
            </a:r>
          </a:p>
        </p:txBody>
      </p:sp>
      <p:sp>
        <p:nvSpPr>
          <p:cNvPr id="8" name="Rektangel 7">
            <a:extLst>
              <a:ext uri="{FF2B5EF4-FFF2-40B4-BE49-F238E27FC236}">
                <a16:creationId xmlns:a16="http://schemas.microsoft.com/office/drawing/2014/main" id="{4687CCB9-B164-48D5-8094-0FDC452B45BE}"/>
              </a:ext>
            </a:extLst>
          </p:cNvPr>
          <p:cNvSpPr/>
          <p:nvPr/>
        </p:nvSpPr>
        <p:spPr>
          <a:xfrm>
            <a:off x="5422230" y="5629054"/>
            <a:ext cx="3215681" cy="512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Low lifetime cost</a:t>
            </a:r>
          </a:p>
        </p:txBody>
      </p:sp>
      <p:pic>
        <p:nvPicPr>
          <p:cNvPr id="11" name="Bildobjekt 10" descr="En bild som visar enhet&#10;&#10;Automatiskt genererad beskrivning">
            <a:extLst>
              <a:ext uri="{FF2B5EF4-FFF2-40B4-BE49-F238E27FC236}">
                <a16:creationId xmlns:a16="http://schemas.microsoft.com/office/drawing/2014/main" id="{A70A95CE-8857-4453-89F4-FE31B6A5E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0983" y="3245824"/>
            <a:ext cx="858793" cy="858793"/>
          </a:xfrm>
          <a:prstGeom prst="rect">
            <a:avLst/>
          </a:prstGeom>
        </p:spPr>
      </p:pic>
      <p:pic>
        <p:nvPicPr>
          <p:cNvPr id="12" name="Bildobjekt 11">
            <a:extLst>
              <a:ext uri="{FF2B5EF4-FFF2-40B4-BE49-F238E27FC236}">
                <a16:creationId xmlns:a16="http://schemas.microsoft.com/office/drawing/2014/main" id="{9E4BFF7D-47E0-4813-8424-BB6B6B5C6F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4006983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482152-A4EA-41E9-A93F-842FFE590152}"/>
              </a:ext>
            </a:extLst>
          </p:cNvPr>
          <p:cNvPicPr>
            <a:picLocks noChangeAspect="1"/>
          </p:cNvPicPr>
          <p:nvPr/>
        </p:nvPicPr>
        <p:blipFill rotWithShape="1">
          <a:blip r:embed="rId3"/>
          <a:srcRect l="254" t="2926" r="22123" b="23493"/>
          <a:stretch/>
        </p:blipFill>
        <p:spPr>
          <a:xfrm>
            <a:off x="6331921" y="1"/>
            <a:ext cx="5860079" cy="6858000"/>
          </a:xfrm>
          <a:prstGeom prst="rect">
            <a:avLst/>
          </a:prstGeom>
        </p:spPr>
      </p:pic>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a:xfrm>
            <a:off x="584475" y="496716"/>
            <a:ext cx="4457260" cy="725520"/>
          </a:xfrm>
        </p:spPr>
        <p:txBody>
          <a:bodyPr/>
          <a:lstStyle/>
          <a:p>
            <a:r>
              <a:rPr lang="sv-SE">
                <a:solidFill>
                  <a:schemeClr val="accent1">
                    <a:lumMod val="75000"/>
                  </a:schemeClr>
                </a:solidFill>
                <a:latin typeface="+mn-lt"/>
              </a:rPr>
              <a:t>LOW DOSE</a:t>
            </a:r>
          </a:p>
        </p:txBody>
      </p:sp>
      <p:sp>
        <p:nvSpPr>
          <p:cNvPr id="7" name="Rektangel 6">
            <a:extLst>
              <a:ext uri="{FF2B5EF4-FFF2-40B4-BE49-F238E27FC236}">
                <a16:creationId xmlns:a16="http://schemas.microsoft.com/office/drawing/2014/main" id="{DFC2CD7E-976E-4F80-A400-AC953FF3E210}"/>
              </a:ext>
            </a:extLst>
          </p:cNvPr>
          <p:cNvSpPr/>
          <p:nvPr/>
        </p:nvSpPr>
        <p:spPr>
          <a:xfrm>
            <a:off x="925732" y="1546990"/>
            <a:ext cx="5170267" cy="4154984"/>
          </a:xfrm>
          <a:prstGeom prst="rect">
            <a:avLst/>
          </a:prstGeom>
        </p:spPr>
        <p:txBody>
          <a:bodyPr wrap="square">
            <a:spAutoFit/>
          </a:bodyPr>
          <a:lstStyle/>
          <a:p>
            <a:r>
              <a:rPr lang="en-US" dirty="0"/>
              <a:t>Arcoma Precision i5 provides high quality imaging with low dose for maximum patient safety. </a:t>
            </a:r>
            <a:r>
              <a:rPr lang="sv-SE" dirty="0"/>
              <a:t>Software </a:t>
            </a:r>
            <a:r>
              <a:rPr lang="sv-SE" dirty="0" err="1"/>
              <a:t>simulated</a:t>
            </a:r>
            <a:r>
              <a:rPr lang="sv-SE" dirty="0"/>
              <a:t> </a:t>
            </a:r>
            <a:r>
              <a:rPr lang="sv-SE" dirty="0" err="1"/>
              <a:t>grid</a:t>
            </a:r>
            <a:r>
              <a:rPr lang="en-US" dirty="0"/>
              <a:t> is available as an option. It can be used for patients of all sizes and lower the dose by up to </a:t>
            </a:r>
            <a:r>
              <a:rPr lang="en-US" b="1" dirty="0"/>
              <a:t>60%</a:t>
            </a:r>
            <a:r>
              <a:rPr lang="en-US" dirty="0"/>
              <a:t>.</a:t>
            </a:r>
          </a:p>
          <a:p>
            <a:endParaRPr lang="en-US" dirty="0"/>
          </a:p>
          <a:p>
            <a:r>
              <a:rPr lang="en-US" dirty="0"/>
              <a:t>Arcoma continuously works to create a lower radiation dose in our solutions. Examples of components in the Arcoma Precision i5 system that contribute to dose reduction:</a:t>
            </a:r>
          </a:p>
          <a:p>
            <a:endParaRPr lang="en-US" dirty="0"/>
          </a:p>
          <a:p>
            <a:pPr marL="285750" indent="-285750">
              <a:buFont typeface="Wingdings" panose="05000000000000000000" pitchFamily="2" charset="2"/>
              <a:buChar char="Ø"/>
            </a:pPr>
            <a:r>
              <a:rPr lang="en-US" dirty="0"/>
              <a:t>CANON DETECTORS WITH HIGH DQE</a:t>
            </a:r>
          </a:p>
          <a:p>
            <a:pPr marL="285750" indent="-285750">
              <a:buFont typeface="Wingdings" panose="05000000000000000000" pitchFamily="2" charset="2"/>
              <a:buChar char="Ø"/>
            </a:pPr>
            <a:endParaRPr lang="en-US" sz="600" dirty="0"/>
          </a:p>
          <a:p>
            <a:pPr marL="285750" indent="-285750">
              <a:buFont typeface="Wingdings" panose="05000000000000000000" pitchFamily="2" charset="2"/>
              <a:buChar char="Ø"/>
            </a:pPr>
            <a:r>
              <a:rPr lang="sv-SE" dirty="0"/>
              <a:t>SOFTWARE SIMULATED GRID* </a:t>
            </a:r>
          </a:p>
          <a:p>
            <a:pPr marL="285750" indent="-285750">
              <a:buFont typeface="Wingdings" panose="05000000000000000000" pitchFamily="2" charset="2"/>
              <a:buChar char="Ø"/>
            </a:pPr>
            <a:endParaRPr lang="en-US" sz="600" dirty="0"/>
          </a:p>
          <a:p>
            <a:pPr marL="285750" indent="-285750">
              <a:buFont typeface="Wingdings" panose="05000000000000000000" pitchFamily="2" charset="2"/>
              <a:buChar char="Ø"/>
            </a:pPr>
            <a:r>
              <a:rPr lang="en-US" dirty="0"/>
              <a:t>AUTOMATIC EXPOSURE CONTROL</a:t>
            </a:r>
          </a:p>
        </p:txBody>
      </p:sp>
      <p:sp>
        <p:nvSpPr>
          <p:cNvPr id="2" name="Rektangel 1">
            <a:extLst>
              <a:ext uri="{FF2B5EF4-FFF2-40B4-BE49-F238E27FC236}">
                <a16:creationId xmlns:a16="http://schemas.microsoft.com/office/drawing/2014/main" id="{297B98A9-2692-4EE3-9C44-E80E098C2F0D}"/>
              </a:ext>
            </a:extLst>
          </p:cNvPr>
          <p:cNvSpPr/>
          <p:nvPr/>
        </p:nvSpPr>
        <p:spPr>
          <a:xfrm>
            <a:off x="0" y="6611779"/>
            <a:ext cx="2209259" cy="246221"/>
          </a:xfrm>
          <a:prstGeom prst="rect">
            <a:avLst/>
          </a:prstGeom>
        </p:spPr>
        <p:txBody>
          <a:bodyPr wrap="none">
            <a:spAutoFit/>
          </a:bodyPr>
          <a:lstStyle/>
          <a:p>
            <a:r>
              <a:rPr lang="sv-SE" sz="1000" i="1">
                <a:solidFill>
                  <a:srgbClr val="000000"/>
                </a:solidFill>
                <a:latin typeface="Segoe UI" panose="020B0502040204020203" pitchFamily="34" charset="0"/>
              </a:rPr>
              <a:t>* </a:t>
            </a:r>
            <a:r>
              <a:rPr lang="sv-SE" sz="1000" i="1" err="1">
                <a:solidFill>
                  <a:srgbClr val="000000"/>
                </a:solidFill>
                <a:latin typeface="Segoe UI" panose="020B0502040204020203" pitchFamily="34" charset="0"/>
              </a:rPr>
              <a:t>Scatter</a:t>
            </a:r>
            <a:r>
              <a:rPr lang="sv-SE" sz="1000" i="1">
                <a:solidFill>
                  <a:srgbClr val="000000"/>
                </a:solidFill>
                <a:latin typeface="Segoe UI" panose="020B0502040204020203" pitchFamily="34" charset="0"/>
              </a:rPr>
              <a:t> </a:t>
            </a:r>
            <a:r>
              <a:rPr lang="sv-SE" sz="1000" i="1" err="1">
                <a:solidFill>
                  <a:srgbClr val="000000"/>
                </a:solidFill>
                <a:latin typeface="Segoe UI" panose="020B0502040204020203" pitchFamily="34" charset="0"/>
              </a:rPr>
              <a:t>correction</a:t>
            </a:r>
            <a:r>
              <a:rPr lang="sv-SE" sz="1000" i="1">
                <a:solidFill>
                  <a:srgbClr val="000000"/>
                </a:solidFill>
                <a:latin typeface="Segoe UI" panose="020B0502040204020203" pitchFamily="34" charset="0"/>
              </a:rPr>
              <a:t> software (option)</a:t>
            </a:r>
            <a:endParaRPr lang="sv-SE" sz="1000" i="1"/>
          </a:p>
        </p:txBody>
      </p:sp>
      <p:pic>
        <p:nvPicPr>
          <p:cNvPr id="11" name="Bildobjekt 10">
            <a:extLst>
              <a:ext uri="{FF2B5EF4-FFF2-40B4-BE49-F238E27FC236}">
                <a16:creationId xmlns:a16="http://schemas.microsoft.com/office/drawing/2014/main" id="{B359788E-9DB3-4361-B979-FA6696AF6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325761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a:xfrm>
            <a:off x="584474" y="496716"/>
            <a:ext cx="10573383" cy="725520"/>
          </a:xfrm>
        </p:spPr>
        <p:txBody>
          <a:bodyPr/>
          <a:lstStyle/>
          <a:p>
            <a:r>
              <a:rPr lang="sv-SE">
                <a:solidFill>
                  <a:schemeClr val="accent1">
                    <a:lumMod val="75000"/>
                  </a:schemeClr>
                </a:solidFill>
                <a:latin typeface="+mn-lt"/>
              </a:rPr>
              <a:t>Components </a:t>
            </a:r>
            <a:r>
              <a:rPr lang="sv-SE" err="1">
                <a:solidFill>
                  <a:schemeClr val="accent1">
                    <a:lumMod val="75000"/>
                  </a:schemeClr>
                </a:solidFill>
                <a:latin typeface="+mn-lt"/>
              </a:rPr>
              <a:t>that</a:t>
            </a:r>
            <a:r>
              <a:rPr lang="sv-SE">
                <a:solidFill>
                  <a:schemeClr val="accent1">
                    <a:lumMod val="75000"/>
                  </a:schemeClr>
                </a:solidFill>
                <a:latin typeface="+mn-lt"/>
              </a:rPr>
              <a:t> </a:t>
            </a:r>
            <a:r>
              <a:rPr lang="sv-SE" err="1">
                <a:solidFill>
                  <a:schemeClr val="accent1">
                    <a:lumMod val="75000"/>
                  </a:schemeClr>
                </a:solidFill>
                <a:latin typeface="+mn-lt"/>
              </a:rPr>
              <a:t>contribute</a:t>
            </a:r>
            <a:r>
              <a:rPr lang="sv-SE">
                <a:solidFill>
                  <a:schemeClr val="accent1">
                    <a:lumMod val="75000"/>
                  </a:schemeClr>
                </a:solidFill>
                <a:latin typeface="+mn-lt"/>
              </a:rPr>
              <a:t> to </a:t>
            </a:r>
            <a:r>
              <a:rPr lang="sv-SE" err="1">
                <a:solidFill>
                  <a:schemeClr val="accent1">
                    <a:lumMod val="75000"/>
                  </a:schemeClr>
                </a:solidFill>
                <a:latin typeface="+mn-lt"/>
              </a:rPr>
              <a:t>low</a:t>
            </a:r>
            <a:r>
              <a:rPr lang="sv-SE">
                <a:solidFill>
                  <a:schemeClr val="accent1">
                    <a:lumMod val="75000"/>
                  </a:schemeClr>
                </a:solidFill>
                <a:latin typeface="+mn-lt"/>
              </a:rPr>
              <a:t> </a:t>
            </a:r>
            <a:r>
              <a:rPr lang="sv-SE" err="1">
                <a:solidFill>
                  <a:schemeClr val="accent1">
                    <a:lumMod val="75000"/>
                  </a:schemeClr>
                </a:solidFill>
                <a:latin typeface="+mn-lt"/>
              </a:rPr>
              <a:t>dose</a:t>
            </a:r>
            <a:endParaRPr lang="sv-SE">
              <a:solidFill>
                <a:schemeClr val="accent1">
                  <a:lumMod val="75000"/>
                </a:schemeClr>
              </a:solidFill>
              <a:latin typeface="+mn-lt"/>
            </a:endParaRPr>
          </a:p>
        </p:txBody>
      </p:sp>
      <p:sp>
        <p:nvSpPr>
          <p:cNvPr id="4" name="Rektangel 3">
            <a:extLst>
              <a:ext uri="{FF2B5EF4-FFF2-40B4-BE49-F238E27FC236}">
                <a16:creationId xmlns:a16="http://schemas.microsoft.com/office/drawing/2014/main" id="{9CA5D9C1-24C2-4B8F-86D2-1EA90293899A}"/>
              </a:ext>
            </a:extLst>
          </p:cNvPr>
          <p:cNvSpPr/>
          <p:nvPr/>
        </p:nvSpPr>
        <p:spPr>
          <a:xfrm>
            <a:off x="925732" y="1559970"/>
            <a:ext cx="7064382" cy="523220"/>
          </a:xfrm>
          <a:prstGeom prst="rect">
            <a:avLst/>
          </a:prstGeom>
        </p:spPr>
        <p:txBody>
          <a:bodyPr wrap="square">
            <a:spAutoFit/>
          </a:bodyPr>
          <a:lstStyle/>
          <a:p>
            <a:r>
              <a:rPr lang="en-US" sz="1400" b="1" dirty="0"/>
              <a:t>Arcoma continuously works to create a lower radiation dose in our solutions. The following components in the Arcoma Precision i5 system contribute to dose reduction:  </a:t>
            </a:r>
          </a:p>
        </p:txBody>
      </p:sp>
      <p:sp>
        <p:nvSpPr>
          <p:cNvPr id="2" name="Rektangel 1">
            <a:extLst>
              <a:ext uri="{FF2B5EF4-FFF2-40B4-BE49-F238E27FC236}">
                <a16:creationId xmlns:a16="http://schemas.microsoft.com/office/drawing/2014/main" id="{71F15EE4-42B7-419D-8EC2-457C26CE7872}"/>
              </a:ext>
            </a:extLst>
          </p:cNvPr>
          <p:cNvSpPr/>
          <p:nvPr/>
        </p:nvSpPr>
        <p:spPr>
          <a:xfrm>
            <a:off x="925732" y="2404615"/>
            <a:ext cx="4576710" cy="3847207"/>
          </a:xfrm>
          <a:prstGeom prst="rect">
            <a:avLst/>
          </a:prstGeom>
        </p:spPr>
        <p:txBody>
          <a:bodyPr wrap="square" anchor="t">
            <a:spAutoFit/>
          </a:bodyPr>
          <a:lstStyle/>
          <a:p>
            <a:endParaRPr lang="en-US" dirty="0"/>
          </a:p>
          <a:p>
            <a:r>
              <a:rPr lang="en-US" sz="1600" b="1" spc="300" dirty="0">
                <a:solidFill>
                  <a:schemeClr val="accent1">
                    <a:lumMod val="75000"/>
                  </a:schemeClr>
                </a:solidFill>
                <a:ea typeface="Playfair Display SC" charset="0"/>
                <a:cs typeface="Playfair Display SC" charset="0"/>
              </a:rPr>
              <a:t>CANON DETECTORS WITH HIGH DQE </a:t>
            </a:r>
          </a:p>
          <a:p>
            <a:r>
              <a:rPr lang="en-US" sz="1400" dirty="0"/>
              <a:t>The Canon detectors have high DQE (detective quantum efficiency), which provides a more efficient use of radiation, (i.e. low dosage) and high quality images.</a:t>
            </a:r>
            <a:endParaRPr lang="en-US" sz="1400" dirty="0">
              <a:cs typeface="Calibri"/>
            </a:endParaRPr>
          </a:p>
          <a:p>
            <a:endParaRPr lang="en-US" sz="1400" dirty="0"/>
          </a:p>
          <a:p>
            <a:r>
              <a:rPr lang="en-US" sz="1600" b="1" spc="300" dirty="0">
                <a:solidFill>
                  <a:schemeClr val="accent1">
                    <a:lumMod val="75000"/>
                  </a:schemeClr>
                </a:solidFill>
                <a:ea typeface="Playfair Display SC" charset="0"/>
                <a:cs typeface="Playfair Display SC" charset="0"/>
              </a:rPr>
              <a:t>SOFTWARE SIMULATED GRID</a:t>
            </a:r>
          </a:p>
          <a:p>
            <a:r>
              <a:rPr lang="en-US" sz="1400" dirty="0"/>
              <a:t>Dose can be reduced by </a:t>
            </a:r>
            <a:r>
              <a:rPr lang="en-US" sz="1400" b="1" u="sng" dirty="0"/>
              <a:t>up to 60%</a:t>
            </a:r>
            <a:r>
              <a:rPr lang="en-US" sz="1400" u="sng" dirty="0"/>
              <a:t> </a:t>
            </a:r>
            <a:r>
              <a:rPr lang="en-US" sz="1400" dirty="0"/>
              <a:t>using a virtual grid (optional scatter correction software) for bedside examinations, rather than a physical grid.</a:t>
            </a:r>
            <a:endParaRPr lang="en-US" sz="1400" dirty="0">
              <a:cs typeface="Calibri"/>
            </a:endParaRPr>
          </a:p>
          <a:p>
            <a:endParaRPr lang="en-US" sz="2000" dirty="0"/>
          </a:p>
          <a:p>
            <a:r>
              <a:rPr lang="en-US" sz="1600" b="1" spc="300" dirty="0">
                <a:solidFill>
                  <a:schemeClr val="accent1">
                    <a:lumMod val="75000"/>
                  </a:schemeClr>
                </a:solidFill>
                <a:ea typeface="Playfair Display SC" charset="0"/>
                <a:cs typeface="Playfair Display SC" charset="0"/>
              </a:rPr>
              <a:t>DOSE MONITORING</a:t>
            </a:r>
          </a:p>
          <a:p>
            <a:r>
              <a:rPr lang="en-US" sz="1400" dirty="0"/>
              <a:t>The system is equipped with a Dose Area Meter (optional) that will measure and transfer the patient dose. </a:t>
            </a:r>
            <a:endParaRPr lang="en-US" sz="1400" dirty="0">
              <a:cs typeface="Calibri"/>
            </a:endParaRPr>
          </a:p>
          <a:p>
            <a:endParaRPr lang="en-US" sz="1400" dirty="0"/>
          </a:p>
          <a:p>
            <a:endParaRPr lang="en-US" dirty="0"/>
          </a:p>
        </p:txBody>
      </p:sp>
      <p:sp>
        <p:nvSpPr>
          <p:cNvPr id="6" name="Rektangel 5">
            <a:extLst>
              <a:ext uri="{FF2B5EF4-FFF2-40B4-BE49-F238E27FC236}">
                <a16:creationId xmlns:a16="http://schemas.microsoft.com/office/drawing/2014/main" id="{0BA59E07-D3C9-44E6-A8FF-A44EF546BF3D}"/>
              </a:ext>
            </a:extLst>
          </p:cNvPr>
          <p:cNvSpPr/>
          <p:nvPr/>
        </p:nvSpPr>
        <p:spPr>
          <a:xfrm>
            <a:off x="6096000" y="2620374"/>
            <a:ext cx="5170268" cy="2677656"/>
          </a:xfrm>
          <a:prstGeom prst="rect">
            <a:avLst/>
          </a:prstGeom>
        </p:spPr>
        <p:txBody>
          <a:bodyPr wrap="square" anchor="t">
            <a:spAutoFit/>
          </a:bodyPr>
          <a:lstStyle/>
          <a:p>
            <a:r>
              <a:rPr lang="en-US" sz="1600" b="1" spc="300" dirty="0">
                <a:solidFill>
                  <a:schemeClr val="accent1">
                    <a:lumMod val="75000"/>
                  </a:schemeClr>
                </a:solidFill>
                <a:ea typeface="Playfair Display SC" charset="0"/>
                <a:cs typeface="Playfair Display SC" charset="0"/>
              </a:rPr>
              <a:t>AUTOMATIC EXPOSURE CONTROL </a:t>
            </a:r>
          </a:p>
          <a:p>
            <a:r>
              <a:rPr lang="en-US" sz="1400" dirty="0"/>
              <a:t>Automatic exposure control automatically </a:t>
            </a:r>
            <a:r>
              <a:rPr lang="sv-SE" sz="1400" dirty="0"/>
              <a:t>sets the exposure parameters</a:t>
            </a:r>
            <a:r>
              <a:rPr lang="en-US" sz="1400" dirty="0"/>
              <a:t> for a specific patient and ensures good image quality with minimal dose.  </a:t>
            </a:r>
            <a:endParaRPr lang="en-US" sz="1400" dirty="0">
              <a:cs typeface="Calibri"/>
            </a:endParaRPr>
          </a:p>
          <a:p>
            <a:endParaRPr lang="en-US" sz="2000" dirty="0"/>
          </a:p>
          <a:p>
            <a:r>
              <a:rPr lang="en-US" sz="1600" b="1" spc="300" dirty="0">
                <a:solidFill>
                  <a:schemeClr val="accent1">
                    <a:lumMod val="75000"/>
                  </a:schemeClr>
                </a:solidFill>
                <a:ea typeface="Playfair Display SC" charset="0"/>
                <a:cs typeface="Playfair Display SC" charset="0"/>
              </a:rPr>
              <a:t>PREDEFINED PROTOCOLS</a:t>
            </a:r>
          </a:p>
          <a:p>
            <a:r>
              <a:rPr lang="en-US" sz="1400" dirty="0"/>
              <a:t>Predefined protocols for different patient sizes can easily be selected from the tube display to adapt </a:t>
            </a:r>
            <a:r>
              <a:rPr lang="sv-SE" sz="1400" dirty="0"/>
              <a:t>the </a:t>
            </a:r>
            <a:r>
              <a:rPr lang="sv-SE" sz="1400" dirty="0" err="1"/>
              <a:t>dose</a:t>
            </a:r>
            <a:r>
              <a:rPr lang="sv-SE" sz="1400" dirty="0"/>
              <a:t> </a:t>
            </a:r>
            <a:r>
              <a:rPr lang="sv-SE" sz="1400" dirty="0" err="1"/>
              <a:t>accordingly</a:t>
            </a:r>
            <a:r>
              <a:rPr lang="sv-SE" sz="1400" dirty="0"/>
              <a:t>.</a:t>
            </a:r>
          </a:p>
          <a:p>
            <a:endParaRPr lang="sv-SE" sz="1400" dirty="0"/>
          </a:p>
          <a:p>
            <a:r>
              <a:rPr lang="en-US" sz="1600" b="1" spc="300" dirty="0">
                <a:solidFill>
                  <a:schemeClr val="accent1">
                    <a:lumMod val="75000"/>
                  </a:schemeClr>
                </a:solidFill>
                <a:ea typeface="Playfair Display SC" charset="0"/>
                <a:cs typeface="Playfair Display SC" charset="0"/>
              </a:rPr>
              <a:t>ADVANCED IMAGING PROCESSING ALGORITHMS</a:t>
            </a:r>
            <a:endParaRPr lang="en-US" sz="1400" dirty="0"/>
          </a:p>
        </p:txBody>
      </p:sp>
    </p:spTree>
    <p:extLst>
      <p:ext uri="{BB962C8B-B14F-4D97-AF65-F5344CB8AC3E}">
        <p14:creationId xmlns:p14="http://schemas.microsoft.com/office/powerpoint/2010/main" val="3407473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3D99DF06-E4E3-458F-BCBC-CC42582B251B}"/>
              </a:ext>
            </a:extLst>
          </p:cNvPr>
          <p:cNvPicPr>
            <a:picLocks noChangeAspect="1"/>
          </p:cNvPicPr>
          <p:nvPr/>
        </p:nvPicPr>
        <p:blipFill rotWithShape="1">
          <a:blip r:embed="rId3"/>
          <a:srcRect l="448" r="2363"/>
          <a:stretch/>
        </p:blipFill>
        <p:spPr>
          <a:xfrm>
            <a:off x="5475514" y="0"/>
            <a:ext cx="6716486" cy="6858000"/>
          </a:xfrm>
          <a:prstGeom prst="rect">
            <a:avLst/>
          </a:prstGeom>
        </p:spPr>
      </p:pic>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a:xfrm>
            <a:off x="584475" y="496716"/>
            <a:ext cx="4457260" cy="725520"/>
          </a:xfrm>
        </p:spPr>
        <p:txBody>
          <a:bodyPr/>
          <a:lstStyle/>
          <a:p>
            <a:r>
              <a:rPr lang="sv-SE">
                <a:solidFill>
                  <a:schemeClr val="accent1">
                    <a:lumMod val="75000"/>
                  </a:schemeClr>
                </a:solidFill>
                <a:latin typeface="+mn-lt"/>
              </a:rPr>
              <a:t>EXCELLENT IMAGING RESULT</a:t>
            </a:r>
          </a:p>
        </p:txBody>
      </p:sp>
      <p:sp>
        <p:nvSpPr>
          <p:cNvPr id="4" name="Rektangel 3">
            <a:extLst>
              <a:ext uri="{FF2B5EF4-FFF2-40B4-BE49-F238E27FC236}">
                <a16:creationId xmlns:a16="http://schemas.microsoft.com/office/drawing/2014/main" id="{9CA5D9C1-24C2-4B8F-86D2-1EA90293899A}"/>
              </a:ext>
            </a:extLst>
          </p:cNvPr>
          <p:cNvSpPr/>
          <p:nvPr/>
        </p:nvSpPr>
        <p:spPr>
          <a:xfrm>
            <a:off x="925734" y="1995387"/>
            <a:ext cx="3967108" cy="2308324"/>
          </a:xfrm>
          <a:prstGeom prst="rect">
            <a:avLst/>
          </a:prstGeom>
        </p:spPr>
        <p:txBody>
          <a:bodyPr wrap="square">
            <a:spAutoFit/>
          </a:bodyPr>
          <a:lstStyle/>
          <a:p>
            <a:r>
              <a:rPr lang="en-US" sz="1600" dirty="0"/>
              <a:t>Arcoma Precision i5 is powered by Canon’s next generation wireless CXDI detectors and imaging software. </a:t>
            </a:r>
          </a:p>
          <a:p>
            <a:endParaRPr lang="en-US" sz="1600" dirty="0"/>
          </a:p>
          <a:p>
            <a:r>
              <a:rPr lang="en-US" sz="1600" dirty="0"/>
              <a:t>Canon´s CXDI-NE software provides a GUI* that is always right for you. Comprehensive image processing, including software simulated grid, guarantees optimal image quality and minimal dose.</a:t>
            </a:r>
          </a:p>
        </p:txBody>
      </p:sp>
      <p:pic>
        <p:nvPicPr>
          <p:cNvPr id="9" name="Bildobjekt 8">
            <a:extLst>
              <a:ext uri="{FF2B5EF4-FFF2-40B4-BE49-F238E27FC236}">
                <a16:creationId xmlns:a16="http://schemas.microsoft.com/office/drawing/2014/main" id="{33611475-0218-4880-8ABE-2C81D0FB8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6240">
            <a:off x="5772009" y="4512042"/>
            <a:ext cx="2472315" cy="1823563"/>
          </a:xfrm>
          <a:prstGeom prst="rect">
            <a:avLst/>
          </a:prstGeom>
        </p:spPr>
      </p:pic>
      <p:pic>
        <p:nvPicPr>
          <p:cNvPr id="10" name="Bildobjekt 9">
            <a:extLst>
              <a:ext uri="{FF2B5EF4-FFF2-40B4-BE49-F238E27FC236}">
                <a16:creationId xmlns:a16="http://schemas.microsoft.com/office/drawing/2014/main" id="{AB86CBE2-8D49-41FC-96CD-1F04E2D11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4319" y="5770227"/>
            <a:ext cx="964662" cy="964662"/>
          </a:xfrm>
          <a:prstGeom prst="rect">
            <a:avLst/>
          </a:prstGeom>
        </p:spPr>
      </p:pic>
      <p:sp>
        <p:nvSpPr>
          <p:cNvPr id="2" name="Rektangel 1">
            <a:extLst>
              <a:ext uri="{FF2B5EF4-FFF2-40B4-BE49-F238E27FC236}">
                <a16:creationId xmlns:a16="http://schemas.microsoft.com/office/drawing/2014/main" id="{AA58C18B-EAE3-4B61-A319-C713AE841557}"/>
              </a:ext>
            </a:extLst>
          </p:cNvPr>
          <p:cNvSpPr/>
          <p:nvPr/>
        </p:nvSpPr>
        <p:spPr>
          <a:xfrm>
            <a:off x="-15206" y="6611779"/>
            <a:ext cx="1818126" cy="246221"/>
          </a:xfrm>
          <a:prstGeom prst="rect">
            <a:avLst/>
          </a:prstGeom>
        </p:spPr>
        <p:txBody>
          <a:bodyPr wrap="none">
            <a:spAutoFit/>
          </a:bodyPr>
          <a:lstStyle/>
          <a:p>
            <a:r>
              <a:rPr lang="sv-SE" sz="1000" i="1"/>
              <a:t>* GUI = </a:t>
            </a:r>
            <a:r>
              <a:rPr lang="sv-SE" sz="1000" i="1" err="1"/>
              <a:t>graphical</a:t>
            </a:r>
            <a:r>
              <a:rPr lang="sv-SE" sz="1000" i="1"/>
              <a:t> </a:t>
            </a:r>
            <a:r>
              <a:rPr lang="sv-SE" sz="1000" i="1" err="1"/>
              <a:t>user</a:t>
            </a:r>
            <a:r>
              <a:rPr lang="sv-SE" sz="1000" i="1"/>
              <a:t> interface</a:t>
            </a:r>
            <a:endParaRPr lang="en-US" sz="1000" i="1"/>
          </a:p>
        </p:txBody>
      </p:sp>
      <p:pic>
        <p:nvPicPr>
          <p:cNvPr id="13" name="Bildobjekt 12" descr="En bild som visar ritning&#10;&#10;Automatiskt genererad beskrivning">
            <a:extLst>
              <a:ext uri="{FF2B5EF4-FFF2-40B4-BE49-F238E27FC236}">
                <a16:creationId xmlns:a16="http://schemas.microsoft.com/office/drawing/2014/main" id="{7B1ACC8C-375D-4D5F-A7A4-C100ED860E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8850" y="6403759"/>
            <a:ext cx="1330557" cy="279179"/>
          </a:xfrm>
          <a:prstGeom prst="rect">
            <a:avLst/>
          </a:prstGeom>
        </p:spPr>
      </p:pic>
    </p:spTree>
    <p:extLst>
      <p:ext uri="{BB962C8B-B14F-4D97-AF65-F5344CB8AC3E}">
        <p14:creationId xmlns:p14="http://schemas.microsoft.com/office/powerpoint/2010/main" val="1630625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C20FE517-7D02-404A-BE84-9C206F072BD7}"/>
              </a:ext>
            </a:extLst>
          </p:cNvPr>
          <p:cNvPicPr>
            <a:picLocks noChangeAspect="1"/>
          </p:cNvPicPr>
          <p:nvPr/>
        </p:nvPicPr>
        <p:blipFill rotWithShape="1">
          <a:blip r:embed="rId3"/>
          <a:srcRect l="18328" r="28098"/>
          <a:stretch/>
        </p:blipFill>
        <p:spPr>
          <a:xfrm>
            <a:off x="5583108" y="0"/>
            <a:ext cx="6608892" cy="6857999"/>
          </a:xfrm>
          <a:prstGeom prst="rect">
            <a:avLst/>
          </a:prstGeom>
        </p:spPr>
      </p:pic>
      <p:sp>
        <p:nvSpPr>
          <p:cNvPr id="2" name="Rektangel 1">
            <a:extLst>
              <a:ext uri="{FF2B5EF4-FFF2-40B4-BE49-F238E27FC236}">
                <a16:creationId xmlns:a16="http://schemas.microsoft.com/office/drawing/2014/main" id="{5B09A20B-6165-49F8-9224-A23A990F0244}"/>
              </a:ext>
            </a:extLst>
          </p:cNvPr>
          <p:cNvSpPr/>
          <p:nvPr/>
        </p:nvSpPr>
        <p:spPr>
          <a:xfrm>
            <a:off x="5566787" y="5105269"/>
            <a:ext cx="6625213" cy="1752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a:xfrm>
            <a:off x="584475" y="496716"/>
            <a:ext cx="4982312" cy="725520"/>
          </a:xfrm>
        </p:spPr>
        <p:txBody>
          <a:bodyPr/>
          <a:lstStyle/>
          <a:p>
            <a:r>
              <a:rPr lang="sv-SE">
                <a:solidFill>
                  <a:schemeClr val="accent1">
                    <a:lumMod val="75000"/>
                  </a:schemeClr>
                </a:solidFill>
                <a:latin typeface="+mn-lt"/>
              </a:rPr>
              <a:t>FLEXIBLE DETECTOR CONFIGURATIONS</a:t>
            </a:r>
          </a:p>
        </p:txBody>
      </p:sp>
      <p:sp>
        <p:nvSpPr>
          <p:cNvPr id="4" name="Rektangel 3">
            <a:extLst>
              <a:ext uri="{FF2B5EF4-FFF2-40B4-BE49-F238E27FC236}">
                <a16:creationId xmlns:a16="http://schemas.microsoft.com/office/drawing/2014/main" id="{9CA5D9C1-24C2-4B8F-86D2-1EA90293899A}"/>
              </a:ext>
            </a:extLst>
          </p:cNvPr>
          <p:cNvSpPr/>
          <p:nvPr/>
        </p:nvSpPr>
        <p:spPr>
          <a:xfrm>
            <a:off x="623276" y="1981739"/>
            <a:ext cx="4300066" cy="3908762"/>
          </a:xfrm>
          <a:prstGeom prst="rect">
            <a:avLst/>
          </a:prstGeom>
        </p:spPr>
        <p:txBody>
          <a:bodyPr wrap="square">
            <a:spAutoFit/>
          </a:bodyPr>
          <a:lstStyle/>
          <a:p>
            <a:r>
              <a:rPr lang="en-US" sz="1600" dirty="0"/>
              <a:t>The ultra lightweight, waterproof detectors </a:t>
            </a:r>
            <a:r>
              <a:rPr lang="sv-SE" sz="1600" dirty="0"/>
              <a:t>(IP 57) </a:t>
            </a:r>
            <a:r>
              <a:rPr lang="en-US" sz="1600" dirty="0"/>
              <a:t>with integrated battery and image storage can be used on board or stand-alone.</a:t>
            </a:r>
          </a:p>
          <a:p>
            <a:endParaRPr lang="en-US" sz="1600" dirty="0"/>
          </a:p>
          <a:p>
            <a:r>
              <a:rPr lang="en-US" sz="1600" dirty="0"/>
              <a:t>Up to 4 detectors can be used with Precision i5 to provide optimal positioning and imaging flexibility. The detectors can also be:</a:t>
            </a:r>
            <a:br>
              <a:rPr lang="en-US" sz="1600" dirty="0"/>
            </a:br>
            <a:r>
              <a:rPr lang="en-US" sz="800" dirty="0"/>
              <a:t> </a:t>
            </a:r>
            <a:endParaRPr lang="en-US" sz="1600" dirty="0"/>
          </a:p>
          <a:p>
            <a:pPr marL="285750" indent="-285750">
              <a:buFont typeface="Wingdings" panose="05000000000000000000" pitchFamily="2" charset="2"/>
              <a:buChar char="Ø"/>
            </a:pPr>
            <a:r>
              <a:rPr lang="en-US" sz="1600" dirty="0"/>
              <a:t>shared between x-ray rooms</a:t>
            </a:r>
          </a:p>
          <a:p>
            <a:pPr marL="285750" indent="-285750">
              <a:buFont typeface="Wingdings" panose="05000000000000000000" pitchFamily="2" charset="2"/>
              <a:buChar char="Ø"/>
            </a:pPr>
            <a:r>
              <a:rPr lang="sv-SE" sz="1600" dirty="0" err="1"/>
              <a:t>used</a:t>
            </a:r>
            <a:r>
              <a:rPr lang="sv-SE" sz="1600" dirty="0"/>
              <a:t> for mobile X-ray solutions</a:t>
            </a:r>
          </a:p>
          <a:p>
            <a:pPr marL="285750" indent="-285750">
              <a:buFont typeface="Wingdings" panose="05000000000000000000" pitchFamily="2" charset="2"/>
              <a:buChar char="Ø"/>
            </a:pPr>
            <a:r>
              <a:rPr lang="sv-SE" sz="1600" dirty="0" err="1"/>
              <a:t>used</a:t>
            </a:r>
            <a:r>
              <a:rPr lang="sv-SE" sz="1600" dirty="0"/>
              <a:t> in the </a:t>
            </a:r>
            <a:r>
              <a:rPr lang="sv-SE" sz="1600" dirty="0" err="1"/>
              <a:t>holder</a:t>
            </a:r>
            <a:r>
              <a:rPr lang="sv-SE" sz="1600" dirty="0"/>
              <a:t> or </a:t>
            </a:r>
            <a:r>
              <a:rPr lang="sv-SE" sz="1600" dirty="0" err="1"/>
              <a:t>wireless</a:t>
            </a:r>
            <a:endParaRPr lang="sv-SE" sz="1600" dirty="0"/>
          </a:p>
          <a:p>
            <a:pPr marL="285750" indent="-285750">
              <a:buFont typeface="Wingdings" panose="05000000000000000000" pitchFamily="2" charset="2"/>
              <a:buChar char="Ø"/>
            </a:pPr>
            <a:endParaRPr lang="sv-SE" sz="1600" dirty="0"/>
          </a:p>
          <a:p>
            <a:r>
              <a:rPr lang="sv-SE" sz="1600" dirty="0"/>
              <a:t>The table and </a:t>
            </a:r>
            <a:r>
              <a:rPr lang="sv-SE" sz="1600" dirty="0" err="1"/>
              <a:t>wall</a:t>
            </a:r>
            <a:r>
              <a:rPr lang="sv-SE" sz="1600" dirty="0"/>
              <a:t> </a:t>
            </a:r>
            <a:r>
              <a:rPr lang="sv-SE" sz="1600" dirty="0" err="1"/>
              <a:t>stand</a:t>
            </a:r>
            <a:r>
              <a:rPr lang="sv-SE" sz="1600" dirty="0"/>
              <a:t> </a:t>
            </a:r>
            <a:r>
              <a:rPr lang="sv-SE" sz="1600" dirty="0" err="1"/>
              <a:t>can</a:t>
            </a:r>
            <a:r>
              <a:rPr lang="sv-SE" sz="1600" dirty="0"/>
              <a:t> be </a:t>
            </a:r>
            <a:r>
              <a:rPr lang="sv-SE" sz="1600" dirty="0" err="1"/>
              <a:t>equipped</a:t>
            </a:r>
            <a:r>
              <a:rPr lang="sv-SE" sz="1600" dirty="0"/>
              <a:t> </a:t>
            </a:r>
            <a:r>
              <a:rPr lang="sv-SE" sz="1600" dirty="0" err="1"/>
              <a:t>with</a:t>
            </a:r>
            <a:r>
              <a:rPr lang="sv-SE" sz="1600" dirty="0"/>
              <a:t> </a:t>
            </a:r>
            <a:r>
              <a:rPr lang="sv-SE" sz="1600" dirty="0" err="1"/>
              <a:t>charging</a:t>
            </a:r>
            <a:r>
              <a:rPr lang="sv-SE" sz="1600" dirty="0"/>
              <a:t> so </a:t>
            </a:r>
            <a:r>
              <a:rPr lang="sv-SE" sz="1600" dirty="0" err="1"/>
              <a:t>that</a:t>
            </a:r>
            <a:r>
              <a:rPr lang="sv-SE" sz="1600" dirty="0"/>
              <a:t> </a:t>
            </a:r>
            <a:r>
              <a:rPr lang="sv-SE" sz="1600" dirty="0" err="1"/>
              <a:t>detectors</a:t>
            </a:r>
            <a:r>
              <a:rPr lang="sv-SE" sz="1600" dirty="0"/>
              <a:t> </a:t>
            </a:r>
            <a:r>
              <a:rPr lang="sv-SE" sz="1600" dirty="0" err="1"/>
              <a:t>are</a:t>
            </a:r>
            <a:r>
              <a:rPr lang="sv-SE" sz="1600" dirty="0"/>
              <a:t> </a:t>
            </a:r>
            <a:r>
              <a:rPr lang="sv-SE" sz="1600" dirty="0" err="1"/>
              <a:t>always</a:t>
            </a:r>
            <a:r>
              <a:rPr lang="sv-SE" sz="1600" dirty="0"/>
              <a:t> ready to </a:t>
            </a:r>
            <a:r>
              <a:rPr lang="sv-SE" sz="1600" dirty="0" err="1"/>
              <a:t>use</a:t>
            </a:r>
            <a:r>
              <a:rPr lang="sv-SE" sz="1600" dirty="0"/>
              <a:t>.</a:t>
            </a:r>
          </a:p>
          <a:p>
            <a:pPr marL="285750" indent="-285750">
              <a:buFont typeface="Wingdings" panose="05000000000000000000" pitchFamily="2" charset="2"/>
              <a:buChar char="Ø"/>
            </a:pPr>
            <a:endParaRPr lang="en-US" sz="1600" dirty="0"/>
          </a:p>
        </p:txBody>
      </p:sp>
      <p:grpSp>
        <p:nvGrpSpPr>
          <p:cNvPr id="7" name="Grupp 6">
            <a:extLst>
              <a:ext uri="{FF2B5EF4-FFF2-40B4-BE49-F238E27FC236}">
                <a16:creationId xmlns:a16="http://schemas.microsoft.com/office/drawing/2014/main" id="{67AE26BC-A3D4-423C-8441-8C0248E11AD8}"/>
              </a:ext>
            </a:extLst>
          </p:cNvPr>
          <p:cNvGrpSpPr/>
          <p:nvPr/>
        </p:nvGrpSpPr>
        <p:grpSpPr>
          <a:xfrm>
            <a:off x="5795441" y="5137169"/>
            <a:ext cx="4592250" cy="1618020"/>
            <a:chOff x="5796800" y="4945626"/>
            <a:chExt cx="5249693" cy="1849662"/>
          </a:xfrm>
        </p:grpSpPr>
        <p:pic>
          <p:nvPicPr>
            <p:cNvPr id="8" name="Picture 2">
              <a:extLst>
                <a:ext uri="{FF2B5EF4-FFF2-40B4-BE49-F238E27FC236}">
                  <a16:creationId xmlns:a16="http://schemas.microsoft.com/office/drawing/2014/main" id="{69C2783C-386C-4D97-AF26-F56BABBF4C3A}"/>
                </a:ext>
              </a:extLst>
            </p:cNvPr>
            <p:cNvPicPr>
              <a:picLocks noChangeAspect="1" noChangeArrowheads="1"/>
            </p:cNvPicPr>
            <p:nvPr/>
          </p:nvPicPr>
          <p:blipFill>
            <a:blip r:embed="rId4" cstate="print"/>
            <a:srcRect/>
            <a:stretch>
              <a:fillRect/>
            </a:stretch>
          </p:blipFill>
          <p:spPr bwMode="auto">
            <a:xfrm>
              <a:off x="8603398" y="4945626"/>
              <a:ext cx="2443095" cy="1849662"/>
            </a:xfrm>
            <a:prstGeom prst="rect">
              <a:avLst/>
            </a:prstGeom>
            <a:noFill/>
            <a:ln w="9525">
              <a:noFill/>
              <a:miter lim="800000"/>
              <a:headEnd/>
              <a:tailEnd/>
            </a:ln>
          </p:spPr>
        </p:pic>
        <p:pic>
          <p:nvPicPr>
            <p:cNvPr id="9" name="Bildobjekt 8">
              <a:extLst>
                <a:ext uri="{FF2B5EF4-FFF2-40B4-BE49-F238E27FC236}">
                  <a16:creationId xmlns:a16="http://schemas.microsoft.com/office/drawing/2014/main" id="{6D0ECAB5-5B04-4816-BD32-3E062BA09B66}"/>
                </a:ext>
              </a:extLst>
            </p:cNvPr>
            <p:cNvPicPr>
              <a:picLocks noChangeAspect="1"/>
            </p:cNvPicPr>
            <p:nvPr/>
          </p:nvPicPr>
          <p:blipFill rotWithShape="1">
            <a:blip r:embed="rId5"/>
            <a:srcRect r="69019"/>
            <a:stretch/>
          </p:blipFill>
          <p:spPr>
            <a:xfrm>
              <a:off x="5796800" y="4945626"/>
              <a:ext cx="1335471" cy="1615464"/>
            </a:xfrm>
            <a:prstGeom prst="rect">
              <a:avLst/>
            </a:prstGeom>
          </p:spPr>
        </p:pic>
        <p:pic>
          <p:nvPicPr>
            <p:cNvPr id="10" name="Bildobjekt 9">
              <a:extLst>
                <a:ext uri="{FF2B5EF4-FFF2-40B4-BE49-F238E27FC236}">
                  <a16:creationId xmlns:a16="http://schemas.microsoft.com/office/drawing/2014/main" id="{EC80AAF6-28C4-4C24-BB27-915E6D4629D2}"/>
                </a:ext>
              </a:extLst>
            </p:cNvPr>
            <p:cNvPicPr>
              <a:picLocks noChangeAspect="1"/>
            </p:cNvPicPr>
            <p:nvPr/>
          </p:nvPicPr>
          <p:blipFill rotWithShape="1">
            <a:blip r:embed="rId5"/>
            <a:srcRect l="64390"/>
            <a:stretch/>
          </p:blipFill>
          <p:spPr>
            <a:xfrm>
              <a:off x="7151835" y="4945626"/>
              <a:ext cx="1535020" cy="1615464"/>
            </a:xfrm>
            <a:prstGeom prst="rect">
              <a:avLst/>
            </a:prstGeom>
          </p:spPr>
        </p:pic>
      </p:grpSp>
      <p:pic>
        <p:nvPicPr>
          <p:cNvPr id="11" name="Bildobjekt 10">
            <a:extLst>
              <a:ext uri="{FF2B5EF4-FFF2-40B4-BE49-F238E27FC236}">
                <a16:creationId xmlns:a16="http://schemas.microsoft.com/office/drawing/2014/main" id="{26B33CEF-F32F-4490-B71B-1C7496EA7F0A}"/>
              </a:ext>
            </a:extLst>
          </p:cNvPr>
          <p:cNvPicPr>
            <a:picLocks noChangeAspect="1"/>
          </p:cNvPicPr>
          <p:nvPr/>
        </p:nvPicPr>
        <p:blipFill rotWithShape="1">
          <a:blip r:embed="rId5"/>
          <a:srcRect l="31934" t="28435" r="36109"/>
          <a:stretch/>
        </p:blipFill>
        <p:spPr>
          <a:xfrm rot="5400000">
            <a:off x="10632612" y="5419367"/>
            <a:ext cx="1195121" cy="1002993"/>
          </a:xfrm>
          <a:prstGeom prst="rect">
            <a:avLst/>
          </a:prstGeom>
        </p:spPr>
      </p:pic>
      <p:pic>
        <p:nvPicPr>
          <p:cNvPr id="15" name="Bildobjekt 14" descr="En bild som visar enhet&#10;&#10;Automatiskt genererad beskrivning">
            <a:extLst>
              <a:ext uri="{FF2B5EF4-FFF2-40B4-BE49-F238E27FC236}">
                <a16:creationId xmlns:a16="http://schemas.microsoft.com/office/drawing/2014/main" id="{C65D58F0-7D7A-4394-95F0-A8A166DA31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5876" y="157926"/>
            <a:ext cx="651586" cy="651586"/>
          </a:xfrm>
          <a:prstGeom prst="rect">
            <a:avLst/>
          </a:prstGeom>
        </p:spPr>
      </p:pic>
    </p:spTree>
    <p:extLst>
      <p:ext uri="{BB962C8B-B14F-4D97-AF65-F5344CB8AC3E}">
        <p14:creationId xmlns:p14="http://schemas.microsoft.com/office/powerpoint/2010/main" val="186299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id="{C3E6177C-FF59-48FE-A541-AE99E53A6853}"/>
              </a:ext>
            </a:extLst>
          </p:cNvPr>
          <p:cNvSpPr/>
          <p:nvPr/>
        </p:nvSpPr>
        <p:spPr>
          <a:xfrm>
            <a:off x="-8" y="4074862"/>
            <a:ext cx="4401888" cy="512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Motorized movements, smooth and silent</a:t>
            </a:r>
          </a:p>
        </p:txBody>
      </p:sp>
      <p:pic>
        <p:nvPicPr>
          <p:cNvPr id="6" name="Bildobjekt 5">
            <a:extLst>
              <a:ext uri="{FF2B5EF4-FFF2-40B4-BE49-F238E27FC236}">
                <a16:creationId xmlns:a16="http://schemas.microsoft.com/office/drawing/2014/main" id="{9B3644E5-4E18-410B-84BA-5F16A6455F9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l="31448" r="21585"/>
          <a:stretch/>
        </p:blipFill>
        <p:spPr>
          <a:xfrm>
            <a:off x="7073679" y="-10443"/>
            <a:ext cx="5131315" cy="6868443"/>
          </a:xfrm>
          <a:prstGeom prst="rect">
            <a:avLst/>
          </a:prstGeom>
        </p:spPr>
      </p:pic>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p:txBody>
          <a:bodyPr/>
          <a:lstStyle/>
          <a:p>
            <a:r>
              <a:rPr lang="sv-SE">
                <a:solidFill>
                  <a:schemeClr val="accent1">
                    <a:lumMod val="75000"/>
                  </a:schemeClr>
                </a:solidFill>
                <a:latin typeface="+mn-lt"/>
              </a:rPr>
              <a:t>SUPERIOR ERGONOMICS</a:t>
            </a:r>
          </a:p>
        </p:txBody>
      </p:sp>
      <p:sp>
        <p:nvSpPr>
          <p:cNvPr id="2" name="Underrubrik 1">
            <a:extLst>
              <a:ext uri="{FF2B5EF4-FFF2-40B4-BE49-F238E27FC236}">
                <a16:creationId xmlns:a16="http://schemas.microsoft.com/office/drawing/2014/main" id="{ADA82906-34FE-4406-BD7A-5E78F6C66CF5}"/>
              </a:ext>
            </a:extLst>
          </p:cNvPr>
          <p:cNvSpPr>
            <a:spLocks noGrp="1"/>
          </p:cNvSpPr>
          <p:nvPr>
            <p:ph type="subTitle" idx="11"/>
          </p:nvPr>
        </p:nvSpPr>
        <p:spPr>
          <a:xfrm>
            <a:off x="811621" y="1347712"/>
            <a:ext cx="5647324" cy="1896232"/>
          </a:xfrm>
        </p:spPr>
        <p:txBody>
          <a:bodyPr/>
          <a:lstStyle/>
          <a:p>
            <a:r>
              <a:rPr lang="en-US" dirty="0"/>
              <a:t>Patient centric care is </a:t>
            </a:r>
            <a:r>
              <a:rPr lang="en-US" dirty="0" err="1"/>
              <a:t>Arcoma´s</a:t>
            </a:r>
            <a:r>
              <a:rPr lang="en-US" dirty="0"/>
              <a:t> approach to everything we design. Our focus is to provide an environment that minimizes stress on staff and maximizes comfort for the patient. </a:t>
            </a:r>
          </a:p>
          <a:p>
            <a:r>
              <a:rPr lang="en-US" dirty="0"/>
              <a:t>Arcoma Precision i5´s motorized and automatic movements, together with the lightweight OTC and flexible table design, make it an ideal ergonomic solution for both patient and operator. </a:t>
            </a:r>
          </a:p>
        </p:txBody>
      </p:sp>
      <p:sp>
        <p:nvSpPr>
          <p:cNvPr id="19" name="Rektangel 18">
            <a:extLst>
              <a:ext uri="{FF2B5EF4-FFF2-40B4-BE49-F238E27FC236}">
                <a16:creationId xmlns:a16="http://schemas.microsoft.com/office/drawing/2014/main" id="{F1EFD2E3-C10D-4871-911C-B6B306BEB60E}"/>
              </a:ext>
            </a:extLst>
          </p:cNvPr>
          <p:cNvSpPr/>
          <p:nvPr/>
        </p:nvSpPr>
        <p:spPr>
          <a:xfrm>
            <a:off x="0" y="4663528"/>
            <a:ext cx="4401878" cy="5124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Lightweight OTC, easy fine-tuning</a:t>
            </a:r>
          </a:p>
        </p:txBody>
      </p:sp>
      <p:sp>
        <p:nvSpPr>
          <p:cNvPr id="21" name="Rektangel 20">
            <a:extLst>
              <a:ext uri="{FF2B5EF4-FFF2-40B4-BE49-F238E27FC236}">
                <a16:creationId xmlns:a16="http://schemas.microsoft.com/office/drawing/2014/main" id="{6380D694-35A6-4F3C-A75A-E3F1A38BF01C}"/>
              </a:ext>
            </a:extLst>
          </p:cNvPr>
          <p:cNvSpPr/>
          <p:nvPr/>
        </p:nvSpPr>
        <p:spPr>
          <a:xfrm>
            <a:off x="-4" y="5280657"/>
            <a:ext cx="4401883" cy="512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Motorized table, ergonomic working height </a:t>
            </a:r>
          </a:p>
        </p:txBody>
      </p:sp>
      <p:sp>
        <p:nvSpPr>
          <p:cNvPr id="8" name="Rektangel 20">
            <a:extLst>
              <a:ext uri="{FF2B5EF4-FFF2-40B4-BE49-F238E27FC236}">
                <a16:creationId xmlns:a16="http://schemas.microsoft.com/office/drawing/2014/main" id="{FC293243-A31B-457E-91D7-B4A92E554DAF}"/>
              </a:ext>
            </a:extLst>
          </p:cNvPr>
          <p:cNvSpPr/>
          <p:nvPr/>
        </p:nvSpPr>
        <p:spPr>
          <a:xfrm>
            <a:off x="0" y="5897785"/>
            <a:ext cx="4401883" cy="512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Intuitive user interface</a:t>
            </a:r>
          </a:p>
        </p:txBody>
      </p:sp>
      <p:pic>
        <p:nvPicPr>
          <p:cNvPr id="12" name="Bildobjekt 11" descr="En bild som visar ritning&#10;&#10;Automatiskt genererad beskrivning">
            <a:extLst>
              <a:ext uri="{FF2B5EF4-FFF2-40B4-BE49-F238E27FC236}">
                <a16:creationId xmlns:a16="http://schemas.microsoft.com/office/drawing/2014/main" id="{79B7488A-322B-441B-83D5-B4DF0982E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8850" y="6403759"/>
            <a:ext cx="1330557" cy="279179"/>
          </a:xfrm>
          <a:prstGeom prst="rect">
            <a:avLst/>
          </a:prstGeom>
        </p:spPr>
      </p:pic>
    </p:spTree>
    <p:extLst>
      <p:ext uri="{BB962C8B-B14F-4D97-AF65-F5344CB8AC3E}">
        <p14:creationId xmlns:p14="http://schemas.microsoft.com/office/powerpoint/2010/main" val="294222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EEAF34AC-48DF-4E28-8DBD-A7939C63090D}"/>
              </a:ext>
            </a:extLst>
          </p:cNvPr>
          <p:cNvPicPr>
            <a:picLocks noChangeAspect="1"/>
          </p:cNvPicPr>
          <p:nvPr/>
        </p:nvPicPr>
        <p:blipFill rotWithShape="1">
          <a:blip r:embed="rId3"/>
          <a:srcRect l="-96" t="14897" r="1166"/>
          <a:stretch/>
        </p:blipFill>
        <p:spPr>
          <a:xfrm>
            <a:off x="-11835" y="1016920"/>
            <a:ext cx="12203835" cy="5836414"/>
          </a:xfrm>
          <a:prstGeom prst="rect">
            <a:avLst/>
          </a:prstGeom>
        </p:spPr>
      </p:pic>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a:xfrm>
            <a:off x="393405" y="382771"/>
            <a:ext cx="11798595" cy="725520"/>
          </a:xfrm>
        </p:spPr>
        <p:txBody>
          <a:bodyPr/>
          <a:lstStyle/>
          <a:p>
            <a:r>
              <a:rPr lang="en-US" dirty="0">
                <a:solidFill>
                  <a:schemeClr val="accent1">
                    <a:lumMod val="75000"/>
                  </a:schemeClr>
                </a:solidFill>
                <a:latin typeface="+mn-lt"/>
              </a:rPr>
              <a:t>TECHNICAL SPECIFICATIONS</a:t>
            </a:r>
          </a:p>
        </p:txBody>
      </p:sp>
      <p:grpSp>
        <p:nvGrpSpPr>
          <p:cNvPr id="5" name="Grupp 4">
            <a:extLst>
              <a:ext uri="{FF2B5EF4-FFF2-40B4-BE49-F238E27FC236}">
                <a16:creationId xmlns:a16="http://schemas.microsoft.com/office/drawing/2014/main" id="{D1DBE9A2-E260-430C-8869-1C4ABFE6367C}"/>
              </a:ext>
            </a:extLst>
          </p:cNvPr>
          <p:cNvGrpSpPr/>
          <p:nvPr/>
        </p:nvGrpSpPr>
        <p:grpSpPr>
          <a:xfrm>
            <a:off x="393405" y="4604367"/>
            <a:ext cx="3388043" cy="1870862"/>
            <a:chOff x="5321543" y="1417388"/>
            <a:chExt cx="3388043" cy="1870862"/>
          </a:xfrm>
        </p:grpSpPr>
        <p:sp>
          <p:nvSpPr>
            <p:cNvPr id="4" name="Rektangel 3">
              <a:extLst>
                <a:ext uri="{FF2B5EF4-FFF2-40B4-BE49-F238E27FC236}">
                  <a16:creationId xmlns:a16="http://schemas.microsoft.com/office/drawing/2014/main" id="{FDE0DA9C-78AF-4CCE-926A-D9E183C6CB03}"/>
                </a:ext>
              </a:extLst>
            </p:cNvPr>
            <p:cNvSpPr/>
            <p:nvPr/>
          </p:nvSpPr>
          <p:spPr>
            <a:xfrm>
              <a:off x="5321543" y="1417388"/>
              <a:ext cx="3015624" cy="18708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TextBox 31">
              <a:extLst>
                <a:ext uri="{FF2B5EF4-FFF2-40B4-BE49-F238E27FC236}">
                  <a16:creationId xmlns:a16="http://schemas.microsoft.com/office/drawing/2014/main" id="{158D83E3-A978-4B2B-A4FC-95B70374FA18}"/>
                </a:ext>
              </a:extLst>
            </p:cNvPr>
            <p:cNvSpPr txBox="1"/>
            <p:nvPr/>
          </p:nvSpPr>
          <p:spPr>
            <a:xfrm>
              <a:off x="5394959" y="1491819"/>
              <a:ext cx="3314627" cy="338554"/>
            </a:xfrm>
            <a:prstGeom prst="rect">
              <a:avLst/>
            </a:prstGeom>
            <a:noFill/>
          </p:spPr>
          <p:txBody>
            <a:bodyPr wrap="square" rtlCol="0">
              <a:spAutoFit/>
            </a:bodyPr>
            <a:lstStyle/>
            <a:p>
              <a:r>
                <a:rPr lang="en-US" sz="1600" b="1" spc="300" dirty="0">
                  <a:solidFill>
                    <a:schemeClr val="bg1"/>
                  </a:solidFill>
                  <a:ea typeface="Playfair Display SC" charset="0"/>
                  <a:cs typeface="Playfair Display SC" charset="0"/>
                </a:rPr>
                <a:t>WALL STAND</a:t>
              </a:r>
            </a:p>
          </p:txBody>
        </p:sp>
        <p:sp>
          <p:nvSpPr>
            <p:cNvPr id="15" name="Underrubrik 3">
              <a:extLst>
                <a:ext uri="{FF2B5EF4-FFF2-40B4-BE49-F238E27FC236}">
                  <a16:creationId xmlns:a16="http://schemas.microsoft.com/office/drawing/2014/main" id="{36C8D97F-946A-4626-9EAA-E4A54301C323}"/>
                </a:ext>
              </a:extLst>
            </p:cNvPr>
            <p:cNvSpPr txBox="1">
              <a:spLocks/>
            </p:cNvSpPr>
            <p:nvPr/>
          </p:nvSpPr>
          <p:spPr>
            <a:xfrm>
              <a:off x="5415074" y="1850782"/>
              <a:ext cx="2921308" cy="885573"/>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Low central beam height: 27 cm</a:t>
              </a:r>
            </a:p>
            <a:p>
              <a:r>
                <a:rPr lang="en-US" sz="1200" dirty="0">
                  <a:solidFill>
                    <a:schemeClr val="bg1"/>
                  </a:solidFill>
                </a:rPr>
                <a:t>Motorized wall stand tilt (-20° - +90°)</a:t>
              </a:r>
            </a:p>
            <a:p>
              <a:r>
                <a:rPr lang="en-US" sz="1200" dirty="0">
                  <a:solidFill>
                    <a:schemeClr val="bg1"/>
                  </a:solidFill>
                </a:rPr>
                <a:t>Vertical stroke: ~1582 mm (1897 mm with tilted detector)</a:t>
              </a:r>
            </a:p>
          </p:txBody>
        </p:sp>
      </p:grpSp>
      <p:sp>
        <p:nvSpPr>
          <p:cNvPr id="17" name="Underrubrik 3">
            <a:extLst>
              <a:ext uri="{FF2B5EF4-FFF2-40B4-BE49-F238E27FC236}">
                <a16:creationId xmlns:a16="http://schemas.microsoft.com/office/drawing/2014/main" id="{9CAC7CD8-6D5E-48DC-B27D-336D0AE6E65C}"/>
              </a:ext>
            </a:extLst>
          </p:cNvPr>
          <p:cNvSpPr txBox="1">
            <a:spLocks/>
          </p:cNvSpPr>
          <p:nvPr/>
        </p:nvSpPr>
        <p:spPr>
          <a:xfrm>
            <a:off x="7892521" y="3882627"/>
            <a:ext cx="2799606" cy="753602"/>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endParaRPr lang="en-US" sz="1200" dirty="0"/>
          </a:p>
        </p:txBody>
      </p:sp>
      <p:grpSp>
        <p:nvGrpSpPr>
          <p:cNvPr id="23" name="Grupp 22">
            <a:extLst>
              <a:ext uri="{FF2B5EF4-FFF2-40B4-BE49-F238E27FC236}">
                <a16:creationId xmlns:a16="http://schemas.microsoft.com/office/drawing/2014/main" id="{0F229FFE-0816-45D1-B0A5-FB183EE0AE95}"/>
              </a:ext>
            </a:extLst>
          </p:cNvPr>
          <p:cNvGrpSpPr/>
          <p:nvPr/>
        </p:nvGrpSpPr>
        <p:grpSpPr>
          <a:xfrm>
            <a:off x="8607495" y="4413462"/>
            <a:ext cx="3388043" cy="1903206"/>
            <a:chOff x="5321543" y="1417388"/>
            <a:chExt cx="3388043" cy="1903206"/>
          </a:xfrm>
        </p:grpSpPr>
        <p:sp>
          <p:nvSpPr>
            <p:cNvPr id="24" name="Rektangel 23">
              <a:extLst>
                <a:ext uri="{FF2B5EF4-FFF2-40B4-BE49-F238E27FC236}">
                  <a16:creationId xmlns:a16="http://schemas.microsoft.com/office/drawing/2014/main" id="{E44E5F8F-4D64-4560-B66B-6FAE602C2996}"/>
                </a:ext>
              </a:extLst>
            </p:cNvPr>
            <p:cNvSpPr/>
            <p:nvPr/>
          </p:nvSpPr>
          <p:spPr>
            <a:xfrm>
              <a:off x="5321543" y="1417388"/>
              <a:ext cx="3198144" cy="19032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TextBox 31">
              <a:extLst>
                <a:ext uri="{FF2B5EF4-FFF2-40B4-BE49-F238E27FC236}">
                  <a16:creationId xmlns:a16="http://schemas.microsoft.com/office/drawing/2014/main" id="{2EC73BDA-88C9-4C49-8C77-D3BE5B18C451}"/>
                </a:ext>
              </a:extLst>
            </p:cNvPr>
            <p:cNvSpPr txBox="1"/>
            <p:nvPr/>
          </p:nvSpPr>
          <p:spPr>
            <a:xfrm>
              <a:off x="5394959" y="1491819"/>
              <a:ext cx="3314627" cy="338554"/>
            </a:xfrm>
            <a:prstGeom prst="rect">
              <a:avLst/>
            </a:prstGeom>
            <a:noFill/>
          </p:spPr>
          <p:txBody>
            <a:bodyPr wrap="square" rtlCol="0">
              <a:spAutoFit/>
            </a:bodyPr>
            <a:lstStyle/>
            <a:p>
              <a:r>
                <a:rPr lang="en-US" sz="1600" b="1" spc="300" dirty="0">
                  <a:solidFill>
                    <a:schemeClr val="bg1"/>
                  </a:solidFill>
                  <a:ea typeface="Playfair Display SC" charset="0"/>
                  <a:cs typeface="Playfair Display SC" charset="0"/>
                </a:rPr>
                <a:t>TABLE</a:t>
              </a:r>
            </a:p>
          </p:txBody>
        </p:sp>
        <p:sp>
          <p:nvSpPr>
            <p:cNvPr id="27" name="Underrubrik 3">
              <a:extLst>
                <a:ext uri="{FF2B5EF4-FFF2-40B4-BE49-F238E27FC236}">
                  <a16:creationId xmlns:a16="http://schemas.microsoft.com/office/drawing/2014/main" id="{119F71E6-295E-480E-B2C0-D50C62211FE4}"/>
                </a:ext>
              </a:extLst>
            </p:cNvPr>
            <p:cNvSpPr txBox="1">
              <a:spLocks/>
            </p:cNvSpPr>
            <p:nvPr/>
          </p:nvSpPr>
          <p:spPr>
            <a:xfrm>
              <a:off x="5415074" y="1850782"/>
              <a:ext cx="2844442" cy="885573"/>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200" dirty="0">
                  <a:solidFill>
                    <a:schemeClr val="bg1"/>
                  </a:solidFill>
                </a:rPr>
                <a:t>Patient </a:t>
              </a:r>
              <a:r>
                <a:rPr lang="sv-SE" sz="1200" dirty="0" err="1">
                  <a:solidFill>
                    <a:schemeClr val="bg1"/>
                  </a:solidFill>
                </a:rPr>
                <a:t>load</a:t>
              </a:r>
              <a:r>
                <a:rPr lang="sv-SE" sz="1200" dirty="0">
                  <a:solidFill>
                    <a:schemeClr val="bg1"/>
                  </a:solidFill>
                </a:rPr>
                <a:t>: 300 kg (660 </a:t>
              </a:r>
              <a:r>
                <a:rPr lang="sv-SE" sz="1200" dirty="0" err="1">
                  <a:solidFill>
                    <a:schemeClr val="bg1"/>
                  </a:solidFill>
                </a:rPr>
                <a:t>lbs</a:t>
              </a:r>
              <a:r>
                <a:rPr lang="sv-SE" sz="1200" dirty="0">
                  <a:solidFill>
                    <a:schemeClr val="bg1"/>
                  </a:solidFill>
                </a:rPr>
                <a:t>)</a:t>
              </a:r>
            </a:p>
            <a:p>
              <a:r>
                <a:rPr lang="sv-SE" sz="1200" dirty="0" err="1">
                  <a:solidFill>
                    <a:schemeClr val="bg1"/>
                  </a:solidFill>
                </a:rPr>
                <a:t>Motorized</a:t>
              </a:r>
              <a:r>
                <a:rPr lang="sv-SE" sz="1200" dirty="0">
                  <a:solidFill>
                    <a:schemeClr val="bg1"/>
                  </a:solidFill>
                </a:rPr>
                <a:t> </a:t>
              </a:r>
              <a:r>
                <a:rPr lang="sv-SE" sz="1200" dirty="0" err="1">
                  <a:solidFill>
                    <a:schemeClr val="bg1"/>
                  </a:solidFill>
                </a:rPr>
                <a:t>vertical</a:t>
              </a:r>
              <a:r>
                <a:rPr lang="sv-SE" sz="1200" dirty="0">
                  <a:solidFill>
                    <a:schemeClr val="bg1"/>
                  </a:solidFill>
                </a:rPr>
                <a:t> </a:t>
              </a:r>
              <a:r>
                <a:rPr lang="sv-SE" sz="1200" dirty="0" err="1">
                  <a:solidFill>
                    <a:schemeClr val="bg1"/>
                  </a:solidFill>
                </a:rPr>
                <a:t>travel</a:t>
              </a:r>
              <a:r>
                <a:rPr lang="sv-SE" sz="1200" dirty="0">
                  <a:solidFill>
                    <a:schemeClr val="bg1"/>
                  </a:solidFill>
                </a:rPr>
                <a:t>: 555 - 930 mm (22” - 36”)</a:t>
              </a:r>
            </a:p>
            <a:p>
              <a:r>
                <a:rPr lang="sv-SE" sz="1200" dirty="0">
                  <a:solidFill>
                    <a:schemeClr val="bg1"/>
                  </a:solidFill>
                </a:rPr>
                <a:t>Longitudinal </a:t>
              </a:r>
              <a:r>
                <a:rPr lang="sv-SE" sz="1200" dirty="0" err="1">
                  <a:solidFill>
                    <a:schemeClr val="bg1"/>
                  </a:solidFill>
                </a:rPr>
                <a:t>travel</a:t>
              </a:r>
              <a:r>
                <a:rPr lang="sv-SE" sz="1200" dirty="0">
                  <a:solidFill>
                    <a:schemeClr val="bg1"/>
                  </a:solidFill>
                </a:rPr>
                <a:t>: ± 600 mm (± 23”)</a:t>
              </a:r>
            </a:p>
            <a:p>
              <a:r>
                <a:rPr lang="pt-BR" sz="1200" dirty="0">
                  <a:solidFill>
                    <a:schemeClr val="bg1"/>
                  </a:solidFill>
                </a:rPr>
                <a:t>Lateral travel: ± 150 mm (± 6”)</a:t>
              </a:r>
              <a:endParaRPr lang="en-US" sz="1200" dirty="0">
                <a:solidFill>
                  <a:schemeClr val="bg1"/>
                </a:solidFill>
              </a:endParaRPr>
            </a:p>
          </p:txBody>
        </p:sp>
      </p:grpSp>
      <p:grpSp>
        <p:nvGrpSpPr>
          <p:cNvPr id="33" name="Grupp 32">
            <a:extLst>
              <a:ext uri="{FF2B5EF4-FFF2-40B4-BE49-F238E27FC236}">
                <a16:creationId xmlns:a16="http://schemas.microsoft.com/office/drawing/2014/main" id="{2CDE63F4-EC92-4C78-8462-EB1267B79D23}"/>
              </a:ext>
            </a:extLst>
          </p:cNvPr>
          <p:cNvGrpSpPr/>
          <p:nvPr/>
        </p:nvGrpSpPr>
        <p:grpSpPr>
          <a:xfrm>
            <a:off x="7229052" y="1182722"/>
            <a:ext cx="3823822" cy="2215852"/>
            <a:chOff x="5321543" y="1417388"/>
            <a:chExt cx="3823822" cy="2480998"/>
          </a:xfrm>
        </p:grpSpPr>
        <p:sp>
          <p:nvSpPr>
            <p:cNvPr id="39" name="Rektangel 38">
              <a:extLst>
                <a:ext uri="{FF2B5EF4-FFF2-40B4-BE49-F238E27FC236}">
                  <a16:creationId xmlns:a16="http://schemas.microsoft.com/office/drawing/2014/main" id="{C2451DC9-C2D1-41A4-8F7E-F14FF70690BD}"/>
                </a:ext>
              </a:extLst>
            </p:cNvPr>
            <p:cNvSpPr/>
            <p:nvPr/>
          </p:nvSpPr>
          <p:spPr>
            <a:xfrm>
              <a:off x="5321543" y="1417388"/>
              <a:ext cx="3823822" cy="24809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TextBox 31">
              <a:extLst>
                <a:ext uri="{FF2B5EF4-FFF2-40B4-BE49-F238E27FC236}">
                  <a16:creationId xmlns:a16="http://schemas.microsoft.com/office/drawing/2014/main" id="{ED414215-BEAC-49C8-8C69-F5AB8E91B8C3}"/>
                </a:ext>
              </a:extLst>
            </p:cNvPr>
            <p:cNvSpPr txBox="1"/>
            <p:nvPr/>
          </p:nvSpPr>
          <p:spPr>
            <a:xfrm>
              <a:off x="5394959" y="1491819"/>
              <a:ext cx="3314627" cy="338554"/>
            </a:xfrm>
            <a:prstGeom prst="rect">
              <a:avLst/>
            </a:prstGeom>
            <a:noFill/>
          </p:spPr>
          <p:txBody>
            <a:bodyPr wrap="square" rtlCol="0">
              <a:spAutoFit/>
            </a:bodyPr>
            <a:lstStyle/>
            <a:p>
              <a:r>
                <a:rPr lang="en-US" sz="1600" b="1" spc="300" dirty="0">
                  <a:solidFill>
                    <a:schemeClr val="bg1"/>
                  </a:solidFill>
                  <a:ea typeface="Playfair Display SC" charset="0"/>
                  <a:cs typeface="Playfair Display SC" charset="0"/>
                </a:rPr>
                <a:t>OTC</a:t>
              </a:r>
            </a:p>
          </p:txBody>
        </p:sp>
        <p:sp>
          <p:nvSpPr>
            <p:cNvPr id="41" name="Underrubrik 3">
              <a:extLst>
                <a:ext uri="{FF2B5EF4-FFF2-40B4-BE49-F238E27FC236}">
                  <a16:creationId xmlns:a16="http://schemas.microsoft.com/office/drawing/2014/main" id="{EB709E1F-7FDE-4517-9ADD-68C37F8CE711}"/>
                </a:ext>
              </a:extLst>
            </p:cNvPr>
            <p:cNvSpPr txBox="1">
              <a:spLocks/>
            </p:cNvSpPr>
            <p:nvPr/>
          </p:nvSpPr>
          <p:spPr>
            <a:xfrm>
              <a:off x="5415073" y="1850782"/>
              <a:ext cx="3485611" cy="885573"/>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solidFill>
                    <a:schemeClr val="bg1"/>
                  </a:solidFill>
                </a:rPr>
                <a:t>Rotation range ceiling (beta): &gt;340°</a:t>
              </a:r>
            </a:p>
            <a:p>
              <a:r>
                <a:rPr lang="en-GB" sz="1200" dirty="0">
                  <a:solidFill>
                    <a:schemeClr val="bg1"/>
                  </a:solidFill>
                </a:rPr>
                <a:t>Rotation range tube arm (alpha): &gt;±135°</a:t>
              </a:r>
            </a:p>
            <a:p>
              <a:r>
                <a:rPr lang="en-GB" sz="1200" dirty="0">
                  <a:solidFill>
                    <a:schemeClr val="bg1"/>
                  </a:solidFill>
                </a:rPr>
                <a:t>Column (Z stroke): 1750 mm</a:t>
              </a:r>
            </a:p>
            <a:p>
              <a:r>
                <a:rPr lang="en-GB" sz="1200" dirty="0">
                  <a:solidFill>
                    <a:schemeClr val="bg1"/>
                  </a:solidFill>
                </a:rPr>
                <a:t>Longitudinal movement (X stroke:) 3190 mm (X-rail 4 000 mm)</a:t>
              </a:r>
            </a:p>
            <a:p>
              <a:r>
                <a:rPr lang="en-GB" sz="1200" dirty="0">
                  <a:solidFill>
                    <a:schemeClr val="bg1"/>
                  </a:solidFill>
                </a:rPr>
                <a:t>Transverse movement (Y stroke): 4160 mm (Y-rail 5 000 mm)</a:t>
              </a:r>
            </a:p>
            <a:p>
              <a:pPr marL="0" indent="0">
                <a:buNone/>
              </a:pPr>
              <a:endParaRPr lang="en-US" sz="1200" dirty="0">
                <a:solidFill>
                  <a:schemeClr val="bg1"/>
                </a:solidFill>
              </a:endParaRPr>
            </a:p>
          </p:txBody>
        </p:sp>
      </p:grpSp>
      <p:pic>
        <p:nvPicPr>
          <p:cNvPr id="18" name="Bildobjekt 17">
            <a:extLst>
              <a:ext uri="{FF2B5EF4-FFF2-40B4-BE49-F238E27FC236}">
                <a16:creationId xmlns:a16="http://schemas.microsoft.com/office/drawing/2014/main" id="{D5778918-A144-465B-8B08-36E94978B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3861620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DFFD9B-4FB9-488D-8948-7D5E6875C9AB}"/>
              </a:ext>
            </a:extLst>
          </p:cNvPr>
          <p:cNvSpPr>
            <a:spLocks noGrp="1"/>
          </p:cNvSpPr>
          <p:nvPr>
            <p:ph type="title"/>
          </p:nvPr>
        </p:nvSpPr>
        <p:spPr>
          <a:xfrm>
            <a:off x="393700" y="3816810"/>
            <a:ext cx="3343799" cy="795336"/>
          </a:xfrm>
        </p:spPr>
        <p:txBody>
          <a:bodyPr/>
          <a:lstStyle/>
          <a:p>
            <a:r>
              <a:rPr lang="sv-SE" sz="4800" dirty="0"/>
              <a:t>THE WALL STAND </a:t>
            </a:r>
            <a:br>
              <a:rPr lang="sv-SE" sz="4800" dirty="0"/>
            </a:br>
            <a:r>
              <a:rPr lang="sv-SE" sz="2000" dirty="0"/>
              <a:t>- A DEEPER LOOK </a:t>
            </a:r>
            <a:br>
              <a:rPr lang="sv-SE" sz="1600" dirty="0"/>
            </a:br>
            <a:endParaRPr lang="sv-SE" sz="4800" dirty="0"/>
          </a:p>
        </p:txBody>
      </p:sp>
    </p:spTree>
    <p:extLst>
      <p:ext uri="{BB962C8B-B14F-4D97-AF65-F5344CB8AC3E}">
        <p14:creationId xmlns:p14="http://schemas.microsoft.com/office/powerpoint/2010/main" val="1592594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54DD3E9D-9762-4953-8D65-8635FFC89900}"/>
              </a:ext>
            </a:extLst>
          </p:cNvPr>
          <p:cNvPicPr>
            <a:picLocks noChangeAspect="1"/>
          </p:cNvPicPr>
          <p:nvPr/>
        </p:nvPicPr>
        <p:blipFill rotWithShape="1">
          <a:blip r:embed="rId3"/>
          <a:srcRect t="10766" b="6300"/>
          <a:stretch/>
        </p:blipFill>
        <p:spPr>
          <a:xfrm>
            <a:off x="6569242" y="0"/>
            <a:ext cx="5622758" cy="6858000"/>
          </a:xfrm>
          <a:prstGeom prst="rect">
            <a:avLst/>
          </a:prstGeom>
        </p:spPr>
      </p:pic>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5039728" cy="725520"/>
          </a:xfrm>
        </p:spPr>
        <p:txBody>
          <a:bodyPr/>
          <a:lstStyle/>
          <a:p>
            <a:r>
              <a:rPr lang="en-US" dirty="0">
                <a:solidFill>
                  <a:schemeClr val="accent1">
                    <a:lumMod val="75000"/>
                  </a:schemeClr>
                </a:solidFill>
                <a:latin typeface="+mn-lt"/>
              </a:rPr>
              <a:t>WALL STAND WITH MOTORIZED TILT</a:t>
            </a:r>
          </a:p>
        </p:txBody>
      </p:sp>
      <p:pic>
        <p:nvPicPr>
          <p:cNvPr id="7" name="Bildobjekt 6" descr="En bild som visar enhet&#10;&#10;Automatiskt genererad beskrivning">
            <a:extLst>
              <a:ext uri="{FF2B5EF4-FFF2-40B4-BE49-F238E27FC236}">
                <a16:creationId xmlns:a16="http://schemas.microsoft.com/office/drawing/2014/main" id="{246773EE-9689-45FD-B27F-E976B8422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sp>
        <p:nvSpPr>
          <p:cNvPr id="3" name="Rektangel 2">
            <a:extLst>
              <a:ext uri="{FF2B5EF4-FFF2-40B4-BE49-F238E27FC236}">
                <a16:creationId xmlns:a16="http://schemas.microsoft.com/office/drawing/2014/main" id="{539A63AE-95E8-450B-8DD3-8B252FCE3D88}"/>
              </a:ext>
            </a:extLst>
          </p:cNvPr>
          <p:cNvSpPr/>
          <p:nvPr/>
        </p:nvSpPr>
        <p:spPr>
          <a:xfrm>
            <a:off x="478761" y="2002867"/>
            <a:ext cx="4271369" cy="3046988"/>
          </a:xfrm>
          <a:prstGeom prst="rect">
            <a:avLst/>
          </a:prstGeom>
        </p:spPr>
        <p:txBody>
          <a:bodyPr wrap="square">
            <a:spAutoFit/>
          </a:bodyPr>
          <a:lstStyle/>
          <a:p>
            <a:r>
              <a:rPr lang="en-US" sz="2000" b="1" spc="300" dirty="0">
                <a:solidFill>
                  <a:schemeClr val="accent1">
                    <a:lumMod val="75000"/>
                  </a:schemeClr>
                </a:solidFill>
                <a:ea typeface="Playfair Display SC" charset="0"/>
                <a:cs typeface="Playfair Display SC" charset="0"/>
              </a:rPr>
              <a:t>OPTIMIZED WORKFLOW</a:t>
            </a:r>
          </a:p>
          <a:p>
            <a:r>
              <a:rPr lang="en-US" sz="1600" dirty="0"/>
              <a:t>Motorized movements enables efficient examinations</a:t>
            </a:r>
          </a:p>
          <a:p>
            <a:endParaRPr lang="en-US" i="1" dirty="0"/>
          </a:p>
          <a:p>
            <a:r>
              <a:rPr lang="en-US" sz="2000" b="1" spc="300" dirty="0">
                <a:solidFill>
                  <a:schemeClr val="accent1">
                    <a:lumMod val="75000"/>
                  </a:schemeClr>
                </a:solidFill>
                <a:ea typeface="Playfair Display SC" charset="0"/>
                <a:cs typeface="Playfair Display SC" charset="0"/>
              </a:rPr>
              <a:t>ERGONOMIC DESIGN</a:t>
            </a:r>
          </a:p>
          <a:p>
            <a:r>
              <a:rPr lang="en-US" sz="1600" dirty="0"/>
              <a:t>Motorized </a:t>
            </a:r>
            <a:r>
              <a:rPr lang="en-US" sz="1600" dirty="0" err="1"/>
              <a:t>tiltable</a:t>
            </a:r>
            <a:r>
              <a:rPr lang="en-US" sz="1600" dirty="0"/>
              <a:t> wall stand allows minimal manual handling.</a:t>
            </a:r>
          </a:p>
          <a:p>
            <a:endParaRPr lang="en-US" dirty="0"/>
          </a:p>
          <a:p>
            <a:r>
              <a:rPr lang="en-US" sz="2000" b="1" spc="300" dirty="0">
                <a:solidFill>
                  <a:schemeClr val="accent1">
                    <a:lumMod val="75000"/>
                  </a:schemeClr>
                </a:solidFill>
                <a:ea typeface="Playfair Display SC" charset="0"/>
                <a:cs typeface="Playfair Display SC" charset="0"/>
              </a:rPr>
              <a:t>FULL FOCUS ON THE PATIENT</a:t>
            </a:r>
          </a:p>
          <a:p>
            <a:r>
              <a:rPr lang="en-US" sz="1600" dirty="0"/>
              <a:t>Easy adjustment and motorized tilt enables increased focus on the patient. </a:t>
            </a:r>
          </a:p>
        </p:txBody>
      </p:sp>
      <p:pic>
        <p:nvPicPr>
          <p:cNvPr id="8" name="Bildobjekt 7">
            <a:extLst>
              <a:ext uri="{FF2B5EF4-FFF2-40B4-BE49-F238E27FC236}">
                <a16:creationId xmlns:a16="http://schemas.microsoft.com/office/drawing/2014/main" id="{0AEB5342-FB13-4AD5-A43F-53ED7E0F8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333434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047B5FF-1855-432E-BF88-D48FF65F682A}"/>
              </a:ext>
            </a:extLst>
          </p:cNvPr>
          <p:cNvPicPr>
            <a:picLocks noChangeAspect="1"/>
          </p:cNvPicPr>
          <p:nvPr/>
        </p:nvPicPr>
        <p:blipFill rotWithShape="1">
          <a:blip r:embed="rId2"/>
          <a:srcRect l="3616" t="14590" b="6953"/>
          <a:stretch/>
        </p:blipFill>
        <p:spPr>
          <a:xfrm>
            <a:off x="6569236" y="0"/>
            <a:ext cx="5622763" cy="6858000"/>
          </a:xfrm>
          <a:prstGeom prst="rect">
            <a:avLst/>
          </a:prstGeom>
        </p:spPr>
      </p:pic>
      <p:sp>
        <p:nvSpPr>
          <p:cNvPr id="8" name="Rektangel 7">
            <a:extLst>
              <a:ext uri="{FF2B5EF4-FFF2-40B4-BE49-F238E27FC236}">
                <a16:creationId xmlns:a16="http://schemas.microsoft.com/office/drawing/2014/main" id="{919CC5B2-2D1F-4460-A51A-9B241386BB16}"/>
              </a:ext>
            </a:extLst>
          </p:cNvPr>
          <p:cNvSpPr/>
          <p:nvPr/>
        </p:nvSpPr>
        <p:spPr>
          <a:xfrm>
            <a:off x="971266" y="1752599"/>
            <a:ext cx="5082708" cy="3644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FEATURES</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WALL STAND - FEATURES</a:t>
            </a:r>
          </a:p>
        </p:txBody>
      </p:sp>
      <p:cxnSp>
        <p:nvCxnSpPr>
          <p:cNvPr id="11" name="Rak koppling 10">
            <a:extLst>
              <a:ext uri="{FF2B5EF4-FFF2-40B4-BE49-F238E27FC236}">
                <a16:creationId xmlns:a16="http://schemas.microsoft.com/office/drawing/2014/main" id="{03FDB992-3C5C-408E-B143-9727069403D9}"/>
              </a:ext>
            </a:extLst>
          </p:cNvPr>
          <p:cNvCxnSpPr/>
          <p:nvPr/>
        </p:nvCxnSpPr>
        <p:spPr>
          <a:xfrm>
            <a:off x="971266" y="1752600"/>
            <a:ext cx="0" cy="3944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A024F763-7A39-4165-A893-DB092AF8CD97}"/>
              </a:ext>
            </a:extLst>
          </p:cNvPr>
          <p:cNvCxnSpPr/>
          <p:nvPr/>
        </p:nvCxnSpPr>
        <p:spPr>
          <a:xfrm>
            <a:off x="6053979" y="1752599"/>
            <a:ext cx="0" cy="3944203"/>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ktangel 15">
            <a:extLst>
              <a:ext uri="{FF2B5EF4-FFF2-40B4-BE49-F238E27FC236}">
                <a16:creationId xmlns:a16="http://schemas.microsoft.com/office/drawing/2014/main" id="{51E9F72A-5509-4DBC-A617-5AE1453D0C8B}"/>
              </a:ext>
            </a:extLst>
          </p:cNvPr>
          <p:cNvSpPr/>
          <p:nvPr/>
        </p:nvSpPr>
        <p:spPr>
          <a:xfrm>
            <a:off x="1105468" y="2117086"/>
            <a:ext cx="4862191" cy="3518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r>
              <a:rPr lang="en-US" sz="1600" dirty="0">
                <a:solidFill>
                  <a:schemeClr val="tx1"/>
                </a:solidFill>
              </a:rPr>
              <a:t>Motorized tilt of the detector</a:t>
            </a:r>
          </a:p>
          <a:p>
            <a:pPr marL="285750" indent="-285750">
              <a:buFont typeface="Arial" panose="020B0604020202020204" pitchFamily="34" charset="0"/>
              <a:buChar char="•"/>
            </a:pPr>
            <a:r>
              <a:rPr lang="en-US" sz="1600" dirty="0">
                <a:solidFill>
                  <a:schemeClr val="tx1"/>
                </a:solidFill>
              </a:rPr>
              <a:t>Motorized and manual vertical movements</a:t>
            </a:r>
            <a:endParaRPr lang="en-US" sz="1600" dirty="0">
              <a:solidFill>
                <a:schemeClr val="tx1"/>
              </a:solidFill>
              <a:cs typeface="Calibri"/>
            </a:endParaRPr>
          </a:p>
          <a:p>
            <a:pPr marL="285750" indent="-285750">
              <a:buFont typeface="Arial" panose="020B0604020202020204" pitchFamily="34" charset="0"/>
              <a:buChar char="•"/>
            </a:pPr>
            <a:r>
              <a:rPr lang="en-US" sz="1600" dirty="0">
                <a:solidFill>
                  <a:schemeClr val="tx1"/>
                </a:solidFill>
              </a:rPr>
              <a:t>Auto tracking (vertical, tilting and pendulum mode)</a:t>
            </a:r>
          </a:p>
          <a:p>
            <a:pPr marL="285750" indent="-285750">
              <a:buFont typeface="Arial" panose="020B0604020202020204" pitchFamily="34" charset="0"/>
              <a:buChar char="•"/>
            </a:pPr>
            <a:r>
              <a:rPr lang="en-US" sz="1600" dirty="0">
                <a:solidFill>
                  <a:schemeClr val="tx1"/>
                </a:solidFill>
                <a:cs typeface="Calibri"/>
              </a:rPr>
              <a:t>Hand control for operating wall stand, collimator and auto positioning</a:t>
            </a:r>
          </a:p>
          <a:p>
            <a:pPr marL="285750" indent="-285750">
              <a:buFont typeface="Arial" panose="020B0604020202020204" pitchFamily="34" charset="0"/>
              <a:buChar char="•"/>
            </a:pPr>
            <a:r>
              <a:rPr lang="en-US" sz="1600" dirty="0">
                <a:solidFill>
                  <a:schemeClr val="tx1"/>
                </a:solidFill>
                <a:cs typeface="Calibri"/>
              </a:rPr>
              <a:t>Wireless foot controls </a:t>
            </a:r>
          </a:p>
          <a:p>
            <a:pPr marL="285750" indent="-285750">
              <a:buFont typeface="Arial" panose="020B0604020202020204" pitchFamily="34" charset="0"/>
              <a:buChar char="•"/>
            </a:pPr>
            <a:r>
              <a:rPr lang="en-US" sz="1600" dirty="0">
                <a:solidFill>
                  <a:schemeClr val="tx1"/>
                </a:solidFill>
                <a:cs typeface="Calibri"/>
              </a:rPr>
              <a:t>Removable lateral arm rest with parking position and adjustable angle</a:t>
            </a:r>
          </a:p>
          <a:p>
            <a:pPr marL="285750" indent="-285750">
              <a:buFont typeface="Arial" panose="020B0604020202020204" pitchFamily="34" charset="0"/>
              <a:buChar char="•"/>
            </a:pPr>
            <a:r>
              <a:rPr lang="en-US" sz="1600" dirty="0">
                <a:solidFill>
                  <a:schemeClr val="tx1"/>
                </a:solidFill>
              </a:rPr>
              <a:t>Extended range of vertical movement (Highest and lowest detector position on the market</a:t>
            </a:r>
            <a:r>
              <a:rPr lang="en-US" sz="1600" dirty="0">
                <a:solidFill>
                  <a:schemeClr val="tx1"/>
                </a:solidFill>
                <a:cs typeface="Calibri"/>
              </a:rPr>
              <a:t>)</a:t>
            </a:r>
            <a:endParaRPr lang="en-US" sz="1600"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pic>
        <p:nvPicPr>
          <p:cNvPr id="10" name="Bildobjekt 9" descr="En bild som visar enhet&#10;&#10;Automatiskt genererad beskrivning">
            <a:extLst>
              <a:ext uri="{FF2B5EF4-FFF2-40B4-BE49-F238E27FC236}">
                <a16:creationId xmlns:a16="http://schemas.microsoft.com/office/drawing/2014/main" id="{7DC4F36D-CE1F-4780-9B02-519189483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2" name="Bildobjekt 11">
            <a:extLst>
              <a:ext uri="{FF2B5EF4-FFF2-40B4-BE49-F238E27FC236}">
                <a16:creationId xmlns:a16="http://schemas.microsoft.com/office/drawing/2014/main" id="{E230E5DC-E21D-4186-BB03-B968CCF119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201876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91ED4-F9A0-4C2B-ACD0-F452A0DA3863}"/>
              </a:ext>
            </a:extLst>
          </p:cNvPr>
          <p:cNvSpPr>
            <a:spLocks noGrp="1"/>
          </p:cNvSpPr>
          <p:nvPr>
            <p:ph type="title"/>
          </p:nvPr>
        </p:nvSpPr>
        <p:spPr/>
        <p:txBody>
          <a:bodyPr/>
          <a:lstStyle/>
          <a:p>
            <a:r>
              <a:rPr lang="sv-SE" dirty="0"/>
              <a:t>CONTENT</a:t>
            </a:r>
          </a:p>
        </p:txBody>
      </p:sp>
      <p:sp>
        <p:nvSpPr>
          <p:cNvPr id="3" name="Underrubrik 2">
            <a:extLst>
              <a:ext uri="{FF2B5EF4-FFF2-40B4-BE49-F238E27FC236}">
                <a16:creationId xmlns:a16="http://schemas.microsoft.com/office/drawing/2014/main" id="{6EF813D8-9417-472A-99CE-CAF1443DBEDD}"/>
              </a:ext>
            </a:extLst>
          </p:cNvPr>
          <p:cNvSpPr>
            <a:spLocks noGrp="1"/>
          </p:cNvSpPr>
          <p:nvPr>
            <p:ph type="subTitle" idx="11"/>
          </p:nvPr>
        </p:nvSpPr>
        <p:spPr/>
        <p:txBody>
          <a:bodyPr/>
          <a:lstStyle/>
          <a:p>
            <a:r>
              <a:rPr lang="sv-SE" b="0" dirty="0" err="1"/>
              <a:t>About</a:t>
            </a:r>
            <a:r>
              <a:rPr lang="sv-SE" b="0" dirty="0"/>
              <a:t> Arcoma</a:t>
            </a:r>
          </a:p>
          <a:p>
            <a:r>
              <a:rPr lang="sv-SE" b="0" dirty="0"/>
              <a:t>The Arcoma Precision i5</a:t>
            </a:r>
          </a:p>
          <a:p>
            <a:r>
              <a:rPr lang="sv-SE" b="0" dirty="0"/>
              <a:t>The </a:t>
            </a:r>
            <a:r>
              <a:rPr lang="sv-SE" b="0" dirty="0" err="1"/>
              <a:t>wall</a:t>
            </a:r>
            <a:r>
              <a:rPr lang="sv-SE" b="0" dirty="0"/>
              <a:t> </a:t>
            </a:r>
            <a:r>
              <a:rPr lang="sv-SE" b="0" dirty="0" err="1"/>
              <a:t>stand</a:t>
            </a:r>
            <a:endParaRPr lang="sv-SE" b="0" dirty="0"/>
          </a:p>
          <a:p>
            <a:r>
              <a:rPr lang="sv-SE" b="0" dirty="0"/>
              <a:t>The OTC</a:t>
            </a:r>
          </a:p>
          <a:p>
            <a:r>
              <a:rPr lang="sv-SE" b="0" dirty="0"/>
              <a:t>The table </a:t>
            </a:r>
          </a:p>
          <a:p>
            <a:r>
              <a:rPr lang="sv-SE" b="0" dirty="0"/>
              <a:t>The </a:t>
            </a:r>
            <a:r>
              <a:rPr lang="sv-SE" b="0" dirty="0" err="1"/>
              <a:t>detectors</a:t>
            </a:r>
            <a:endParaRPr lang="sv-SE" b="0" dirty="0"/>
          </a:p>
          <a:p>
            <a:r>
              <a:rPr lang="sv-SE" b="0" dirty="0"/>
              <a:t>The </a:t>
            </a:r>
            <a:r>
              <a:rPr lang="sv-SE" b="0" dirty="0" err="1"/>
              <a:t>accessories</a:t>
            </a:r>
            <a:endParaRPr lang="sv-SE" b="0" dirty="0"/>
          </a:p>
          <a:p>
            <a:pPr marL="0" indent="0">
              <a:buNone/>
            </a:pPr>
            <a:endParaRPr lang="sv-SE" b="0" dirty="0"/>
          </a:p>
          <a:p>
            <a:endParaRPr lang="sv-SE" b="0" dirty="0"/>
          </a:p>
        </p:txBody>
      </p:sp>
    </p:spTree>
    <p:extLst>
      <p:ext uri="{BB962C8B-B14F-4D97-AF65-F5344CB8AC3E}">
        <p14:creationId xmlns:p14="http://schemas.microsoft.com/office/powerpoint/2010/main" val="3329560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WALL STAND ANIMATION</a:t>
            </a:r>
          </a:p>
        </p:txBody>
      </p:sp>
      <p:pic>
        <p:nvPicPr>
          <p:cNvPr id="2" name="animation-precision i5">
            <a:hlinkClick r:id="" action="ppaction://media"/>
            <a:extLst>
              <a:ext uri="{FF2B5EF4-FFF2-40B4-BE49-F238E27FC236}">
                <a16:creationId xmlns:a16="http://schemas.microsoft.com/office/drawing/2014/main" id="{8344D3B7-159F-4C0D-BBFA-9EB434797D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945" y="1546178"/>
            <a:ext cx="8369782" cy="4708002"/>
          </a:xfrm>
          <a:prstGeom prst="rect">
            <a:avLst/>
          </a:prstGeom>
        </p:spPr>
      </p:pic>
    </p:spTree>
    <p:extLst>
      <p:ext uri="{BB962C8B-B14F-4D97-AF65-F5344CB8AC3E}">
        <p14:creationId xmlns:p14="http://schemas.microsoft.com/office/powerpoint/2010/main" val="410788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OPERATING THE WALL STAND</a:t>
            </a:r>
          </a:p>
        </p:txBody>
      </p:sp>
      <p:pic>
        <p:nvPicPr>
          <p:cNvPr id="56" name="Bildobjekt 55" descr="En bild som visar vägg, inomhus, skåp, möbler&#10;&#10;Automatiskt genererad beskrivning">
            <a:extLst>
              <a:ext uri="{FF2B5EF4-FFF2-40B4-BE49-F238E27FC236}">
                <a16:creationId xmlns:a16="http://schemas.microsoft.com/office/drawing/2014/main" id="{526396C1-3833-41A4-A1CF-C5E9F1921AE4}"/>
              </a:ext>
            </a:extLst>
          </p:cNvPr>
          <p:cNvPicPr>
            <a:picLocks noChangeAspect="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64079" t="3223" r="6978" b="66182"/>
          <a:stretch/>
        </p:blipFill>
        <p:spPr>
          <a:xfrm>
            <a:off x="7362408" y="1100976"/>
            <a:ext cx="2907285" cy="1728653"/>
          </a:xfrm>
          <a:prstGeom prst="rect">
            <a:avLst/>
          </a:prstGeom>
        </p:spPr>
      </p:pic>
      <p:pic>
        <p:nvPicPr>
          <p:cNvPr id="57" name="Bildobjekt 56" descr="En bild som visar vägg, inomhus, skåp, möbler&#10;&#10;Automatiskt genererad beskrivning">
            <a:extLst>
              <a:ext uri="{FF2B5EF4-FFF2-40B4-BE49-F238E27FC236}">
                <a16:creationId xmlns:a16="http://schemas.microsoft.com/office/drawing/2014/main" id="{261A827D-FD64-4201-9FC0-9D0ADC490A0E}"/>
              </a:ext>
            </a:extLst>
          </p:cNvPr>
          <p:cNvPicPr>
            <a:picLocks noChangeAspect="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64079" t="34152" r="6358" b="34152"/>
          <a:stretch/>
        </p:blipFill>
        <p:spPr>
          <a:xfrm>
            <a:off x="7371826" y="4727626"/>
            <a:ext cx="2897867" cy="1747603"/>
          </a:xfrm>
          <a:prstGeom prst="rect">
            <a:avLst/>
          </a:prstGeom>
        </p:spPr>
      </p:pic>
      <p:pic>
        <p:nvPicPr>
          <p:cNvPr id="61" name="Bildobjekt 60" descr="En bild som visar vägg, inomhus, skåp, möbler&#10;&#10;Automatiskt genererad beskrivning">
            <a:extLst>
              <a:ext uri="{FF2B5EF4-FFF2-40B4-BE49-F238E27FC236}">
                <a16:creationId xmlns:a16="http://schemas.microsoft.com/office/drawing/2014/main" id="{5262AC04-48DB-459B-9D4B-E51130BEA0B5}"/>
              </a:ext>
            </a:extLst>
          </p:cNvPr>
          <p:cNvPicPr>
            <a:picLocks noChangeAspect="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63940" t="66181" r="6497" b="2759"/>
          <a:stretch/>
        </p:blipFill>
        <p:spPr>
          <a:xfrm>
            <a:off x="7362409" y="2912248"/>
            <a:ext cx="2907284" cy="1718044"/>
          </a:xfrm>
          <a:prstGeom prst="rect">
            <a:avLst/>
          </a:prstGeom>
        </p:spPr>
      </p:pic>
      <p:grpSp>
        <p:nvGrpSpPr>
          <p:cNvPr id="4" name="Grupp 3">
            <a:extLst>
              <a:ext uri="{FF2B5EF4-FFF2-40B4-BE49-F238E27FC236}">
                <a16:creationId xmlns:a16="http://schemas.microsoft.com/office/drawing/2014/main" id="{F7755EE1-36D6-4BBC-A974-2CD0E1902E7F}"/>
              </a:ext>
            </a:extLst>
          </p:cNvPr>
          <p:cNvGrpSpPr/>
          <p:nvPr/>
        </p:nvGrpSpPr>
        <p:grpSpPr>
          <a:xfrm>
            <a:off x="698251" y="1390020"/>
            <a:ext cx="6000750" cy="4762500"/>
            <a:chOff x="698251" y="1390020"/>
            <a:chExt cx="6000750" cy="4762500"/>
          </a:xfrm>
        </p:grpSpPr>
        <p:pic>
          <p:nvPicPr>
            <p:cNvPr id="3" name="Bildobjekt 2">
              <a:extLst>
                <a:ext uri="{FF2B5EF4-FFF2-40B4-BE49-F238E27FC236}">
                  <a16:creationId xmlns:a16="http://schemas.microsoft.com/office/drawing/2014/main" id="{8F6DBF7D-4628-43E8-8D8B-06B61C54E66A}"/>
                </a:ext>
              </a:extLst>
            </p:cNvPr>
            <p:cNvPicPr>
              <a:picLocks noChangeAspect="1"/>
            </p:cNvPicPr>
            <p:nvPr/>
          </p:nvPicPr>
          <p:blipFill>
            <a:blip r:embed="rId3"/>
            <a:stretch>
              <a:fillRect/>
            </a:stretch>
          </p:blipFill>
          <p:spPr>
            <a:xfrm>
              <a:off x="698251" y="1390020"/>
              <a:ext cx="6000750" cy="4762500"/>
            </a:xfrm>
            <a:prstGeom prst="rect">
              <a:avLst/>
            </a:prstGeom>
          </p:spPr>
        </p:pic>
        <p:sp>
          <p:nvSpPr>
            <p:cNvPr id="2" name="Rektangel 1">
              <a:extLst>
                <a:ext uri="{FF2B5EF4-FFF2-40B4-BE49-F238E27FC236}">
                  <a16:creationId xmlns:a16="http://schemas.microsoft.com/office/drawing/2014/main" id="{00DB79B5-078D-4F90-B444-E646BC1861F5}"/>
                </a:ext>
              </a:extLst>
            </p:cNvPr>
            <p:cNvSpPr/>
            <p:nvPr/>
          </p:nvSpPr>
          <p:spPr>
            <a:xfrm>
              <a:off x="4625163" y="3540642"/>
              <a:ext cx="1765004" cy="20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90594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DFFD9B-4FB9-488D-8948-7D5E6875C9AB}"/>
              </a:ext>
            </a:extLst>
          </p:cNvPr>
          <p:cNvSpPr>
            <a:spLocks noGrp="1"/>
          </p:cNvSpPr>
          <p:nvPr>
            <p:ph type="title"/>
          </p:nvPr>
        </p:nvSpPr>
        <p:spPr>
          <a:xfrm>
            <a:off x="393700" y="3878953"/>
            <a:ext cx="4072422" cy="795336"/>
          </a:xfrm>
        </p:spPr>
        <p:txBody>
          <a:bodyPr/>
          <a:lstStyle/>
          <a:p>
            <a:r>
              <a:rPr lang="sv-SE" sz="4800" dirty="0"/>
              <a:t>THE OVERHEAD TUBE CRANE</a:t>
            </a:r>
            <a:br>
              <a:rPr lang="sv-SE" sz="4800" dirty="0"/>
            </a:br>
            <a:r>
              <a:rPr lang="sv-SE" sz="2000" dirty="0"/>
              <a:t>- A DEEPER LOOK </a:t>
            </a:r>
            <a:br>
              <a:rPr lang="sv-SE" sz="1600" dirty="0"/>
            </a:br>
            <a:endParaRPr lang="sv-SE" sz="4800" dirty="0"/>
          </a:p>
        </p:txBody>
      </p:sp>
    </p:spTree>
    <p:extLst>
      <p:ext uri="{BB962C8B-B14F-4D97-AF65-F5344CB8AC3E}">
        <p14:creationId xmlns:p14="http://schemas.microsoft.com/office/powerpoint/2010/main" val="1831191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C7C875A-F09C-4C89-BA85-EE0E348B0FD7}"/>
              </a:ext>
            </a:extLst>
          </p:cNvPr>
          <p:cNvPicPr>
            <a:picLocks noChangeAspect="1"/>
          </p:cNvPicPr>
          <p:nvPr/>
        </p:nvPicPr>
        <p:blipFill rotWithShape="1">
          <a:blip r:embed="rId3"/>
          <a:srcRect l="34668" r="2433"/>
          <a:stretch/>
        </p:blipFill>
        <p:spPr>
          <a:xfrm>
            <a:off x="6280484" y="-2"/>
            <a:ext cx="5911515" cy="6858000"/>
          </a:xfrm>
          <a:prstGeom prst="rect">
            <a:avLst/>
          </a:prstGeom>
        </p:spPr>
      </p:pic>
      <p:sp>
        <p:nvSpPr>
          <p:cNvPr id="9" name="Rektangel 8">
            <a:extLst>
              <a:ext uri="{FF2B5EF4-FFF2-40B4-BE49-F238E27FC236}">
                <a16:creationId xmlns:a16="http://schemas.microsoft.com/office/drawing/2014/main" id="{E21ED267-F3E7-4576-BB98-4E0C5A29BEC2}"/>
              </a:ext>
            </a:extLst>
          </p:cNvPr>
          <p:cNvSpPr/>
          <p:nvPr/>
        </p:nvSpPr>
        <p:spPr>
          <a:xfrm>
            <a:off x="478761" y="2002867"/>
            <a:ext cx="3785189" cy="3262432"/>
          </a:xfrm>
          <a:prstGeom prst="rect">
            <a:avLst/>
          </a:prstGeom>
        </p:spPr>
        <p:txBody>
          <a:bodyPr wrap="square">
            <a:spAutoFit/>
          </a:bodyPr>
          <a:lstStyle/>
          <a:p>
            <a:r>
              <a:rPr lang="en-US" sz="2000" b="1" spc="300" dirty="0">
                <a:solidFill>
                  <a:schemeClr val="accent1">
                    <a:lumMod val="75000"/>
                  </a:schemeClr>
                </a:solidFill>
                <a:ea typeface="Playfair Display SC" charset="0"/>
                <a:cs typeface="Playfair Display SC" charset="0"/>
              </a:rPr>
              <a:t>EXCELLENT DESIGN</a:t>
            </a:r>
          </a:p>
          <a:p>
            <a:r>
              <a:rPr lang="en-US" sz="1600" dirty="0"/>
              <a:t>Modern Scandinavian design that blends in nicely into any hospital environment. </a:t>
            </a:r>
          </a:p>
          <a:p>
            <a:endParaRPr lang="en-US" i="1" dirty="0"/>
          </a:p>
          <a:p>
            <a:r>
              <a:rPr lang="en-US" sz="2000" b="1" spc="300" dirty="0">
                <a:solidFill>
                  <a:schemeClr val="accent1">
                    <a:lumMod val="75000"/>
                  </a:schemeClr>
                </a:solidFill>
                <a:ea typeface="Playfair Display SC" charset="0"/>
                <a:cs typeface="Playfair Display SC" charset="0"/>
              </a:rPr>
              <a:t>EASY DISINFECTION</a:t>
            </a:r>
          </a:p>
          <a:p>
            <a:pPr lvl="0"/>
            <a:r>
              <a:rPr lang="en-US" sz="1600" dirty="0"/>
              <a:t>Easy cleaning  and disinfection thanks to glass overlay display with no edges. </a:t>
            </a:r>
          </a:p>
          <a:p>
            <a:pPr lvl="0"/>
            <a:endParaRPr lang="en-US" dirty="0"/>
          </a:p>
          <a:p>
            <a:r>
              <a:rPr lang="en-US" sz="2000" b="1" spc="300" dirty="0">
                <a:solidFill>
                  <a:schemeClr val="accent1">
                    <a:lumMod val="75000"/>
                  </a:schemeClr>
                </a:solidFill>
                <a:ea typeface="Playfair Display SC" charset="0"/>
                <a:cs typeface="Playfair Display SC" charset="0"/>
              </a:rPr>
              <a:t>SMART AND EASY TO USE</a:t>
            </a:r>
            <a:br>
              <a:rPr lang="en-US" sz="1600" b="1" spc="300" dirty="0">
                <a:solidFill>
                  <a:schemeClr val="accent1">
                    <a:lumMod val="75000"/>
                  </a:schemeClr>
                </a:solidFill>
                <a:ea typeface="Playfair Display SC" charset="0"/>
                <a:cs typeface="Playfair Display SC" charset="0"/>
              </a:rPr>
            </a:br>
            <a:r>
              <a:rPr lang="en-US" sz="1600" dirty="0"/>
              <a:t>Good viewing angle of display and few buttons makes the OTC user-friendly and easy to understand.</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4527660" cy="725520"/>
          </a:xfrm>
        </p:spPr>
        <p:txBody>
          <a:bodyPr/>
          <a:lstStyle/>
          <a:p>
            <a:r>
              <a:rPr lang="en-US" dirty="0">
                <a:solidFill>
                  <a:schemeClr val="accent1">
                    <a:lumMod val="75000"/>
                  </a:schemeClr>
                </a:solidFill>
                <a:latin typeface="+mn-lt"/>
              </a:rPr>
              <a:t>MODERN AND EASY TO USE OTC</a:t>
            </a:r>
          </a:p>
        </p:txBody>
      </p:sp>
      <p:pic>
        <p:nvPicPr>
          <p:cNvPr id="8" name="Bildobjekt 7" descr="En bild som visar enhet&#10;&#10;Automatiskt genererad beskrivning">
            <a:extLst>
              <a:ext uri="{FF2B5EF4-FFF2-40B4-BE49-F238E27FC236}">
                <a16:creationId xmlns:a16="http://schemas.microsoft.com/office/drawing/2014/main" id="{6B42FB17-896E-4447-9E7E-A49099341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0" name="Bildobjekt 9">
            <a:extLst>
              <a:ext uri="{FF2B5EF4-FFF2-40B4-BE49-F238E27FC236}">
                <a16:creationId xmlns:a16="http://schemas.microsoft.com/office/drawing/2014/main" id="{7FFB3433-8CDD-4315-A97D-737FBD7B07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2872227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919CC5B2-2D1F-4460-A51A-9B241386BB16}"/>
              </a:ext>
            </a:extLst>
          </p:cNvPr>
          <p:cNvSpPr/>
          <p:nvPr/>
        </p:nvSpPr>
        <p:spPr>
          <a:xfrm>
            <a:off x="971266" y="1752599"/>
            <a:ext cx="5082708" cy="3644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FEATURES</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OTC - FEATURES</a:t>
            </a:r>
          </a:p>
        </p:txBody>
      </p:sp>
      <p:cxnSp>
        <p:nvCxnSpPr>
          <p:cNvPr id="11" name="Rak koppling 10">
            <a:extLst>
              <a:ext uri="{FF2B5EF4-FFF2-40B4-BE49-F238E27FC236}">
                <a16:creationId xmlns:a16="http://schemas.microsoft.com/office/drawing/2014/main" id="{03FDB992-3C5C-408E-B143-9727069403D9}"/>
              </a:ext>
            </a:extLst>
          </p:cNvPr>
          <p:cNvCxnSpPr/>
          <p:nvPr/>
        </p:nvCxnSpPr>
        <p:spPr>
          <a:xfrm>
            <a:off x="971266" y="1752600"/>
            <a:ext cx="0" cy="3944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A024F763-7A39-4165-A893-DB092AF8CD97}"/>
              </a:ext>
            </a:extLst>
          </p:cNvPr>
          <p:cNvCxnSpPr/>
          <p:nvPr/>
        </p:nvCxnSpPr>
        <p:spPr>
          <a:xfrm>
            <a:off x="6053979" y="1752599"/>
            <a:ext cx="0" cy="3944203"/>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ktangel 15">
            <a:extLst>
              <a:ext uri="{FF2B5EF4-FFF2-40B4-BE49-F238E27FC236}">
                <a16:creationId xmlns:a16="http://schemas.microsoft.com/office/drawing/2014/main" id="{51E9F72A-5509-4DBC-A617-5AE1453D0C8B}"/>
              </a:ext>
            </a:extLst>
          </p:cNvPr>
          <p:cNvSpPr/>
          <p:nvPr/>
        </p:nvSpPr>
        <p:spPr>
          <a:xfrm>
            <a:off x="1105468" y="2117086"/>
            <a:ext cx="4862191" cy="3518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r>
              <a:rPr lang="sv-SE" sz="1600" dirty="0" err="1">
                <a:solidFill>
                  <a:schemeClr val="tx1"/>
                </a:solidFill>
              </a:rPr>
              <a:t>One</a:t>
            </a:r>
            <a:r>
              <a:rPr lang="sv-SE" sz="1600" dirty="0">
                <a:solidFill>
                  <a:schemeClr val="tx1"/>
                </a:solidFill>
              </a:rPr>
              <a:t> </a:t>
            </a:r>
            <a:r>
              <a:rPr lang="sv-SE" sz="1600" dirty="0" err="1">
                <a:solidFill>
                  <a:schemeClr val="tx1"/>
                </a:solidFill>
              </a:rPr>
              <a:t>of</a:t>
            </a:r>
            <a:r>
              <a:rPr lang="sv-SE" sz="1600" dirty="0">
                <a:solidFill>
                  <a:schemeClr val="tx1"/>
                </a:solidFill>
              </a:rPr>
              <a:t> the </a:t>
            </a:r>
            <a:r>
              <a:rPr lang="sv-SE" sz="1600" dirty="0" err="1">
                <a:solidFill>
                  <a:schemeClr val="tx1"/>
                </a:solidFill>
              </a:rPr>
              <a:t>lightest</a:t>
            </a:r>
            <a:r>
              <a:rPr lang="sv-SE" sz="1600" dirty="0">
                <a:solidFill>
                  <a:schemeClr val="tx1"/>
                </a:solidFill>
              </a:rPr>
              <a:t> OTC on the market </a:t>
            </a:r>
          </a:p>
          <a:p>
            <a:pPr marL="285750" indent="-285750">
              <a:buFont typeface="Arial" panose="020B0604020202020204" pitchFamily="34" charset="0"/>
              <a:buChar char="•"/>
            </a:pPr>
            <a:r>
              <a:rPr lang="sv-SE" sz="1600" dirty="0">
                <a:solidFill>
                  <a:schemeClr val="tx1"/>
                </a:solidFill>
              </a:rPr>
              <a:t>Modern </a:t>
            </a:r>
            <a:r>
              <a:rPr lang="sv-SE" sz="1600" dirty="0" err="1">
                <a:solidFill>
                  <a:schemeClr val="tx1"/>
                </a:solidFill>
              </a:rPr>
              <a:t>user</a:t>
            </a:r>
            <a:r>
              <a:rPr lang="sv-SE" sz="1600" dirty="0">
                <a:solidFill>
                  <a:schemeClr val="tx1"/>
                </a:solidFill>
              </a:rPr>
              <a:t> interface</a:t>
            </a:r>
            <a:endParaRPr lang="sv-SE" sz="1600" dirty="0">
              <a:solidFill>
                <a:schemeClr val="tx1"/>
              </a:solidFill>
              <a:cs typeface="Calibri"/>
            </a:endParaRPr>
          </a:p>
          <a:p>
            <a:pPr marL="285750" indent="-285750">
              <a:buFont typeface="Arial" panose="020B0604020202020204" pitchFamily="34" charset="0"/>
              <a:buChar char="•"/>
            </a:pPr>
            <a:r>
              <a:rPr lang="sv-SE" sz="1600" dirty="0">
                <a:solidFill>
                  <a:schemeClr val="tx1"/>
                </a:solidFill>
              </a:rPr>
              <a:t>All </a:t>
            </a:r>
            <a:r>
              <a:rPr lang="sv-SE" sz="1600" dirty="0" err="1">
                <a:solidFill>
                  <a:schemeClr val="tx1"/>
                </a:solidFill>
              </a:rPr>
              <a:t>functions</a:t>
            </a:r>
            <a:r>
              <a:rPr lang="sv-SE" sz="1600" dirty="0">
                <a:solidFill>
                  <a:schemeClr val="tx1"/>
                </a:solidFill>
              </a:rPr>
              <a:t> and data in </a:t>
            </a:r>
            <a:r>
              <a:rPr lang="sv-SE" sz="1600" dirty="0" err="1">
                <a:solidFill>
                  <a:schemeClr val="tx1"/>
                </a:solidFill>
              </a:rPr>
              <a:t>one</a:t>
            </a:r>
            <a:r>
              <a:rPr lang="sv-SE" sz="1600" dirty="0">
                <a:solidFill>
                  <a:schemeClr val="tx1"/>
                </a:solidFill>
              </a:rPr>
              <a:t> </a:t>
            </a:r>
            <a:r>
              <a:rPr lang="sv-SE" sz="1600" dirty="0" err="1">
                <a:solidFill>
                  <a:schemeClr val="tx1"/>
                </a:solidFill>
              </a:rPr>
              <a:t>single</a:t>
            </a:r>
            <a:r>
              <a:rPr lang="sv-SE" sz="1600" dirty="0">
                <a:solidFill>
                  <a:schemeClr val="tx1"/>
                </a:solidFill>
              </a:rPr>
              <a:t> </a:t>
            </a:r>
            <a:r>
              <a:rPr lang="sv-SE" sz="1600" dirty="0" err="1">
                <a:solidFill>
                  <a:schemeClr val="tx1"/>
                </a:solidFill>
              </a:rPr>
              <a:t>workspot</a:t>
            </a:r>
            <a:endParaRPr lang="sv-SE" sz="1600" dirty="0">
              <a:solidFill>
                <a:schemeClr val="tx1"/>
              </a:solidFill>
              <a:cs typeface="Calibri"/>
            </a:endParaRPr>
          </a:p>
          <a:p>
            <a:pPr marL="285750" indent="-285750">
              <a:buFont typeface="Arial" panose="020B0604020202020204" pitchFamily="34" charset="0"/>
              <a:buChar char="•"/>
            </a:pPr>
            <a:r>
              <a:rPr lang="sv-SE" sz="1600" dirty="0" err="1">
                <a:solidFill>
                  <a:schemeClr val="tx1"/>
                </a:solidFill>
              </a:rPr>
              <a:t>Easy</a:t>
            </a:r>
            <a:r>
              <a:rPr lang="sv-SE" sz="1600" dirty="0">
                <a:solidFill>
                  <a:schemeClr val="tx1"/>
                </a:solidFill>
              </a:rPr>
              <a:t> to access </a:t>
            </a:r>
            <a:r>
              <a:rPr lang="sv-SE" sz="1600" dirty="0" err="1">
                <a:solidFill>
                  <a:schemeClr val="tx1"/>
                </a:solidFill>
              </a:rPr>
              <a:t>buttons</a:t>
            </a:r>
            <a:r>
              <a:rPr lang="sv-SE" sz="1600" dirty="0">
                <a:solidFill>
                  <a:schemeClr val="tx1"/>
                </a:solidFill>
              </a:rPr>
              <a:t> </a:t>
            </a:r>
            <a:endParaRPr lang="sv-SE" sz="1600" dirty="0">
              <a:solidFill>
                <a:schemeClr val="tx1"/>
              </a:solidFill>
              <a:cs typeface="Calibri"/>
            </a:endParaRPr>
          </a:p>
          <a:p>
            <a:pPr marL="285750" indent="-285750">
              <a:buFont typeface="Arial" panose="020B0604020202020204" pitchFamily="34" charset="0"/>
              <a:buChar char="•"/>
            </a:pPr>
            <a:r>
              <a:rPr lang="en-US" sz="1600" dirty="0">
                <a:solidFill>
                  <a:schemeClr val="tx1"/>
                </a:solidFill>
                <a:cs typeface="Calibri"/>
              </a:rPr>
              <a:t>Integrated light indication</a:t>
            </a:r>
          </a:p>
          <a:p>
            <a:pPr marL="285750" indent="-285750">
              <a:buFont typeface="Arial" panose="020B0604020202020204" pitchFamily="34" charset="0"/>
              <a:buChar char="•"/>
            </a:pPr>
            <a:r>
              <a:rPr lang="en-US" sz="1600" dirty="0">
                <a:solidFill>
                  <a:schemeClr val="tx1"/>
                </a:solidFill>
                <a:ea typeface="+mn-lt"/>
                <a:cs typeface="+mn-lt"/>
              </a:rPr>
              <a:t>All directions movement</a:t>
            </a:r>
          </a:p>
          <a:p>
            <a:pPr marL="285750" indent="-285750">
              <a:buFont typeface="Arial" panose="020B0604020202020204" pitchFamily="34" charset="0"/>
              <a:buChar char="•"/>
            </a:pPr>
            <a:r>
              <a:rPr lang="en-US" sz="1600" dirty="0">
                <a:solidFill>
                  <a:schemeClr val="tx1"/>
                </a:solidFill>
                <a:ea typeface="+mn-lt"/>
                <a:cs typeface="+mn-lt"/>
              </a:rPr>
              <a:t>Adapted for left- and righthanded</a:t>
            </a:r>
          </a:p>
          <a:p>
            <a:pPr marL="285750" indent="-285750">
              <a:buFont typeface="Arial" panose="020B0604020202020204" pitchFamily="34" charset="0"/>
              <a:buChar char="•"/>
            </a:pPr>
            <a:r>
              <a:rPr lang="en-US" sz="1600" dirty="0">
                <a:solidFill>
                  <a:schemeClr val="tx1"/>
                </a:solidFill>
                <a:ea typeface="+mn-lt"/>
                <a:cs typeface="+mn-lt"/>
              </a:rPr>
              <a:t>Flexible user interface</a:t>
            </a:r>
          </a:p>
          <a:p>
            <a:pPr algn="ctr"/>
            <a:endParaRPr lang="sv-SE" sz="1600" dirty="0">
              <a:solidFill>
                <a:schemeClr val="tx1"/>
              </a:solidFill>
              <a:ea typeface="+mn-lt"/>
              <a:cs typeface="+mn-lt"/>
            </a:endParaRPr>
          </a:p>
          <a:p>
            <a:endParaRPr lang="sv-SE" sz="1600" dirty="0">
              <a:solidFill>
                <a:schemeClr val="tx1"/>
              </a:solidFill>
              <a:ea typeface="+mn-lt"/>
              <a:cs typeface="+mn-lt"/>
            </a:endParaRPr>
          </a:p>
        </p:txBody>
      </p:sp>
      <p:pic>
        <p:nvPicPr>
          <p:cNvPr id="15" name="Bildobjekt 14" descr="En bild som visar enhet&#10;&#10;Automatiskt genererad beskrivning">
            <a:extLst>
              <a:ext uri="{FF2B5EF4-FFF2-40B4-BE49-F238E27FC236}">
                <a16:creationId xmlns:a16="http://schemas.microsoft.com/office/drawing/2014/main" id="{A7511FB1-D50C-498D-8EBC-D89680E63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5038" y="5635213"/>
            <a:ext cx="1121784" cy="1121784"/>
          </a:xfrm>
          <a:prstGeom prst="rect">
            <a:avLst/>
          </a:prstGeom>
        </p:spPr>
      </p:pic>
      <p:pic>
        <p:nvPicPr>
          <p:cNvPr id="12" name="Bildobjekt 11" descr="En bild som visar enhet&#10;&#10;Automatiskt genererad beskrivning">
            <a:extLst>
              <a:ext uri="{FF2B5EF4-FFF2-40B4-BE49-F238E27FC236}">
                <a16:creationId xmlns:a16="http://schemas.microsoft.com/office/drawing/2014/main" id="{B4646055-7EB1-4984-9C73-F6E503AA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5038" y="5635213"/>
            <a:ext cx="1121784" cy="1121784"/>
          </a:xfrm>
          <a:prstGeom prst="rect">
            <a:avLst/>
          </a:prstGeom>
        </p:spPr>
      </p:pic>
      <p:pic>
        <p:nvPicPr>
          <p:cNvPr id="14" name="Bildobjekt 13">
            <a:extLst>
              <a:ext uri="{FF2B5EF4-FFF2-40B4-BE49-F238E27FC236}">
                <a16:creationId xmlns:a16="http://schemas.microsoft.com/office/drawing/2014/main" id="{580BEED3-C4D7-4CF7-B894-63262879577E}"/>
              </a:ext>
            </a:extLst>
          </p:cNvPr>
          <p:cNvPicPr>
            <a:picLocks noChangeAspect="1"/>
          </p:cNvPicPr>
          <p:nvPr/>
        </p:nvPicPr>
        <p:blipFill rotWithShape="1">
          <a:blip r:embed="rId3"/>
          <a:srcRect l="34668" r="2433"/>
          <a:stretch/>
        </p:blipFill>
        <p:spPr>
          <a:xfrm>
            <a:off x="6280484" y="-2"/>
            <a:ext cx="5911515" cy="6858000"/>
          </a:xfrm>
          <a:prstGeom prst="rect">
            <a:avLst/>
          </a:prstGeom>
        </p:spPr>
      </p:pic>
      <p:pic>
        <p:nvPicPr>
          <p:cNvPr id="2" name="Bildobjekt 1">
            <a:extLst>
              <a:ext uri="{FF2B5EF4-FFF2-40B4-BE49-F238E27FC236}">
                <a16:creationId xmlns:a16="http://schemas.microsoft.com/office/drawing/2014/main" id="{3167C4F5-B7F2-406E-A533-FABA9BCEB903}"/>
              </a:ext>
            </a:extLst>
          </p:cNvPr>
          <p:cNvPicPr>
            <a:picLocks noChangeAspect="1"/>
          </p:cNvPicPr>
          <p:nvPr/>
        </p:nvPicPr>
        <p:blipFill rotWithShape="1">
          <a:blip r:embed="rId4"/>
          <a:srcRect t="19707" b="2825"/>
          <a:stretch/>
        </p:blipFill>
        <p:spPr>
          <a:xfrm>
            <a:off x="6280479" y="-2"/>
            <a:ext cx="5911522" cy="6858000"/>
          </a:xfrm>
          <a:prstGeom prst="rect">
            <a:avLst/>
          </a:prstGeom>
        </p:spPr>
      </p:pic>
      <p:pic>
        <p:nvPicPr>
          <p:cNvPr id="17" name="Bildobjekt 16" descr="En bild som visar enhet&#10;&#10;Automatiskt genererad beskrivning">
            <a:extLst>
              <a:ext uri="{FF2B5EF4-FFF2-40B4-BE49-F238E27FC236}">
                <a16:creationId xmlns:a16="http://schemas.microsoft.com/office/drawing/2014/main" id="{D4896E26-4B30-4243-83AC-0E350C0D6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8" name="Bildobjekt 17">
            <a:extLst>
              <a:ext uri="{FF2B5EF4-FFF2-40B4-BE49-F238E27FC236}">
                <a16:creationId xmlns:a16="http://schemas.microsoft.com/office/drawing/2014/main" id="{CBEF4846-85E4-4CE6-8C92-028D29810B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3149270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ktangel 55">
            <a:extLst>
              <a:ext uri="{FF2B5EF4-FFF2-40B4-BE49-F238E27FC236}">
                <a16:creationId xmlns:a16="http://schemas.microsoft.com/office/drawing/2014/main" id="{042CADE3-A4C7-4560-AFCB-C794B7CE51BC}"/>
              </a:ext>
            </a:extLst>
          </p:cNvPr>
          <p:cNvSpPr/>
          <p:nvPr/>
        </p:nvSpPr>
        <p:spPr>
          <a:xfrm>
            <a:off x="10388009" y="5507665"/>
            <a:ext cx="1803991" cy="135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5034ADCD-1F5A-4F3A-A618-BE58E6A79FB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745364" y="4723"/>
            <a:ext cx="4329446" cy="5038726"/>
          </a:xfrm>
          <a:prstGeom prst="rect">
            <a:avLst/>
          </a:prstGeom>
        </p:spPr>
      </p:pic>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sv-SE" dirty="0">
                <a:solidFill>
                  <a:schemeClr val="accent1">
                    <a:lumMod val="75000"/>
                  </a:schemeClr>
                </a:solidFill>
                <a:latin typeface="+mn-lt"/>
              </a:rPr>
              <a:t>OPERATING THE OTC</a:t>
            </a:r>
          </a:p>
        </p:txBody>
      </p:sp>
      <p:sp>
        <p:nvSpPr>
          <p:cNvPr id="23" name="Rektangel 22">
            <a:extLst>
              <a:ext uri="{FF2B5EF4-FFF2-40B4-BE49-F238E27FC236}">
                <a16:creationId xmlns:a16="http://schemas.microsoft.com/office/drawing/2014/main" id="{0AB995FA-C3FB-4463-ABD3-14DE3BC2CBFE}"/>
              </a:ext>
            </a:extLst>
          </p:cNvPr>
          <p:cNvSpPr/>
          <p:nvPr/>
        </p:nvSpPr>
        <p:spPr>
          <a:xfrm>
            <a:off x="9630692" y="144541"/>
            <a:ext cx="2738305"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r>
              <a:rPr lang="sv-SE" sz="1600" dirty="0">
                <a:solidFill>
                  <a:schemeClr val="tx1"/>
                </a:solidFill>
              </a:rPr>
              <a:t>FULL INTEGRATION</a:t>
            </a:r>
          </a:p>
          <a:p>
            <a:pPr marL="285750" indent="-285750">
              <a:buFont typeface="Arial" panose="020B0604020202020204" pitchFamily="34" charset="0"/>
              <a:buChar char="•"/>
            </a:pPr>
            <a:r>
              <a:rPr lang="sv-SE" sz="1600" dirty="0">
                <a:solidFill>
                  <a:schemeClr val="tx1"/>
                </a:solidFill>
              </a:rPr>
              <a:t>Patient information</a:t>
            </a:r>
          </a:p>
          <a:p>
            <a:pPr marL="285750" indent="-285750">
              <a:buFont typeface="Arial" panose="020B0604020202020204" pitchFamily="34" charset="0"/>
              <a:buChar char="•"/>
            </a:pPr>
            <a:r>
              <a:rPr lang="sv-SE" sz="1600" dirty="0">
                <a:solidFill>
                  <a:schemeClr val="tx1"/>
                </a:solidFill>
              </a:rPr>
              <a:t>Exposure parameters</a:t>
            </a:r>
          </a:p>
          <a:p>
            <a:pPr marL="285750" indent="-285750">
              <a:buFont typeface="Arial" panose="020B0604020202020204" pitchFamily="34" charset="0"/>
              <a:buChar char="•"/>
            </a:pPr>
            <a:r>
              <a:rPr lang="sv-SE" sz="1600" dirty="0" err="1">
                <a:solidFill>
                  <a:schemeClr val="tx1"/>
                </a:solidFill>
              </a:rPr>
              <a:t>Collimator</a:t>
            </a:r>
            <a:r>
              <a:rPr lang="sv-SE" sz="1600" dirty="0">
                <a:solidFill>
                  <a:schemeClr val="tx1"/>
                </a:solidFill>
              </a:rPr>
              <a:t> parameters</a:t>
            </a:r>
          </a:p>
        </p:txBody>
      </p:sp>
      <p:cxnSp>
        <p:nvCxnSpPr>
          <p:cNvPr id="25" name="Rak koppling 24">
            <a:extLst>
              <a:ext uri="{FF2B5EF4-FFF2-40B4-BE49-F238E27FC236}">
                <a16:creationId xmlns:a16="http://schemas.microsoft.com/office/drawing/2014/main" id="{21AE1426-8B88-452F-96AD-476EE2337C92}"/>
              </a:ext>
            </a:extLst>
          </p:cNvPr>
          <p:cNvCxnSpPr>
            <a:cxnSpLocks/>
          </p:cNvCxnSpPr>
          <p:nvPr/>
        </p:nvCxnSpPr>
        <p:spPr>
          <a:xfrm flipH="1">
            <a:off x="5715255" y="3299532"/>
            <a:ext cx="848031" cy="440929"/>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ktangel 50">
            <a:extLst>
              <a:ext uri="{FF2B5EF4-FFF2-40B4-BE49-F238E27FC236}">
                <a16:creationId xmlns:a16="http://schemas.microsoft.com/office/drawing/2014/main" id="{BB82E3D6-C67F-4C1A-B6E4-867BDB851A51}"/>
              </a:ext>
            </a:extLst>
          </p:cNvPr>
          <p:cNvSpPr/>
          <p:nvPr/>
        </p:nvSpPr>
        <p:spPr>
          <a:xfrm>
            <a:off x="4528421" y="3508325"/>
            <a:ext cx="1338472"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sv-SE" sz="1600" dirty="0" err="1">
                <a:solidFill>
                  <a:schemeClr val="tx1"/>
                </a:solidFill>
              </a:rPr>
              <a:t>Up</a:t>
            </a:r>
            <a:r>
              <a:rPr lang="sv-SE" sz="1600" dirty="0">
                <a:solidFill>
                  <a:schemeClr val="tx1"/>
                </a:solidFill>
              </a:rPr>
              <a:t> / down</a:t>
            </a:r>
          </a:p>
        </p:txBody>
      </p:sp>
      <p:sp>
        <p:nvSpPr>
          <p:cNvPr id="52" name="Rektangel 51">
            <a:extLst>
              <a:ext uri="{FF2B5EF4-FFF2-40B4-BE49-F238E27FC236}">
                <a16:creationId xmlns:a16="http://schemas.microsoft.com/office/drawing/2014/main" id="{FDB9D4CF-DFB2-4DF5-B7FB-8CEB148C06A1}"/>
              </a:ext>
            </a:extLst>
          </p:cNvPr>
          <p:cNvSpPr/>
          <p:nvPr/>
        </p:nvSpPr>
        <p:spPr>
          <a:xfrm>
            <a:off x="3924181" y="2632339"/>
            <a:ext cx="2077616"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r>
              <a:rPr lang="sv-SE" sz="1600" dirty="0">
                <a:solidFill>
                  <a:schemeClr val="tx1"/>
                </a:solidFill>
              </a:rPr>
              <a:t>Release all </a:t>
            </a:r>
            <a:r>
              <a:rPr lang="sv-SE" sz="1600" dirty="0" err="1">
                <a:solidFill>
                  <a:schemeClr val="tx1"/>
                </a:solidFill>
              </a:rPr>
              <a:t>directions</a:t>
            </a:r>
            <a:r>
              <a:rPr lang="sv-SE" sz="1600" dirty="0">
                <a:solidFill>
                  <a:schemeClr val="tx1"/>
                </a:solidFill>
              </a:rPr>
              <a:t> (</a:t>
            </a:r>
            <a:r>
              <a:rPr lang="sv-SE" sz="1600" dirty="0" err="1">
                <a:solidFill>
                  <a:schemeClr val="tx1"/>
                </a:solidFill>
              </a:rPr>
              <a:t>backside</a:t>
            </a:r>
            <a:r>
              <a:rPr lang="sv-SE" sz="1600" dirty="0">
                <a:solidFill>
                  <a:schemeClr val="tx1"/>
                </a:solidFill>
              </a:rPr>
              <a:t>)</a:t>
            </a:r>
          </a:p>
        </p:txBody>
      </p:sp>
      <p:cxnSp>
        <p:nvCxnSpPr>
          <p:cNvPr id="53" name="Rak koppling 52">
            <a:extLst>
              <a:ext uri="{FF2B5EF4-FFF2-40B4-BE49-F238E27FC236}">
                <a16:creationId xmlns:a16="http://schemas.microsoft.com/office/drawing/2014/main" id="{BF7841C0-9412-458B-A39E-352EC8F56FD7}"/>
              </a:ext>
            </a:extLst>
          </p:cNvPr>
          <p:cNvCxnSpPr>
            <a:cxnSpLocks/>
          </p:cNvCxnSpPr>
          <p:nvPr/>
        </p:nvCxnSpPr>
        <p:spPr>
          <a:xfrm flipH="1">
            <a:off x="5571460" y="3117539"/>
            <a:ext cx="627321"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8" name="Rektangel 57">
            <a:extLst>
              <a:ext uri="{FF2B5EF4-FFF2-40B4-BE49-F238E27FC236}">
                <a16:creationId xmlns:a16="http://schemas.microsoft.com/office/drawing/2014/main" id="{E0013813-5AA1-42BA-BA91-F5FB698179F0}"/>
              </a:ext>
            </a:extLst>
          </p:cNvPr>
          <p:cNvSpPr/>
          <p:nvPr/>
        </p:nvSpPr>
        <p:spPr>
          <a:xfrm>
            <a:off x="10173856" y="2661114"/>
            <a:ext cx="2005718"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r>
              <a:rPr lang="sv-SE" sz="1600" dirty="0">
                <a:solidFill>
                  <a:schemeClr val="tx1"/>
                </a:solidFill>
              </a:rPr>
              <a:t>Release all </a:t>
            </a:r>
            <a:r>
              <a:rPr lang="sv-SE" sz="1600" dirty="0" err="1">
                <a:solidFill>
                  <a:schemeClr val="tx1"/>
                </a:solidFill>
              </a:rPr>
              <a:t>directions</a:t>
            </a:r>
            <a:r>
              <a:rPr lang="sv-SE" sz="1600" dirty="0">
                <a:solidFill>
                  <a:schemeClr val="tx1"/>
                </a:solidFill>
              </a:rPr>
              <a:t> (</a:t>
            </a:r>
            <a:r>
              <a:rPr lang="sv-SE" sz="1600" dirty="0" err="1">
                <a:solidFill>
                  <a:schemeClr val="tx1"/>
                </a:solidFill>
              </a:rPr>
              <a:t>backside</a:t>
            </a:r>
            <a:r>
              <a:rPr lang="sv-SE" sz="1600" dirty="0">
                <a:solidFill>
                  <a:schemeClr val="tx1"/>
                </a:solidFill>
              </a:rPr>
              <a:t>)</a:t>
            </a:r>
          </a:p>
        </p:txBody>
      </p:sp>
      <p:cxnSp>
        <p:nvCxnSpPr>
          <p:cNvPr id="59" name="Rak koppling 58">
            <a:extLst>
              <a:ext uri="{FF2B5EF4-FFF2-40B4-BE49-F238E27FC236}">
                <a16:creationId xmlns:a16="http://schemas.microsoft.com/office/drawing/2014/main" id="{FE1FDC47-62BC-4E6E-A43D-23C8C8895B8C}"/>
              </a:ext>
            </a:extLst>
          </p:cNvPr>
          <p:cNvCxnSpPr>
            <a:cxnSpLocks/>
          </p:cNvCxnSpPr>
          <p:nvPr/>
        </p:nvCxnSpPr>
        <p:spPr>
          <a:xfrm flipH="1">
            <a:off x="9781953" y="3117539"/>
            <a:ext cx="40574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Rak koppling 60">
            <a:extLst>
              <a:ext uri="{FF2B5EF4-FFF2-40B4-BE49-F238E27FC236}">
                <a16:creationId xmlns:a16="http://schemas.microsoft.com/office/drawing/2014/main" id="{B2687019-51FC-4D47-ABB5-AA8461B8992D}"/>
              </a:ext>
            </a:extLst>
          </p:cNvPr>
          <p:cNvCxnSpPr>
            <a:cxnSpLocks/>
          </p:cNvCxnSpPr>
          <p:nvPr/>
        </p:nvCxnSpPr>
        <p:spPr>
          <a:xfrm flipH="1" flipV="1">
            <a:off x="9473611" y="3242509"/>
            <a:ext cx="807188" cy="405261"/>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ktangel 63">
            <a:extLst>
              <a:ext uri="{FF2B5EF4-FFF2-40B4-BE49-F238E27FC236}">
                <a16:creationId xmlns:a16="http://schemas.microsoft.com/office/drawing/2014/main" id="{6880BF0A-081F-4E44-BA8F-D1C7A6F323A5}"/>
              </a:ext>
            </a:extLst>
          </p:cNvPr>
          <p:cNvSpPr/>
          <p:nvPr/>
        </p:nvSpPr>
        <p:spPr>
          <a:xfrm>
            <a:off x="10234318" y="3357072"/>
            <a:ext cx="1627124"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r>
              <a:rPr lang="sv-SE" sz="1600" dirty="0">
                <a:solidFill>
                  <a:schemeClr val="tx1"/>
                </a:solidFill>
              </a:rPr>
              <a:t>Release in</a:t>
            </a:r>
            <a:br>
              <a:rPr lang="sv-SE" sz="1600" dirty="0">
                <a:solidFill>
                  <a:schemeClr val="tx1"/>
                </a:solidFill>
              </a:rPr>
            </a:br>
            <a:r>
              <a:rPr lang="sv-SE" sz="1600" dirty="0" err="1">
                <a:solidFill>
                  <a:schemeClr val="tx1"/>
                </a:solidFill>
              </a:rPr>
              <a:t>one</a:t>
            </a:r>
            <a:r>
              <a:rPr lang="sv-SE" sz="1600" dirty="0">
                <a:solidFill>
                  <a:schemeClr val="tx1"/>
                </a:solidFill>
              </a:rPr>
              <a:t> </a:t>
            </a:r>
            <a:r>
              <a:rPr lang="sv-SE" sz="1600" dirty="0" err="1">
                <a:solidFill>
                  <a:schemeClr val="tx1"/>
                </a:solidFill>
              </a:rPr>
              <a:t>direction</a:t>
            </a:r>
            <a:endParaRPr lang="sv-SE" sz="1600" dirty="0">
              <a:solidFill>
                <a:schemeClr val="tx1"/>
              </a:solidFill>
            </a:endParaRPr>
          </a:p>
        </p:txBody>
      </p:sp>
      <p:cxnSp>
        <p:nvCxnSpPr>
          <p:cNvPr id="65" name="Rak koppling 64">
            <a:extLst>
              <a:ext uri="{FF2B5EF4-FFF2-40B4-BE49-F238E27FC236}">
                <a16:creationId xmlns:a16="http://schemas.microsoft.com/office/drawing/2014/main" id="{63401D97-8DFA-41AE-BE6A-8512970B90AE}"/>
              </a:ext>
            </a:extLst>
          </p:cNvPr>
          <p:cNvCxnSpPr>
            <a:cxnSpLocks/>
          </p:cNvCxnSpPr>
          <p:nvPr/>
        </p:nvCxnSpPr>
        <p:spPr>
          <a:xfrm flipH="1">
            <a:off x="8556815" y="955127"/>
            <a:ext cx="1073877" cy="890122"/>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Rak koppling 68">
            <a:extLst>
              <a:ext uri="{FF2B5EF4-FFF2-40B4-BE49-F238E27FC236}">
                <a16:creationId xmlns:a16="http://schemas.microsoft.com/office/drawing/2014/main" id="{E6FFAD32-ED00-4487-B4DE-EAE6D24C132E}"/>
              </a:ext>
            </a:extLst>
          </p:cNvPr>
          <p:cNvCxnSpPr>
            <a:cxnSpLocks/>
          </p:cNvCxnSpPr>
          <p:nvPr/>
        </p:nvCxnSpPr>
        <p:spPr>
          <a:xfrm flipH="1">
            <a:off x="5691607" y="1613341"/>
            <a:ext cx="840870" cy="441086"/>
          </a:xfrm>
          <a:prstGeom prst="line">
            <a:avLst/>
          </a:prstGeom>
        </p:spPr>
        <p:style>
          <a:lnRef idx="1">
            <a:schemeClr val="accent1"/>
          </a:lnRef>
          <a:fillRef idx="0">
            <a:schemeClr val="accent1"/>
          </a:fillRef>
          <a:effectRef idx="0">
            <a:schemeClr val="accent1"/>
          </a:effectRef>
          <a:fontRef idx="minor">
            <a:schemeClr val="tx1"/>
          </a:fontRef>
        </p:style>
      </p:cxnSp>
      <p:sp>
        <p:nvSpPr>
          <p:cNvPr id="70" name="Rektangel 69">
            <a:extLst>
              <a:ext uri="{FF2B5EF4-FFF2-40B4-BE49-F238E27FC236}">
                <a16:creationId xmlns:a16="http://schemas.microsoft.com/office/drawing/2014/main" id="{B2B68B52-6276-48B8-A038-8258B1855C9B}"/>
              </a:ext>
            </a:extLst>
          </p:cNvPr>
          <p:cNvSpPr/>
          <p:nvPr/>
        </p:nvSpPr>
        <p:spPr>
          <a:xfrm>
            <a:off x="4236541" y="1811109"/>
            <a:ext cx="1548543"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sv-SE" sz="1600" dirty="0" err="1">
                <a:solidFill>
                  <a:schemeClr val="tx1"/>
                </a:solidFill>
              </a:rPr>
              <a:t>Light</a:t>
            </a:r>
            <a:r>
              <a:rPr lang="sv-SE" sz="1600" dirty="0">
                <a:solidFill>
                  <a:schemeClr val="tx1"/>
                </a:solidFill>
              </a:rPr>
              <a:t> </a:t>
            </a:r>
            <a:r>
              <a:rPr lang="sv-SE" sz="1600" dirty="0" err="1">
                <a:solidFill>
                  <a:schemeClr val="tx1"/>
                </a:solidFill>
              </a:rPr>
              <a:t>indication</a:t>
            </a:r>
            <a:endParaRPr lang="sv-SE" sz="1600" dirty="0">
              <a:solidFill>
                <a:schemeClr val="tx1"/>
              </a:solidFill>
            </a:endParaRPr>
          </a:p>
        </p:txBody>
      </p:sp>
      <p:pic>
        <p:nvPicPr>
          <p:cNvPr id="2" name="Bildobjekt 2">
            <a:extLst>
              <a:ext uri="{FF2B5EF4-FFF2-40B4-BE49-F238E27FC236}">
                <a16:creationId xmlns:a16="http://schemas.microsoft.com/office/drawing/2014/main" id="{CE4727BC-5037-4564-8D91-9540697A1D25}"/>
              </a:ext>
            </a:extLst>
          </p:cNvPr>
          <p:cNvPicPr>
            <a:picLocks noChangeAspect="1"/>
          </p:cNvPicPr>
          <p:nvPr/>
        </p:nvPicPr>
        <p:blipFill>
          <a:blip r:embed="rId5"/>
          <a:stretch>
            <a:fillRect/>
          </a:stretch>
        </p:blipFill>
        <p:spPr>
          <a:xfrm>
            <a:off x="695746" y="3858907"/>
            <a:ext cx="2743200" cy="1504604"/>
          </a:xfrm>
          <a:prstGeom prst="rect">
            <a:avLst/>
          </a:prstGeom>
          <a:ln w="12700">
            <a:solidFill>
              <a:schemeClr val="tx1"/>
            </a:solidFill>
            <a:prstDash val="dash"/>
          </a:ln>
        </p:spPr>
      </p:pic>
      <p:cxnSp>
        <p:nvCxnSpPr>
          <p:cNvPr id="26" name="Rak koppling 25">
            <a:extLst>
              <a:ext uri="{FF2B5EF4-FFF2-40B4-BE49-F238E27FC236}">
                <a16:creationId xmlns:a16="http://schemas.microsoft.com/office/drawing/2014/main" id="{AF777DD9-ED08-477B-ADB8-E08B0C552F2B}"/>
              </a:ext>
            </a:extLst>
          </p:cNvPr>
          <p:cNvCxnSpPr>
            <a:cxnSpLocks/>
          </p:cNvCxnSpPr>
          <p:nvPr/>
        </p:nvCxnSpPr>
        <p:spPr>
          <a:xfrm>
            <a:off x="1026695" y="4491789"/>
            <a:ext cx="382564" cy="974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88314C10-4FFE-4555-B69F-04891984158E}"/>
              </a:ext>
            </a:extLst>
          </p:cNvPr>
          <p:cNvCxnSpPr>
            <a:cxnSpLocks/>
          </p:cNvCxnSpPr>
          <p:nvPr/>
        </p:nvCxnSpPr>
        <p:spPr>
          <a:xfrm flipH="1">
            <a:off x="2013542" y="4838442"/>
            <a:ext cx="443055" cy="673939"/>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ktangel 28">
            <a:extLst>
              <a:ext uri="{FF2B5EF4-FFF2-40B4-BE49-F238E27FC236}">
                <a16:creationId xmlns:a16="http://schemas.microsoft.com/office/drawing/2014/main" id="{287223A1-EFEC-4B23-8D6A-AD0412819335}"/>
              </a:ext>
            </a:extLst>
          </p:cNvPr>
          <p:cNvSpPr/>
          <p:nvPr/>
        </p:nvSpPr>
        <p:spPr>
          <a:xfrm>
            <a:off x="695746" y="5371298"/>
            <a:ext cx="3347881"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sv-SE" sz="1600" b="1" dirty="0" err="1">
                <a:solidFill>
                  <a:schemeClr val="tx1"/>
                </a:solidFill>
              </a:rPr>
              <a:t>Up</a:t>
            </a:r>
            <a:r>
              <a:rPr lang="sv-SE" sz="1600" b="1" dirty="0">
                <a:solidFill>
                  <a:schemeClr val="tx1"/>
                </a:solidFill>
              </a:rPr>
              <a:t> / down </a:t>
            </a:r>
            <a:r>
              <a:rPr lang="sv-SE" sz="1600" dirty="0" err="1">
                <a:solidFill>
                  <a:schemeClr val="tx1"/>
                </a:solidFill>
              </a:rPr>
              <a:t>easy</a:t>
            </a:r>
            <a:r>
              <a:rPr lang="sv-SE" sz="1600" dirty="0">
                <a:solidFill>
                  <a:schemeClr val="tx1"/>
                </a:solidFill>
              </a:rPr>
              <a:t> </a:t>
            </a:r>
            <a:r>
              <a:rPr lang="sv-SE" sz="1600" dirty="0" err="1">
                <a:solidFill>
                  <a:schemeClr val="tx1"/>
                </a:solidFill>
              </a:rPr>
              <a:t>accessible</a:t>
            </a:r>
            <a:r>
              <a:rPr lang="sv-SE" sz="1600" dirty="0">
                <a:solidFill>
                  <a:schemeClr val="tx1"/>
                </a:solidFill>
              </a:rPr>
              <a:t> </a:t>
            </a:r>
            <a:br>
              <a:rPr lang="sv-SE" sz="1600" dirty="0">
                <a:solidFill>
                  <a:schemeClr val="tx1"/>
                </a:solidFill>
              </a:rPr>
            </a:br>
            <a:r>
              <a:rPr lang="sv-SE" sz="1600" dirty="0">
                <a:solidFill>
                  <a:schemeClr val="tx1"/>
                </a:solidFill>
              </a:rPr>
              <a:t>for </a:t>
            </a:r>
            <a:r>
              <a:rPr lang="sv-SE" sz="1600" dirty="0" err="1">
                <a:solidFill>
                  <a:schemeClr val="tx1"/>
                </a:solidFill>
              </a:rPr>
              <a:t>both</a:t>
            </a:r>
            <a:r>
              <a:rPr lang="sv-SE" sz="1600" dirty="0">
                <a:solidFill>
                  <a:schemeClr val="tx1"/>
                </a:solidFill>
              </a:rPr>
              <a:t> </a:t>
            </a:r>
            <a:r>
              <a:rPr lang="sv-SE" sz="1600" dirty="0" err="1">
                <a:solidFill>
                  <a:schemeClr val="tx1"/>
                </a:solidFill>
              </a:rPr>
              <a:t>left</a:t>
            </a:r>
            <a:r>
              <a:rPr lang="sv-SE" sz="1600" dirty="0">
                <a:solidFill>
                  <a:schemeClr val="tx1"/>
                </a:solidFill>
              </a:rPr>
              <a:t>- and </a:t>
            </a:r>
            <a:r>
              <a:rPr lang="sv-SE" sz="1600" dirty="0" err="1">
                <a:solidFill>
                  <a:schemeClr val="tx1"/>
                </a:solidFill>
              </a:rPr>
              <a:t>righthanded</a:t>
            </a:r>
            <a:endParaRPr lang="sv-SE" sz="1600" dirty="0">
              <a:solidFill>
                <a:schemeClr val="tx1"/>
              </a:solidFill>
            </a:endParaRPr>
          </a:p>
        </p:txBody>
      </p:sp>
      <p:cxnSp>
        <p:nvCxnSpPr>
          <p:cNvPr id="33" name="Rak koppling 32">
            <a:extLst>
              <a:ext uri="{FF2B5EF4-FFF2-40B4-BE49-F238E27FC236}">
                <a16:creationId xmlns:a16="http://schemas.microsoft.com/office/drawing/2014/main" id="{51EC2321-EFDC-489C-8D00-C538B727F238}"/>
              </a:ext>
            </a:extLst>
          </p:cNvPr>
          <p:cNvCxnSpPr>
            <a:cxnSpLocks/>
            <a:stCxn id="35" idx="2"/>
          </p:cNvCxnSpPr>
          <p:nvPr/>
        </p:nvCxnSpPr>
        <p:spPr>
          <a:xfrm flipH="1">
            <a:off x="2067347" y="3572071"/>
            <a:ext cx="3588" cy="63796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Rektangel 34">
            <a:extLst>
              <a:ext uri="{FF2B5EF4-FFF2-40B4-BE49-F238E27FC236}">
                <a16:creationId xmlns:a16="http://schemas.microsoft.com/office/drawing/2014/main" id="{8A8426D7-DCBB-4593-8C0F-0EAEA5D32795}"/>
              </a:ext>
            </a:extLst>
          </p:cNvPr>
          <p:cNvSpPr/>
          <p:nvPr/>
        </p:nvSpPr>
        <p:spPr>
          <a:xfrm>
            <a:off x="701782" y="2990676"/>
            <a:ext cx="2738305"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sv-SE" sz="1600" b="1" dirty="0">
                <a:solidFill>
                  <a:schemeClr val="tx1"/>
                </a:solidFill>
              </a:rPr>
              <a:t>Release in all </a:t>
            </a:r>
            <a:r>
              <a:rPr lang="sv-SE" sz="1600" b="1" dirty="0" err="1">
                <a:solidFill>
                  <a:schemeClr val="tx1"/>
                </a:solidFill>
              </a:rPr>
              <a:t>directions</a:t>
            </a:r>
            <a:br>
              <a:rPr lang="sv-SE" sz="1600" dirty="0">
                <a:solidFill>
                  <a:schemeClr val="tx1"/>
                </a:solidFill>
              </a:rPr>
            </a:br>
            <a:r>
              <a:rPr lang="sv-SE" sz="1600" dirty="0">
                <a:solidFill>
                  <a:schemeClr val="tx1"/>
                </a:solidFill>
              </a:rPr>
              <a:t>- </a:t>
            </a:r>
            <a:r>
              <a:rPr lang="sv-SE" sz="1600" dirty="0" err="1">
                <a:solidFill>
                  <a:schemeClr val="tx1"/>
                </a:solidFill>
              </a:rPr>
              <a:t>easy</a:t>
            </a:r>
            <a:r>
              <a:rPr lang="sv-SE" sz="1600" dirty="0">
                <a:solidFill>
                  <a:schemeClr val="tx1"/>
                </a:solidFill>
              </a:rPr>
              <a:t> </a:t>
            </a:r>
            <a:r>
              <a:rPr lang="sv-SE" sz="1600" dirty="0" err="1">
                <a:solidFill>
                  <a:schemeClr val="tx1"/>
                </a:solidFill>
              </a:rPr>
              <a:t>movements</a:t>
            </a:r>
            <a:endParaRPr lang="sv-SE" sz="1600" dirty="0">
              <a:solidFill>
                <a:schemeClr val="tx1"/>
              </a:solidFill>
            </a:endParaRPr>
          </a:p>
        </p:txBody>
      </p:sp>
      <p:cxnSp>
        <p:nvCxnSpPr>
          <p:cNvPr id="39" name="Koppling: vinklad 38">
            <a:extLst>
              <a:ext uri="{FF2B5EF4-FFF2-40B4-BE49-F238E27FC236}">
                <a16:creationId xmlns:a16="http://schemas.microsoft.com/office/drawing/2014/main" id="{65F734CD-1857-4D80-97EE-4C9338980AAC}"/>
              </a:ext>
            </a:extLst>
          </p:cNvPr>
          <p:cNvCxnSpPr>
            <a:cxnSpLocks/>
          </p:cNvCxnSpPr>
          <p:nvPr/>
        </p:nvCxnSpPr>
        <p:spPr>
          <a:xfrm rot="10800000" flipV="1">
            <a:off x="3492704" y="5165326"/>
            <a:ext cx="3499029" cy="143454"/>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Koppling: vinklad 43">
            <a:extLst>
              <a:ext uri="{FF2B5EF4-FFF2-40B4-BE49-F238E27FC236}">
                <a16:creationId xmlns:a16="http://schemas.microsoft.com/office/drawing/2014/main" id="{A2D36E48-87D9-467B-8D9E-625D829E3368}"/>
              </a:ext>
            </a:extLst>
          </p:cNvPr>
          <p:cNvCxnSpPr>
            <a:cxnSpLocks/>
          </p:cNvCxnSpPr>
          <p:nvPr/>
        </p:nvCxnSpPr>
        <p:spPr>
          <a:xfrm rot="5400000" flipH="1" flipV="1">
            <a:off x="6897430" y="4875886"/>
            <a:ext cx="401942" cy="176943"/>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Koppling: vinklad 46">
            <a:extLst>
              <a:ext uri="{FF2B5EF4-FFF2-40B4-BE49-F238E27FC236}">
                <a16:creationId xmlns:a16="http://schemas.microsoft.com/office/drawing/2014/main" id="{6CFAB764-9340-4EFC-91AF-1A8A3E943EBC}"/>
              </a:ext>
            </a:extLst>
          </p:cNvPr>
          <p:cNvCxnSpPr>
            <a:cxnSpLocks/>
          </p:cNvCxnSpPr>
          <p:nvPr/>
        </p:nvCxnSpPr>
        <p:spPr>
          <a:xfrm flipV="1">
            <a:off x="6991733" y="4838442"/>
            <a:ext cx="1718238" cy="326885"/>
          </a:xfrm>
          <a:prstGeom prst="bentConnector3">
            <a:avLst>
              <a:gd name="adj1" fmla="val 102517"/>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99AD5924-6A35-45BB-8CEF-7925195AF5C8}"/>
              </a:ext>
            </a:extLst>
          </p:cNvPr>
          <p:cNvSpPr txBox="1"/>
          <p:nvPr/>
        </p:nvSpPr>
        <p:spPr>
          <a:xfrm>
            <a:off x="7398475" y="5569885"/>
            <a:ext cx="2882324" cy="584775"/>
          </a:xfrm>
          <a:prstGeom prst="rect">
            <a:avLst/>
          </a:prstGeom>
          <a:noFill/>
        </p:spPr>
        <p:txBody>
          <a:bodyPr wrap="square" rtlCol="0">
            <a:spAutoFit/>
          </a:bodyPr>
          <a:lstStyle/>
          <a:p>
            <a:r>
              <a:rPr lang="sv-SE" sz="1600" dirty="0" err="1"/>
              <a:t>Easy</a:t>
            </a:r>
            <a:r>
              <a:rPr lang="sv-SE" sz="1600" dirty="0"/>
              <a:t> to </a:t>
            </a:r>
            <a:r>
              <a:rPr lang="sv-SE" sz="1600" dirty="0" err="1"/>
              <a:t>reach</a:t>
            </a:r>
            <a:r>
              <a:rPr lang="sv-SE" sz="1600" dirty="0"/>
              <a:t> </a:t>
            </a:r>
            <a:r>
              <a:rPr lang="sv-SE" sz="1600" dirty="0" err="1"/>
              <a:t>knobs</a:t>
            </a:r>
            <a:r>
              <a:rPr lang="sv-SE" sz="1600" dirty="0"/>
              <a:t> for manual </a:t>
            </a:r>
            <a:r>
              <a:rPr lang="sv-SE" sz="1600" dirty="0" err="1"/>
              <a:t>collimator</a:t>
            </a:r>
            <a:r>
              <a:rPr lang="sv-SE" sz="1600" dirty="0"/>
              <a:t> </a:t>
            </a:r>
            <a:r>
              <a:rPr lang="sv-SE" sz="1600" dirty="0" err="1"/>
              <a:t>adjustments</a:t>
            </a:r>
            <a:r>
              <a:rPr lang="sv-SE" sz="1600" dirty="0"/>
              <a:t>. </a:t>
            </a:r>
            <a:endParaRPr lang="en-US" sz="1600" dirty="0"/>
          </a:p>
        </p:txBody>
      </p:sp>
      <p:cxnSp>
        <p:nvCxnSpPr>
          <p:cNvPr id="30" name="Rak koppling 68">
            <a:extLst>
              <a:ext uri="{FF2B5EF4-FFF2-40B4-BE49-F238E27FC236}">
                <a16:creationId xmlns:a16="http://schemas.microsoft.com/office/drawing/2014/main" id="{480BDD07-B2A0-414E-A497-583413791B2F}"/>
              </a:ext>
            </a:extLst>
          </p:cNvPr>
          <p:cNvCxnSpPr>
            <a:cxnSpLocks/>
          </p:cNvCxnSpPr>
          <p:nvPr/>
        </p:nvCxnSpPr>
        <p:spPr>
          <a:xfrm>
            <a:off x="8287359" y="4353279"/>
            <a:ext cx="122715" cy="1154386"/>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Bildobjekt 31">
            <a:extLst>
              <a:ext uri="{FF2B5EF4-FFF2-40B4-BE49-F238E27FC236}">
                <a16:creationId xmlns:a16="http://schemas.microsoft.com/office/drawing/2014/main" id="{E1E5D0FE-5F6A-44FC-AC03-664ED85DF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3884170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DFFD9B-4FB9-488D-8948-7D5E6875C9AB}"/>
              </a:ext>
            </a:extLst>
          </p:cNvPr>
          <p:cNvSpPr>
            <a:spLocks noGrp="1"/>
          </p:cNvSpPr>
          <p:nvPr>
            <p:ph type="title"/>
          </p:nvPr>
        </p:nvSpPr>
        <p:spPr>
          <a:xfrm>
            <a:off x="393700" y="4251816"/>
            <a:ext cx="3343799" cy="795336"/>
          </a:xfrm>
        </p:spPr>
        <p:txBody>
          <a:bodyPr/>
          <a:lstStyle/>
          <a:p>
            <a:r>
              <a:rPr lang="sv-SE" sz="4800" dirty="0"/>
              <a:t>THE TABLE </a:t>
            </a:r>
            <a:br>
              <a:rPr lang="sv-SE" sz="4800" dirty="0"/>
            </a:br>
            <a:r>
              <a:rPr lang="sv-SE" sz="2000" dirty="0"/>
              <a:t>- A DEEPER LOOK </a:t>
            </a:r>
            <a:br>
              <a:rPr lang="sv-SE" sz="1600" dirty="0"/>
            </a:br>
            <a:endParaRPr lang="sv-SE" sz="4800" dirty="0"/>
          </a:p>
        </p:txBody>
      </p:sp>
    </p:spTree>
    <p:extLst>
      <p:ext uri="{BB962C8B-B14F-4D97-AF65-F5344CB8AC3E}">
        <p14:creationId xmlns:p14="http://schemas.microsoft.com/office/powerpoint/2010/main" val="135508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44797B7-1E59-460B-A977-58FA3F843660}"/>
              </a:ext>
            </a:extLst>
          </p:cNvPr>
          <p:cNvPicPr>
            <a:picLocks noChangeAspect="1"/>
          </p:cNvPicPr>
          <p:nvPr/>
        </p:nvPicPr>
        <p:blipFill rotWithShape="1">
          <a:blip r:embed="rId3"/>
          <a:srcRect l="7252" r="35331"/>
          <a:stretch/>
        </p:blipFill>
        <p:spPr>
          <a:xfrm>
            <a:off x="6376737" y="0"/>
            <a:ext cx="5876215" cy="6858000"/>
          </a:xfrm>
          <a:prstGeom prst="rect">
            <a:avLst/>
          </a:prstGeom>
        </p:spPr>
      </p:pic>
      <p:sp>
        <p:nvSpPr>
          <p:cNvPr id="7" name="Rektangel 6">
            <a:extLst>
              <a:ext uri="{FF2B5EF4-FFF2-40B4-BE49-F238E27FC236}">
                <a16:creationId xmlns:a16="http://schemas.microsoft.com/office/drawing/2014/main" id="{2C5DFAE5-704E-4CB3-9C06-5D3316C4D7EF}"/>
              </a:ext>
            </a:extLst>
          </p:cNvPr>
          <p:cNvSpPr/>
          <p:nvPr/>
        </p:nvSpPr>
        <p:spPr>
          <a:xfrm>
            <a:off x="478761" y="2002867"/>
            <a:ext cx="4747757" cy="2800767"/>
          </a:xfrm>
          <a:prstGeom prst="rect">
            <a:avLst/>
          </a:prstGeom>
        </p:spPr>
        <p:txBody>
          <a:bodyPr wrap="square">
            <a:spAutoFit/>
          </a:bodyPr>
          <a:lstStyle/>
          <a:p>
            <a:r>
              <a:rPr lang="en-US" sz="2000" b="1" spc="300" dirty="0">
                <a:solidFill>
                  <a:schemeClr val="accent1">
                    <a:lumMod val="75000"/>
                  </a:schemeClr>
                </a:solidFill>
                <a:ea typeface="Playfair Display SC" charset="0"/>
                <a:cs typeface="Playfair Display SC" charset="0"/>
              </a:rPr>
              <a:t>SMOOTH MOVEMENT</a:t>
            </a:r>
          </a:p>
          <a:p>
            <a:r>
              <a:rPr lang="en-US" sz="1600" dirty="0"/>
              <a:t>Easy and smooth to adjust to the preferred position. </a:t>
            </a:r>
          </a:p>
          <a:p>
            <a:endParaRPr lang="en-US" i="1" dirty="0"/>
          </a:p>
          <a:p>
            <a:r>
              <a:rPr lang="en-US" sz="2000" b="1" spc="300" dirty="0">
                <a:solidFill>
                  <a:schemeClr val="accent1">
                    <a:lumMod val="75000"/>
                  </a:schemeClr>
                </a:solidFill>
                <a:ea typeface="Playfair Display SC" charset="0"/>
                <a:cs typeface="Playfair Display SC" charset="0"/>
              </a:rPr>
              <a:t>CAPACITY FOR LARGER PATIENTS</a:t>
            </a:r>
          </a:p>
          <a:p>
            <a:pPr lvl="0"/>
            <a:r>
              <a:rPr lang="en-US" sz="1600" dirty="0"/>
              <a:t>Large table top with extension possibility. Patient weight capacity up to 300kg/660lbs. </a:t>
            </a:r>
          </a:p>
          <a:p>
            <a:pPr lvl="0"/>
            <a:endParaRPr lang="en-US" dirty="0"/>
          </a:p>
          <a:p>
            <a:r>
              <a:rPr lang="en-US" sz="2000" b="1" spc="300" dirty="0">
                <a:solidFill>
                  <a:schemeClr val="accent1">
                    <a:lumMod val="75000"/>
                  </a:schemeClr>
                </a:solidFill>
                <a:ea typeface="Playfair Display SC" charset="0"/>
                <a:cs typeface="Playfair Display SC" charset="0"/>
              </a:rPr>
              <a:t>EASY PATIENT ACCESS</a:t>
            </a:r>
            <a:endParaRPr lang="en-US" sz="2000" b="1" i="1" dirty="0"/>
          </a:p>
          <a:p>
            <a:pPr lvl="0"/>
            <a:r>
              <a:rPr lang="en-US" sz="1600" dirty="0"/>
              <a:t>Open table design that optimizes patient access and infection disease control. </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5221331" cy="725520"/>
          </a:xfrm>
        </p:spPr>
        <p:txBody>
          <a:bodyPr/>
          <a:lstStyle/>
          <a:p>
            <a:r>
              <a:rPr lang="sv-SE" dirty="0">
                <a:solidFill>
                  <a:schemeClr val="accent1">
                    <a:lumMod val="75000"/>
                  </a:schemeClr>
                </a:solidFill>
                <a:latin typeface="+mn-lt"/>
              </a:rPr>
              <a:t>HIGH CAPACITY EXAMINATION TABLE</a:t>
            </a:r>
          </a:p>
        </p:txBody>
      </p:sp>
      <p:pic>
        <p:nvPicPr>
          <p:cNvPr id="10" name="Bildobjekt 9" descr="En bild som visar enhet&#10;&#10;Automatiskt genererad beskrivning">
            <a:extLst>
              <a:ext uri="{FF2B5EF4-FFF2-40B4-BE49-F238E27FC236}">
                <a16:creationId xmlns:a16="http://schemas.microsoft.com/office/drawing/2014/main" id="{ED90C02C-075A-48B3-9B66-3E534E03E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1" name="Bildobjekt 10">
            <a:extLst>
              <a:ext uri="{FF2B5EF4-FFF2-40B4-BE49-F238E27FC236}">
                <a16:creationId xmlns:a16="http://schemas.microsoft.com/office/drawing/2014/main" id="{986BA1A7-F5EA-491C-8586-1BB954106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427494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a:extLst>
              <a:ext uri="{FF2B5EF4-FFF2-40B4-BE49-F238E27FC236}">
                <a16:creationId xmlns:a16="http://schemas.microsoft.com/office/drawing/2014/main" id="{69F728DC-2BE1-4677-9F86-A2B39D315270}"/>
              </a:ext>
            </a:extLst>
          </p:cNvPr>
          <p:cNvPicPr>
            <a:picLocks noChangeAspect="1"/>
          </p:cNvPicPr>
          <p:nvPr/>
        </p:nvPicPr>
        <p:blipFill rotWithShape="1">
          <a:blip r:embed="rId2"/>
          <a:srcRect l="7252" r="35331"/>
          <a:stretch/>
        </p:blipFill>
        <p:spPr>
          <a:xfrm>
            <a:off x="6376737" y="0"/>
            <a:ext cx="5876215" cy="6858000"/>
          </a:xfrm>
          <a:prstGeom prst="rect">
            <a:avLst/>
          </a:prstGeom>
        </p:spPr>
      </p:pic>
      <p:sp>
        <p:nvSpPr>
          <p:cNvPr id="8" name="Rektangel 7">
            <a:extLst>
              <a:ext uri="{FF2B5EF4-FFF2-40B4-BE49-F238E27FC236}">
                <a16:creationId xmlns:a16="http://schemas.microsoft.com/office/drawing/2014/main" id="{919CC5B2-2D1F-4460-A51A-9B241386BB16}"/>
              </a:ext>
            </a:extLst>
          </p:cNvPr>
          <p:cNvSpPr/>
          <p:nvPr/>
        </p:nvSpPr>
        <p:spPr>
          <a:xfrm>
            <a:off x="971266" y="1752599"/>
            <a:ext cx="5082708" cy="3644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FEATURES</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TABLE - FEATURES</a:t>
            </a:r>
          </a:p>
        </p:txBody>
      </p:sp>
      <p:cxnSp>
        <p:nvCxnSpPr>
          <p:cNvPr id="11" name="Rak koppling 10">
            <a:extLst>
              <a:ext uri="{FF2B5EF4-FFF2-40B4-BE49-F238E27FC236}">
                <a16:creationId xmlns:a16="http://schemas.microsoft.com/office/drawing/2014/main" id="{03FDB992-3C5C-408E-B143-9727069403D9}"/>
              </a:ext>
            </a:extLst>
          </p:cNvPr>
          <p:cNvCxnSpPr/>
          <p:nvPr/>
        </p:nvCxnSpPr>
        <p:spPr>
          <a:xfrm>
            <a:off x="971266" y="1752600"/>
            <a:ext cx="0" cy="3944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A024F763-7A39-4165-A893-DB092AF8CD97}"/>
              </a:ext>
            </a:extLst>
          </p:cNvPr>
          <p:cNvCxnSpPr/>
          <p:nvPr/>
        </p:nvCxnSpPr>
        <p:spPr>
          <a:xfrm>
            <a:off x="6053979" y="1752599"/>
            <a:ext cx="0" cy="3944203"/>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ktangel 15">
            <a:extLst>
              <a:ext uri="{FF2B5EF4-FFF2-40B4-BE49-F238E27FC236}">
                <a16:creationId xmlns:a16="http://schemas.microsoft.com/office/drawing/2014/main" id="{51E9F72A-5509-4DBC-A617-5AE1453D0C8B}"/>
              </a:ext>
            </a:extLst>
          </p:cNvPr>
          <p:cNvSpPr/>
          <p:nvPr/>
        </p:nvSpPr>
        <p:spPr>
          <a:xfrm>
            <a:off x="1105468" y="2117086"/>
            <a:ext cx="4862191" cy="3518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r>
              <a:rPr lang="en-US" sz="1600" dirty="0">
                <a:solidFill>
                  <a:schemeClr val="tx1"/>
                </a:solidFill>
              </a:rPr>
              <a:t>Power supplies without fans in table</a:t>
            </a:r>
            <a:endParaRPr lang="en-US" sz="1600" dirty="0">
              <a:solidFill>
                <a:schemeClr val="tx1"/>
              </a:solidFill>
              <a:cs typeface="Calibri"/>
            </a:endParaRPr>
          </a:p>
          <a:p>
            <a:pPr marL="285750" indent="-285750">
              <a:buFont typeface="Arial" panose="020B0604020202020204" pitchFamily="34" charset="0"/>
              <a:buChar char="•"/>
            </a:pPr>
            <a:r>
              <a:rPr lang="sv-SE" sz="1600" dirty="0" err="1">
                <a:solidFill>
                  <a:schemeClr val="tx1"/>
                </a:solidFill>
              </a:rPr>
              <a:t>Wired</a:t>
            </a:r>
            <a:r>
              <a:rPr lang="sv-SE" sz="1600" dirty="0">
                <a:solidFill>
                  <a:schemeClr val="tx1"/>
                </a:solidFill>
              </a:rPr>
              <a:t> and </a:t>
            </a:r>
            <a:r>
              <a:rPr lang="sv-SE" sz="1600" dirty="0" err="1">
                <a:solidFill>
                  <a:schemeClr val="tx1"/>
                </a:solidFill>
              </a:rPr>
              <a:t>Wireless</a:t>
            </a:r>
            <a:r>
              <a:rPr lang="sv-SE" sz="1600" dirty="0">
                <a:solidFill>
                  <a:schemeClr val="tx1"/>
                </a:solidFill>
              </a:rPr>
              <a:t> </a:t>
            </a:r>
            <a:r>
              <a:rPr lang="sv-SE" sz="1600" dirty="0" err="1">
                <a:solidFill>
                  <a:schemeClr val="tx1"/>
                </a:solidFill>
              </a:rPr>
              <a:t>foot</a:t>
            </a:r>
            <a:r>
              <a:rPr lang="sv-SE" sz="1600" dirty="0">
                <a:solidFill>
                  <a:schemeClr val="tx1"/>
                </a:solidFill>
              </a:rPr>
              <a:t> </a:t>
            </a:r>
            <a:r>
              <a:rPr lang="sv-SE" sz="1600" dirty="0" err="1">
                <a:solidFill>
                  <a:schemeClr val="tx1"/>
                </a:solidFill>
              </a:rPr>
              <a:t>controls</a:t>
            </a:r>
            <a:r>
              <a:rPr lang="sv-SE" sz="1600" dirty="0">
                <a:solidFill>
                  <a:schemeClr val="tx1"/>
                </a:solidFill>
              </a:rPr>
              <a:t> (options)</a:t>
            </a:r>
          </a:p>
          <a:p>
            <a:pPr marL="285750" indent="-285750">
              <a:buFont typeface="Arial" panose="020B0604020202020204" pitchFamily="34" charset="0"/>
              <a:buChar char="•"/>
            </a:pPr>
            <a:r>
              <a:rPr lang="sv-SE" sz="1600" dirty="0" err="1">
                <a:solidFill>
                  <a:schemeClr val="tx1"/>
                </a:solidFill>
              </a:rPr>
              <a:t>Weight</a:t>
            </a:r>
            <a:r>
              <a:rPr lang="sv-SE" sz="1600" dirty="0">
                <a:solidFill>
                  <a:schemeClr val="tx1"/>
                </a:solidFill>
              </a:rPr>
              <a:t> </a:t>
            </a:r>
            <a:r>
              <a:rPr lang="sv-SE" sz="1600" dirty="0" err="1">
                <a:solidFill>
                  <a:schemeClr val="tx1"/>
                </a:solidFill>
              </a:rPr>
              <a:t>capacity</a:t>
            </a:r>
            <a:r>
              <a:rPr lang="sv-SE" sz="1600" dirty="0">
                <a:solidFill>
                  <a:schemeClr val="tx1"/>
                </a:solidFill>
              </a:rPr>
              <a:t> </a:t>
            </a:r>
            <a:r>
              <a:rPr lang="sv-SE" sz="1600" dirty="0" err="1">
                <a:solidFill>
                  <a:schemeClr val="tx1"/>
                </a:solidFill>
              </a:rPr>
              <a:t>of</a:t>
            </a:r>
            <a:r>
              <a:rPr lang="sv-SE" sz="1600" dirty="0">
                <a:solidFill>
                  <a:schemeClr val="tx1"/>
                </a:solidFill>
              </a:rPr>
              <a:t> 300 kg/660 </a:t>
            </a:r>
            <a:r>
              <a:rPr lang="sv-SE" sz="1600" dirty="0" err="1">
                <a:solidFill>
                  <a:schemeClr val="tx1"/>
                </a:solidFill>
              </a:rPr>
              <a:t>lbs</a:t>
            </a:r>
            <a:r>
              <a:rPr lang="sv-SE" sz="1600" dirty="0">
                <a:solidFill>
                  <a:schemeClr val="tx1"/>
                </a:solidFill>
              </a:rPr>
              <a:t> (</a:t>
            </a:r>
            <a:r>
              <a:rPr lang="sv-SE" sz="1600" dirty="0" err="1">
                <a:solidFill>
                  <a:schemeClr val="tx1"/>
                </a:solidFill>
              </a:rPr>
              <a:t>dynamic</a:t>
            </a:r>
            <a:r>
              <a:rPr lang="sv-SE" sz="1600" dirty="0">
                <a:solidFill>
                  <a:schemeClr val="tx1"/>
                </a:solidFill>
              </a:rPr>
              <a:t>)</a:t>
            </a:r>
          </a:p>
          <a:p>
            <a:pPr marL="285750" indent="-285750">
              <a:buFont typeface="Arial" panose="020B0604020202020204" pitchFamily="34" charset="0"/>
              <a:buChar char="•"/>
            </a:pPr>
            <a:r>
              <a:rPr lang="sv-SE" sz="1600" dirty="0" err="1">
                <a:solidFill>
                  <a:schemeClr val="tx1"/>
                </a:solidFill>
              </a:rPr>
              <a:t>Large</a:t>
            </a:r>
            <a:r>
              <a:rPr lang="sv-SE" sz="1600" dirty="0">
                <a:solidFill>
                  <a:schemeClr val="tx1"/>
                </a:solidFill>
              </a:rPr>
              <a:t> table </a:t>
            </a:r>
            <a:r>
              <a:rPr lang="sv-SE" sz="1600" dirty="0" err="1">
                <a:solidFill>
                  <a:schemeClr val="tx1"/>
                </a:solidFill>
              </a:rPr>
              <a:t>top</a:t>
            </a:r>
            <a:r>
              <a:rPr lang="sv-SE" sz="1600" dirty="0">
                <a:solidFill>
                  <a:schemeClr val="tx1"/>
                </a:solidFill>
              </a:rPr>
              <a:t> </a:t>
            </a:r>
            <a:r>
              <a:rPr lang="sv-SE" sz="1600" dirty="0" err="1">
                <a:solidFill>
                  <a:schemeClr val="tx1"/>
                </a:solidFill>
              </a:rPr>
              <a:t>with</a:t>
            </a:r>
            <a:r>
              <a:rPr lang="sv-SE" sz="1600" dirty="0">
                <a:solidFill>
                  <a:schemeClr val="tx1"/>
                </a:solidFill>
              </a:rPr>
              <a:t> long table stroke</a:t>
            </a:r>
          </a:p>
          <a:p>
            <a:pPr marL="285750" indent="-285750">
              <a:buFont typeface="Arial" panose="020B0604020202020204" pitchFamily="34" charset="0"/>
              <a:buChar char="•"/>
            </a:pPr>
            <a:r>
              <a:rPr lang="en-US" sz="1600" dirty="0">
                <a:solidFill>
                  <a:schemeClr val="tx1"/>
                </a:solidFill>
              </a:rPr>
              <a:t>X-ray from skull to toe without moving the patient</a:t>
            </a:r>
          </a:p>
          <a:p>
            <a:pPr marL="285750" indent="-285750">
              <a:buFont typeface="Arial" panose="020B0604020202020204" pitchFamily="34" charset="0"/>
              <a:buChar char="•"/>
            </a:pPr>
            <a:r>
              <a:rPr lang="en-US" sz="1600" dirty="0">
                <a:solidFill>
                  <a:schemeClr val="tx1"/>
                </a:solidFill>
              </a:rPr>
              <a:t>OTC automatic tracking table detector</a:t>
            </a:r>
          </a:p>
          <a:p>
            <a:pPr marL="285750" indent="-285750">
              <a:buFont typeface="Arial" panose="020B0604020202020204" pitchFamily="34" charset="0"/>
              <a:buChar char="•"/>
            </a:pPr>
            <a:r>
              <a:rPr lang="en-US" sz="1600" dirty="0">
                <a:solidFill>
                  <a:schemeClr val="tx1"/>
                </a:solidFill>
              </a:rPr>
              <a:t>Low position for easy access</a:t>
            </a:r>
            <a:endParaRPr lang="sv-SE" sz="1600" dirty="0">
              <a:solidFill>
                <a:schemeClr val="tx1"/>
              </a:solidFill>
            </a:endParaRPr>
          </a:p>
          <a:p>
            <a:pPr marL="285750" indent="-285750">
              <a:buFont typeface="Arial" panose="020B0604020202020204" pitchFamily="34" charset="0"/>
              <a:buChar char="•"/>
            </a:pPr>
            <a:endParaRPr lang="en-US" sz="1600" dirty="0">
              <a:solidFill>
                <a:schemeClr val="tx1"/>
              </a:solidFill>
              <a:ea typeface="+mn-lt"/>
              <a:cs typeface="+mn-lt"/>
            </a:endParaRPr>
          </a:p>
          <a:p>
            <a:pPr algn="ctr"/>
            <a:endParaRPr lang="sv-SE" sz="1600" dirty="0">
              <a:solidFill>
                <a:schemeClr val="tx1"/>
              </a:solidFill>
              <a:ea typeface="+mn-lt"/>
              <a:cs typeface="+mn-lt"/>
            </a:endParaRPr>
          </a:p>
          <a:p>
            <a:endParaRPr lang="sv-SE" sz="1600" dirty="0">
              <a:solidFill>
                <a:schemeClr val="tx1"/>
              </a:solidFill>
              <a:ea typeface="+mn-lt"/>
              <a:cs typeface="+mn-lt"/>
            </a:endParaRPr>
          </a:p>
        </p:txBody>
      </p:sp>
      <p:sp>
        <p:nvSpPr>
          <p:cNvPr id="17" name="Rektangel 16">
            <a:extLst>
              <a:ext uri="{FF2B5EF4-FFF2-40B4-BE49-F238E27FC236}">
                <a16:creationId xmlns:a16="http://schemas.microsoft.com/office/drawing/2014/main" id="{1CB04BD2-1929-4CA5-B13A-49C93C22C0C9}"/>
              </a:ext>
            </a:extLst>
          </p:cNvPr>
          <p:cNvSpPr/>
          <p:nvPr/>
        </p:nvSpPr>
        <p:spPr>
          <a:xfrm>
            <a:off x="4176216" y="2121931"/>
            <a:ext cx="2797790" cy="3848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endParaRPr lang="sv-SE" dirty="0">
              <a:solidFill>
                <a:schemeClr val="tx1"/>
              </a:solidFill>
            </a:endParaRPr>
          </a:p>
        </p:txBody>
      </p:sp>
      <p:pic>
        <p:nvPicPr>
          <p:cNvPr id="14" name="Bildobjekt 13" descr="En bild som visar enhet&#10;&#10;Automatiskt genererad beskrivning">
            <a:extLst>
              <a:ext uri="{FF2B5EF4-FFF2-40B4-BE49-F238E27FC236}">
                <a16:creationId xmlns:a16="http://schemas.microsoft.com/office/drawing/2014/main" id="{70930747-B07F-43BA-8E90-A29EC5988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9" name="Bildobjekt 18">
            <a:extLst>
              <a:ext uri="{FF2B5EF4-FFF2-40B4-BE49-F238E27FC236}">
                <a16:creationId xmlns:a16="http://schemas.microsoft.com/office/drawing/2014/main" id="{F05AC2CC-BAAB-4D1F-9BB3-59BEB134F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800470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DA3220C-39D3-474A-B660-0B510039A4C0}"/>
              </a:ext>
            </a:extLst>
          </p:cNvPr>
          <p:cNvPicPr>
            <a:picLocks noChangeAspect="1"/>
          </p:cNvPicPr>
          <p:nvPr/>
        </p:nvPicPr>
        <p:blipFill rotWithShape="1">
          <a:blip r:embed="rId2"/>
          <a:srcRect l="30175" r="25145" b="59108"/>
          <a:stretch/>
        </p:blipFill>
        <p:spPr>
          <a:xfrm>
            <a:off x="5332000" y="1903101"/>
            <a:ext cx="2249087" cy="1300274"/>
          </a:xfrm>
          <a:prstGeom prst="rect">
            <a:avLst/>
          </a:prstGeom>
        </p:spPr>
      </p:pic>
      <p:sp>
        <p:nvSpPr>
          <p:cNvPr id="13" name="Rektangel 12">
            <a:extLst>
              <a:ext uri="{FF2B5EF4-FFF2-40B4-BE49-F238E27FC236}">
                <a16:creationId xmlns:a16="http://schemas.microsoft.com/office/drawing/2014/main" id="{D3BC9CCF-5E07-43B5-993F-AE211B768D99}"/>
              </a:ext>
            </a:extLst>
          </p:cNvPr>
          <p:cNvSpPr/>
          <p:nvPr/>
        </p:nvSpPr>
        <p:spPr>
          <a:xfrm>
            <a:off x="10388009" y="5507665"/>
            <a:ext cx="1803991" cy="135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OPERATING THE TABLE </a:t>
            </a:r>
          </a:p>
        </p:txBody>
      </p:sp>
      <p:pic>
        <p:nvPicPr>
          <p:cNvPr id="8" name="Bildobjekt 7">
            <a:extLst>
              <a:ext uri="{FF2B5EF4-FFF2-40B4-BE49-F238E27FC236}">
                <a16:creationId xmlns:a16="http://schemas.microsoft.com/office/drawing/2014/main" id="{D90989E2-5BF5-45C0-AAF7-1688252626D8}"/>
              </a:ext>
            </a:extLst>
          </p:cNvPr>
          <p:cNvPicPr>
            <a:picLocks noChangeAspect="1"/>
          </p:cNvPicPr>
          <p:nvPr/>
        </p:nvPicPr>
        <p:blipFill>
          <a:blip r:embed="rId3"/>
          <a:stretch>
            <a:fillRect/>
          </a:stretch>
        </p:blipFill>
        <p:spPr>
          <a:xfrm>
            <a:off x="6515640" y="4866293"/>
            <a:ext cx="3571875" cy="1152525"/>
          </a:xfrm>
          <a:prstGeom prst="rect">
            <a:avLst/>
          </a:prstGeom>
        </p:spPr>
      </p:pic>
      <p:pic>
        <p:nvPicPr>
          <p:cNvPr id="22" name="Bildobjekt 21">
            <a:extLst>
              <a:ext uri="{FF2B5EF4-FFF2-40B4-BE49-F238E27FC236}">
                <a16:creationId xmlns:a16="http://schemas.microsoft.com/office/drawing/2014/main" id="{192FAC66-640E-45A7-A43A-D5036CC9976F}"/>
              </a:ext>
            </a:extLst>
          </p:cNvPr>
          <p:cNvPicPr>
            <a:picLocks noChangeAspect="1"/>
          </p:cNvPicPr>
          <p:nvPr/>
        </p:nvPicPr>
        <p:blipFill>
          <a:blip r:embed="rId4"/>
          <a:stretch>
            <a:fillRect/>
          </a:stretch>
        </p:blipFill>
        <p:spPr>
          <a:xfrm>
            <a:off x="326808" y="1763804"/>
            <a:ext cx="2403695" cy="1635618"/>
          </a:xfrm>
          <a:prstGeom prst="rect">
            <a:avLst/>
          </a:prstGeom>
        </p:spPr>
      </p:pic>
      <p:sp>
        <p:nvSpPr>
          <p:cNvPr id="23" name="Rektangel 22">
            <a:extLst>
              <a:ext uri="{FF2B5EF4-FFF2-40B4-BE49-F238E27FC236}">
                <a16:creationId xmlns:a16="http://schemas.microsoft.com/office/drawing/2014/main" id="{DB6F92DA-69A6-4BD3-9EC9-161CFA622F94}"/>
              </a:ext>
            </a:extLst>
          </p:cNvPr>
          <p:cNvSpPr/>
          <p:nvPr/>
        </p:nvSpPr>
        <p:spPr>
          <a:xfrm>
            <a:off x="5050646" y="1233707"/>
            <a:ext cx="45719" cy="5199321"/>
          </a:xfrm>
          <a:prstGeom prst="rect">
            <a:avLst/>
          </a:prstGeom>
          <a:solidFill>
            <a:srgbClr val="6640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4" name="Bildobjekt 23">
            <a:extLst>
              <a:ext uri="{FF2B5EF4-FFF2-40B4-BE49-F238E27FC236}">
                <a16:creationId xmlns:a16="http://schemas.microsoft.com/office/drawing/2014/main" id="{FBACD9BF-9C19-4FDC-BF68-E5441C761EFD}"/>
              </a:ext>
            </a:extLst>
          </p:cNvPr>
          <p:cNvPicPr>
            <a:picLocks noChangeAspect="1"/>
          </p:cNvPicPr>
          <p:nvPr/>
        </p:nvPicPr>
        <p:blipFill>
          <a:blip r:embed="rId5"/>
          <a:stretch>
            <a:fillRect/>
          </a:stretch>
        </p:blipFill>
        <p:spPr>
          <a:xfrm>
            <a:off x="2809566" y="2167113"/>
            <a:ext cx="2113201" cy="673774"/>
          </a:xfrm>
          <a:prstGeom prst="rect">
            <a:avLst/>
          </a:prstGeom>
        </p:spPr>
      </p:pic>
      <p:pic>
        <p:nvPicPr>
          <p:cNvPr id="4" name="Bildobjekt 3">
            <a:extLst>
              <a:ext uri="{FF2B5EF4-FFF2-40B4-BE49-F238E27FC236}">
                <a16:creationId xmlns:a16="http://schemas.microsoft.com/office/drawing/2014/main" id="{95537426-2B27-470B-AD33-80E4B4A4D6BC}"/>
              </a:ext>
            </a:extLst>
          </p:cNvPr>
          <p:cNvPicPr>
            <a:picLocks noChangeAspect="1"/>
          </p:cNvPicPr>
          <p:nvPr/>
        </p:nvPicPr>
        <p:blipFill rotWithShape="1">
          <a:blip r:embed="rId6"/>
          <a:srcRect l="22923" r="19735" b="17827"/>
          <a:stretch/>
        </p:blipFill>
        <p:spPr>
          <a:xfrm>
            <a:off x="660830" y="4276674"/>
            <a:ext cx="3534667" cy="2216095"/>
          </a:xfrm>
          <a:prstGeom prst="rect">
            <a:avLst/>
          </a:prstGeom>
        </p:spPr>
      </p:pic>
      <p:sp>
        <p:nvSpPr>
          <p:cNvPr id="16" name="Rektangel 15">
            <a:extLst>
              <a:ext uri="{FF2B5EF4-FFF2-40B4-BE49-F238E27FC236}">
                <a16:creationId xmlns:a16="http://schemas.microsoft.com/office/drawing/2014/main" id="{A0C2534C-CBA8-4AF0-8B54-A3DEBE4C1480}"/>
              </a:ext>
            </a:extLst>
          </p:cNvPr>
          <p:cNvSpPr/>
          <p:nvPr/>
        </p:nvSpPr>
        <p:spPr>
          <a:xfrm rot="16200000" flipH="1">
            <a:off x="6117443" y="-1924542"/>
            <a:ext cx="45719" cy="11493794"/>
          </a:xfrm>
          <a:prstGeom prst="rect">
            <a:avLst/>
          </a:prstGeom>
          <a:solidFill>
            <a:srgbClr val="6640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E3CC24AC-69E7-4472-BADD-66AC9F791B2A}"/>
              </a:ext>
            </a:extLst>
          </p:cNvPr>
          <p:cNvSpPr txBox="1"/>
          <p:nvPr/>
        </p:nvSpPr>
        <p:spPr>
          <a:xfrm>
            <a:off x="380559" y="4107397"/>
            <a:ext cx="2835704" cy="338554"/>
          </a:xfrm>
          <a:prstGeom prst="rect">
            <a:avLst/>
          </a:prstGeom>
          <a:noFill/>
        </p:spPr>
        <p:txBody>
          <a:bodyPr wrap="square" rtlCol="0">
            <a:spAutoFit/>
          </a:bodyPr>
          <a:lstStyle/>
          <a:p>
            <a:r>
              <a:rPr lang="sv-SE" sz="1600" b="1" dirty="0">
                <a:solidFill>
                  <a:schemeClr val="accent1">
                    <a:lumMod val="75000"/>
                  </a:schemeClr>
                </a:solidFill>
              </a:rPr>
              <a:t>Table hand grip </a:t>
            </a:r>
            <a:r>
              <a:rPr lang="sv-SE" sz="1600" b="1" dirty="0" err="1">
                <a:solidFill>
                  <a:schemeClr val="accent1">
                    <a:lumMod val="75000"/>
                  </a:schemeClr>
                </a:solidFill>
              </a:rPr>
              <a:t>rail</a:t>
            </a:r>
            <a:endParaRPr lang="sv-SE" sz="1600" b="1" dirty="0">
              <a:solidFill>
                <a:schemeClr val="accent1">
                  <a:lumMod val="75000"/>
                </a:schemeClr>
              </a:solidFill>
            </a:endParaRPr>
          </a:p>
        </p:txBody>
      </p:sp>
      <p:sp>
        <p:nvSpPr>
          <p:cNvPr id="17" name="textruta 16">
            <a:extLst>
              <a:ext uri="{FF2B5EF4-FFF2-40B4-BE49-F238E27FC236}">
                <a16:creationId xmlns:a16="http://schemas.microsoft.com/office/drawing/2014/main" id="{DA8D86A2-79F5-4E95-B65A-BE2922342EAF}"/>
              </a:ext>
            </a:extLst>
          </p:cNvPr>
          <p:cNvSpPr txBox="1"/>
          <p:nvPr/>
        </p:nvSpPr>
        <p:spPr>
          <a:xfrm>
            <a:off x="421672" y="1188779"/>
            <a:ext cx="2835704" cy="338554"/>
          </a:xfrm>
          <a:prstGeom prst="rect">
            <a:avLst/>
          </a:prstGeom>
          <a:noFill/>
        </p:spPr>
        <p:txBody>
          <a:bodyPr wrap="square" rtlCol="0">
            <a:spAutoFit/>
          </a:bodyPr>
          <a:lstStyle/>
          <a:p>
            <a:r>
              <a:rPr lang="sv-SE" sz="1600" b="1" dirty="0" err="1">
                <a:solidFill>
                  <a:schemeClr val="accent1">
                    <a:lumMod val="75000"/>
                  </a:schemeClr>
                </a:solidFill>
              </a:rPr>
              <a:t>Wired</a:t>
            </a:r>
            <a:r>
              <a:rPr lang="sv-SE" sz="1600" b="1" dirty="0">
                <a:solidFill>
                  <a:schemeClr val="accent1">
                    <a:lumMod val="75000"/>
                  </a:schemeClr>
                </a:solidFill>
              </a:rPr>
              <a:t> </a:t>
            </a:r>
            <a:r>
              <a:rPr lang="sv-SE" sz="1600" b="1" dirty="0" err="1">
                <a:solidFill>
                  <a:schemeClr val="accent1">
                    <a:lumMod val="75000"/>
                  </a:schemeClr>
                </a:solidFill>
              </a:rPr>
              <a:t>foot</a:t>
            </a:r>
            <a:r>
              <a:rPr lang="sv-SE" sz="1600" b="1" dirty="0">
                <a:solidFill>
                  <a:schemeClr val="accent1">
                    <a:lumMod val="75000"/>
                  </a:schemeClr>
                </a:solidFill>
              </a:rPr>
              <a:t> </a:t>
            </a:r>
            <a:r>
              <a:rPr lang="sv-SE" sz="1600" b="1" dirty="0" err="1">
                <a:solidFill>
                  <a:schemeClr val="accent1">
                    <a:lumMod val="75000"/>
                  </a:schemeClr>
                </a:solidFill>
              </a:rPr>
              <a:t>control</a:t>
            </a:r>
            <a:r>
              <a:rPr lang="sv-SE" sz="1600" b="1" dirty="0">
                <a:solidFill>
                  <a:schemeClr val="accent1">
                    <a:lumMod val="75000"/>
                  </a:schemeClr>
                </a:solidFill>
              </a:rPr>
              <a:t> </a:t>
            </a:r>
          </a:p>
        </p:txBody>
      </p:sp>
      <p:sp>
        <p:nvSpPr>
          <p:cNvPr id="18" name="textruta 17">
            <a:extLst>
              <a:ext uri="{FF2B5EF4-FFF2-40B4-BE49-F238E27FC236}">
                <a16:creationId xmlns:a16="http://schemas.microsoft.com/office/drawing/2014/main" id="{4164E731-7CAF-46A6-91B4-506FF39DFB32}"/>
              </a:ext>
            </a:extLst>
          </p:cNvPr>
          <p:cNvSpPr txBox="1"/>
          <p:nvPr/>
        </p:nvSpPr>
        <p:spPr>
          <a:xfrm>
            <a:off x="5385090" y="1179978"/>
            <a:ext cx="2835704" cy="338554"/>
          </a:xfrm>
          <a:prstGeom prst="rect">
            <a:avLst/>
          </a:prstGeom>
          <a:noFill/>
        </p:spPr>
        <p:txBody>
          <a:bodyPr wrap="square" rtlCol="0">
            <a:spAutoFit/>
          </a:bodyPr>
          <a:lstStyle/>
          <a:p>
            <a:r>
              <a:rPr lang="sv-SE" sz="1600" b="1" dirty="0" err="1">
                <a:solidFill>
                  <a:schemeClr val="accent1">
                    <a:lumMod val="75000"/>
                  </a:schemeClr>
                </a:solidFill>
              </a:rPr>
              <a:t>Wireless</a:t>
            </a:r>
            <a:r>
              <a:rPr lang="sv-SE" sz="1600" b="1" dirty="0">
                <a:solidFill>
                  <a:schemeClr val="accent1">
                    <a:lumMod val="75000"/>
                  </a:schemeClr>
                </a:solidFill>
              </a:rPr>
              <a:t> </a:t>
            </a:r>
            <a:r>
              <a:rPr lang="sv-SE" sz="1600" b="1" dirty="0" err="1">
                <a:solidFill>
                  <a:schemeClr val="accent1">
                    <a:lumMod val="75000"/>
                  </a:schemeClr>
                </a:solidFill>
              </a:rPr>
              <a:t>foot</a:t>
            </a:r>
            <a:r>
              <a:rPr lang="sv-SE" sz="1600" b="1" dirty="0">
                <a:solidFill>
                  <a:schemeClr val="accent1">
                    <a:lumMod val="75000"/>
                  </a:schemeClr>
                </a:solidFill>
              </a:rPr>
              <a:t> </a:t>
            </a:r>
            <a:r>
              <a:rPr lang="sv-SE" sz="1600" b="1" dirty="0" err="1">
                <a:solidFill>
                  <a:schemeClr val="accent1">
                    <a:lumMod val="75000"/>
                  </a:schemeClr>
                </a:solidFill>
              </a:rPr>
              <a:t>control</a:t>
            </a:r>
            <a:r>
              <a:rPr lang="sv-SE" sz="1600" b="1" dirty="0">
                <a:solidFill>
                  <a:schemeClr val="accent1">
                    <a:lumMod val="75000"/>
                  </a:schemeClr>
                </a:solidFill>
              </a:rPr>
              <a:t> </a:t>
            </a:r>
          </a:p>
        </p:txBody>
      </p:sp>
      <p:pic>
        <p:nvPicPr>
          <p:cNvPr id="19" name="Bildobjekt 18">
            <a:extLst>
              <a:ext uri="{FF2B5EF4-FFF2-40B4-BE49-F238E27FC236}">
                <a16:creationId xmlns:a16="http://schemas.microsoft.com/office/drawing/2014/main" id="{A456F7BD-D27D-486D-AE51-4DF0A445D290}"/>
              </a:ext>
            </a:extLst>
          </p:cNvPr>
          <p:cNvPicPr>
            <a:picLocks noChangeAspect="1"/>
          </p:cNvPicPr>
          <p:nvPr/>
        </p:nvPicPr>
        <p:blipFill rotWithShape="1">
          <a:blip r:embed="rId2"/>
          <a:srcRect t="52585" r="6978"/>
          <a:stretch/>
        </p:blipFill>
        <p:spPr>
          <a:xfrm>
            <a:off x="7581087" y="1783885"/>
            <a:ext cx="4306113" cy="1386509"/>
          </a:xfrm>
          <a:prstGeom prst="rect">
            <a:avLst/>
          </a:prstGeom>
        </p:spPr>
      </p:pic>
      <p:sp>
        <p:nvSpPr>
          <p:cNvPr id="20" name="textruta 19">
            <a:extLst>
              <a:ext uri="{FF2B5EF4-FFF2-40B4-BE49-F238E27FC236}">
                <a16:creationId xmlns:a16="http://schemas.microsoft.com/office/drawing/2014/main" id="{84F5972B-682D-4C78-B5BC-577C0F304D5C}"/>
              </a:ext>
            </a:extLst>
          </p:cNvPr>
          <p:cNvSpPr txBox="1"/>
          <p:nvPr/>
        </p:nvSpPr>
        <p:spPr>
          <a:xfrm>
            <a:off x="5385089" y="4063027"/>
            <a:ext cx="2835704" cy="338554"/>
          </a:xfrm>
          <a:prstGeom prst="rect">
            <a:avLst/>
          </a:prstGeom>
          <a:noFill/>
        </p:spPr>
        <p:txBody>
          <a:bodyPr wrap="square" rtlCol="0">
            <a:spAutoFit/>
          </a:bodyPr>
          <a:lstStyle/>
          <a:p>
            <a:r>
              <a:rPr lang="sv-SE" sz="1600" b="1" dirty="0">
                <a:solidFill>
                  <a:schemeClr val="accent1">
                    <a:lumMod val="75000"/>
                  </a:schemeClr>
                </a:solidFill>
              </a:rPr>
              <a:t>Table hand </a:t>
            </a:r>
            <a:r>
              <a:rPr lang="sv-SE" sz="1600" b="1" dirty="0" err="1">
                <a:solidFill>
                  <a:schemeClr val="accent1">
                    <a:lumMod val="75000"/>
                  </a:schemeClr>
                </a:solidFill>
              </a:rPr>
              <a:t>control</a:t>
            </a:r>
            <a:r>
              <a:rPr lang="sv-SE" sz="1600" b="1" dirty="0">
                <a:solidFill>
                  <a:schemeClr val="accent1">
                    <a:lumMod val="75000"/>
                  </a:schemeClr>
                </a:solidFill>
              </a:rPr>
              <a:t> </a:t>
            </a:r>
          </a:p>
        </p:txBody>
      </p:sp>
      <p:cxnSp>
        <p:nvCxnSpPr>
          <p:cNvPr id="9" name="Rak koppling 8">
            <a:extLst>
              <a:ext uri="{FF2B5EF4-FFF2-40B4-BE49-F238E27FC236}">
                <a16:creationId xmlns:a16="http://schemas.microsoft.com/office/drawing/2014/main" id="{7F1A0D47-5F5B-4D27-A96E-50C415B8B5E7}"/>
              </a:ext>
            </a:extLst>
          </p:cNvPr>
          <p:cNvCxnSpPr/>
          <p:nvPr/>
        </p:nvCxnSpPr>
        <p:spPr>
          <a:xfrm flipV="1">
            <a:off x="7283302" y="4474316"/>
            <a:ext cx="234414" cy="671842"/>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E18ED7B7-55C1-4C7E-8FE4-6309C52B95D1}"/>
              </a:ext>
            </a:extLst>
          </p:cNvPr>
          <p:cNvSpPr txBox="1"/>
          <p:nvPr/>
        </p:nvSpPr>
        <p:spPr>
          <a:xfrm>
            <a:off x="7251653" y="3988593"/>
            <a:ext cx="1116419" cy="461665"/>
          </a:xfrm>
          <a:prstGeom prst="rect">
            <a:avLst/>
          </a:prstGeom>
          <a:noFill/>
        </p:spPr>
        <p:txBody>
          <a:bodyPr wrap="square" rtlCol="0">
            <a:spAutoFit/>
          </a:bodyPr>
          <a:lstStyle/>
          <a:p>
            <a:r>
              <a:rPr lang="sv-SE" sz="1200" dirty="0" err="1"/>
              <a:t>Move</a:t>
            </a:r>
            <a:r>
              <a:rPr lang="sv-SE" sz="1200" dirty="0"/>
              <a:t> table </a:t>
            </a:r>
            <a:r>
              <a:rPr lang="sv-SE" sz="1200" dirty="0" err="1"/>
              <a:t>upwards</a:t>
            </a:r>
            <a:endParaRPr lang="sv-SE" sz="1200" dirty="0"/>
          </a:p>
        </p:txBody>
      </p:sp>
      <p:cxnSp>
        <p:nvCxnSpPr>
          <p:cNvPr id="25" name="Rak koppling 24">
            <a:extLst>
              <a:ext uri="{FF2B5EF4-FFF2-40B4-BE49-F238E27FC236}">
                <a16:creationId xmlns:a16="http://schemas.microsoft.com/office/drawing/2014/main" id="{5E37B8AE-CFA6-4FB0-B5FD-276FC2F125FF}"/>
              </a:ext>
            </a:extLst>
          </p:cNvPr>
          <p:cNvCxnSpPr/>
          <p:nvPr/>
        </p:nvCxnSpPr>
        <p:spPr>
          <a:xfrm flipV="1">
            <a:off x="7593359" y="4593636"/>
            <a:ext cx="234414" cy="671842"/>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AF42C56A-08F9-4E37-9A8E-8BDAB02B669C}"/>
              </a:ext>
            </a:extLst>
          </p:cNvPr>
          <p:cNvSpPr txBox="1"/>
          <p:nvPr/>
        </p:nvSpPr>
        <p:spPr>
          <a:xfrm>
            <a:off x="7789073" y="4388560"/>
            <a:ext cx="2298284" cy="276999"/>
          </a:xfrm>
          <a:prstGeom prst="rect">
            <a:avLst/>
          </a:prstGeom>
          <a:noFill/>
        </p:spPr>
        <p:txBody>
          <a:bodyPr wrap="square" rtlCol="0">
            <a:spAutoFit/>
          </a:bodyPr>
          <a:lstStyle/>
          <a:p>
            <a:r>
              <a:rPr lang="sv-SE" sz="1200" dirty="0"/>
              <a:t>Release </a:t>
            </a:r>
            <a:r>
              <a:rPr lang="sv-SE" sz="1200" dirty="0" err="1"/>
              <a:t>brakes</a:t>
            </a:r>
            <a:endParaRPr lang="sv-SE" sz="1200" dirty="0"/>
          </a:p>
        </p:txBody>
      </p:sp>
      <p:sp>
        <p:nvSpPr>
          <p:cNvPr id="27" name="textruta 26">
            <a:extLst>
              <a:ext uri="{FF2B5EF4-FFF2-40B4-BE49-F238E27FC236}">
                <a16:creationId xmlns:a16="http://schemas.microsoft.com/office/drawing/2014/main" id="{03E1423B-E923-4ACB-9368-742CC40EF0A5}"/>
              </a:ext>
            </a:extLst>
          </p:cNvPr>
          <p:cNvSpPr txBox="1"/>
          <p:nvPr/>
        </p:nvSpPr>
        <p:spPr>
          <a:xfrm>
            <a:off x="7581087" y="6383495"/>
            <a:ext cx="1290909" cy="461665"/>
          </a:xfrm>
          <a:prstGeom prst="rect">
            <a:avLst/>
          </a:prstGeom>
          <a:noFill/>
        </p:spPr>
        <p:txBody>
          <a:bodyPr wrap="square" rtlCol="0">
            <a:spAutoFit/>
          </a:bodyPr>
          <a:lstStyle/>
          <a:p>
            <a:r>
              <a:rPr lang="sv-SE" sz="1200" dirty="0"/>
              <a:t>Image receptor </a:t>
            </a:r>
            <a:r>
              <a:rPr lang="sv-SE" sz="1200" dirty="0" err="1"/>
              <a:t>holder</a:t>
            </a:r>
            <a:r>
              <a:rPr lang="sv-SE" sz="1200" dirty="0"/>
              <a:t> </a:t>
            </a:r>
            <a:r>
              <a:rPr lang="sv-SE" sz="1200" dirty="0" err="1"/>
              <a:t>left</a:t>
            </a:r>
            <a:endParaRPr lang="sv-SE" sz="1200" dirty="0"/>
          </a:p>
        </p:txBody>
      </p:sp>
      <p:cxnSp>
        <p:nvCxnSpPr>
          <p:cNvPr id="28" name="Rak koppling 27">
            <a:extLst>
              <a:ext uri="{FF2B5EF4-FFF2-40B4-BE49-F238E27FC236}">
                <a16:creationId xmlns:a16="http://schemas.microsoft.com/office/drawing/2014/main" id="{898519C7-FDC9-49DC-8799-72DE982904D8}"/>
              </a:ext>
            </a:extLst>
          </p:cNvPr>
          <p:cNvCxnSpPr/>
          <p:nvPr/>
        </p:nvCxnSpPr>
        <p:spPr>
          <a:xfrm flipV="1">
            <a:off x="6978430" y="5596988"/>
            <a:ext cx="234414" cy="671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CD0143EA-29FD-4C6E-875E-A5F8E900DA70}"/>
              </a:ext>
            </a:extLst>
          </p:cNvPr>
          <p:cNvCxnSpPr>
            <a:cxnSpLocks/>
          </p:cNvCxnSpPr>
          <p:nvPr/>
        </p:nvCxnSpPr>
        <p:spPr>
          <a:xfrm flipV="1">
            <a:off x="7809862" y="5468535"/>
            <a:ext cx="127838" cy="879929"/>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ruta 29">
            <a:extLst>
              <a:ext uri="{FF2B5EF4-FFF2-40B4-BE49-F238E27FC236}">
                <a16:creationId xmlns:a16="http://schemas.microsoft.com/office/drawing/2014/main" id="{23319DD4-17FD-45C1-98D3-4F8ECD14B5B9}"/>
              </a:ext>
            </a:extLst>
          </p:cNvPr>
          <p:cNvSpPr txBox="1"/>
          <p:nvPr/>
        </p:nvSpPr>
        <p:spPr>
          <a:xfrm>
            <a:off x="6657407" y="6414336"/>
            <a:ext cx="1116419" cy="461665"/>
          </a:xfrm>
          <a:prstGeom prst="rect">
            <a:avLst/>
          </a:prstGeom>
          <a:noFill/>
        </p:spPr>
        <p:txBody>
          <a:bodyPr wrap="square" rtlCol="0">
            <a:spAutoFit/>
          </a:bodyPr>
          <a:lstStyle/>
          <a:p>
            <a:r>
              <a:rPr lang="sv-SE" sz="1200" dirty="0" err="1"/>
              <a:t>Move</a:t>
            </a:r>
            <a:r>
              <a:rPr lang="sv-SE" sz="1200" dirty="0"/>
              <a:t> table </a:t>
            </a:r>
            <a:r>
              <a:rPr lang="sv-SE" sz="1200" dirty="0" err="1"/>
              <a:t>downwards</a:t>
            </a:r>
            <a:endParaRPr lang="sv-SE" sz="1200" dirty="0"/>
          </a:p>
        </p:txBody>
      </p:sp>
      <p:sp>
        <p:nvSpPr>
          <p:cNvPr id="31" name="textruta 30">
            <a:extLst>
              <a:ext uri="{FF2B5EF4-FFF2-40B4-BE49-F238E27FC236}">
                <a16:creationId xmlns:a16="http://schemas.microsoft.com/office/drawing/2014/main" id="{F438E59D-88CC-4379-9A6D-3AB80254EADC}"/>
              </a:ext>
            </a:extLst>
          </p:cNvPr>
          <p:cNvSpPr txBox="1"/>
          <p:nvPr/>
        </p:nvSpPr>
        <p:spPr>
          <a:xfrm>
            <a:off x="8208790" y="5959852"/>
            <a:ext cx="1290909" cy="461665"/>
          </a:xfrm>
          <a:prstGeom prst="rect">
            <a:avLst/>
          </a:prstGeom>
          <a:noFill/>
        </p:spPr>
        <p:txBody>
          <a:bodyPr wrap="square" rtlCol="0">
            <a:spAutoFit/>
          </a:bodyPr>
          <a:lstStyle/>
          <a:p>
            <a:r>
              <a:rPr lang="sv-SE" sz="1200" dirty="0"/>
              <a:t>Image receptor </a:t>
            </a:r>
            <a:r>
              <a:rPr lang="sv-SE" sz="1200" dirty="0" err="1"/>
              <a:t>holder</a:t>
            </a:r>
            <a:r>
              <a:rPr lang="sv-SE" sz="1200" dirty="0"/>
              <a:t> right</a:t>
            </a:r>
          </a:p>
        </p:txBody>
      </p:sp>
      <p:cxnSp>
        <p:nvCxnSpPr>
          <p:cNvPr id="33" name="Rak koppling 32">
            <a:extLst>
              <a:ext uri="{FF2B5EF4-FFF2-40B4-BE49-F238E27FC236}">
                <a16:creationId xmlns:a16="http://schemas.microsoft.com/office/drawing/2014/main" id="{5E6E2D87-648B-4F40-9201-B885ED5778F9}"/>
              </a:ext>
            </a:extLst>
          </p:cNvPr>
          <p:cNvCxnSpPr>
            <a:cxnSpLocks/>
            <a:stCxn id="31" idx="1"/>
          </p:cNvCxnSpPr>
          <p:nvPr/>
        </p:nvCxnSpPr>
        <p:spPr>
          <a:xfrm flipV="1">
            <a:off x="8208790" y="5519889"/>
            <a:ext cx="63919" cy="670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Rak koppling 34">
            <a:extLst>
              <a:ext uri="{FF2B5EF4-FFF2-40B4-BE49-F238E27FC236}">
                <a16:creationId xmlns:a16="http://schemas.microsoft.com/office/drawing/2014/main" id="{CF24BE2D-E082-48FC-892F-958601ABE7B5}"/>
              </a:ext>
            </a:extLst>
          </p:cNvPr>
          <p:cNvCxnSpPr>
            <a:cxnSpLocks/>
          </p:cNvCxnSpPr>
          <p:nvPr/>
        </p:nvCxnSpPr>
        <p:spPr>
          <a:xfrm flipV="1">
            <a:off x="8615548" y="4388560"/>
            <a:ext cx="454024" cy="947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DEB2E530-0C1D-45B8-B433-56BC41C477EF}"/>
              </a:ext>
            </a:extLst>
          </p:cNvPr>
          <p:cNvCxnSpPr>
            <a:cxnSpLocks/>
          </p:cNvCxnSpPr>
          <p:nvPr/>
        </p:nvCxnSpPr>
        <p:spPr>
          <a:xfrm flipV="1">
            <a:off x="8936991" y="4616281"/>
            <a:ext cx="403938" cy="820606"/>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ruta 38">
            <a:extLst>
              <a:ext uri="{FF2B5EF4-FFF2-40B4-BE49-F238E27FC236}">
                <a16:creationId xmlns:a16="http://schemas.microsoft.com/office/drawing/2014/main" id="{016BBD16-9639-4781-9B37-C1E421ADD0C2}"/>
              </a:ext>
            </a:extLst>
          </p:cNvPr>
          <p:cNvSpPr txBox="1"/>
          <p:nvPr/>
        </p:nvSpPr>
        <p:spPr>
          <a:xfrm>
            <a:off x="8852738" y="4125547"/>
            <a:ext cx="2298284" cy="276999"/>
          </a:xfrm>
          <a:prstGeom prst="rect">
            <a:avLst/>
          </a:prstGeom>
          <a:noFill/>
        </p:spPr>
        <p:txBody>
          <a:bodyPr wrap="square" rtlCol="0">
            <a:spAutoFit/>
          </a:bodyPr>
          <a:lstStyle/>
          <a:p>
            <a:r>
              <a:rPr lang="sv-SE" sz="1200" dirty="0"/>
              <a:t>OTC to </a:t>
            </a:r>
            <a:r>
              <a:rPr lang="sv-SE" sz="1200" dirty="0" err="1"/>
              <a:t>left</a:t>
            </a:r>
            <a:r>
              <a:rPr lang="sv-SE" sz="1200" dirty="0"/>
              <a:t> in </a:t>
            </a:r>
            <a:r>
              <a:rPr lang="sv-SE" sz="1200" dirty="0" err="1"/>
              <a:t>pendulum</a:t>
            </a:r>
            <a:r>
              <a:rPr lang="sv-SE" sz="1200" dirty="0"/>
              <a:t> mode</a:t>
            </a:r>
          </a:p>
        </p:txBody>
      </p:sp>
      <p:sp>
        <p:nvSpPr>
          <p:cNvPr id="41" name="textruta 40">
            <a:extLst>
              <a:ext uri="{FF2B5EF4-FFF2-40B4-BE49-F238E27FC236}">
                <a16:creationId xmlns:a16="http://schemas.microsoft.com/office/drawing/2014/main" id="{80CCAC6A-7C52-4CCC-B9A8-39BDF40D492E}"/>
              </a:ext>
            </a:extLst>
          </p:cNvPr>
          <p:cNvSpPr txBox="1"/>
          <p:nvPr/>
        </p:nvSpPr>
        <p:spPr>
          <a:xfrm>
            <a:off x="9326939" y="4447819"/>
            <a:ext cx="2298284" cy="276999"/>
          </a:xfrm>
          <a:prstGeom prst="rect">
            <a:avLst/>
          </a:prstGeom>
          <a:noFill/>
        </p:spPr>
        <p:txBody>
          <a:bodyPr wrap="square" rtlCol="0">
            <a:spAutoFit/>
          </a:bodyPr>
          <a:lstStyle/>
          <a:p>
            <a:r>
              <a:rPr lang="sv-SE" sz="1200" dirty="0"/>
              <a:t>OTC to right in </a:t>
            </a:r>
            <a:r>
              <a:rPr lang="sv-SE" sz="1200" dirty="0" err="1"/>
              <a:t>pendulum</a:t>
            </a:r>
            <a:r>
              <a:rPr lang="sv-SE" sz="1200" dirty="0"/>
              <a:t> mode</a:t>
            </a:r>
          </a:p>
        </p:txBody>
      </p:sp>
      <p:pic>
        <p:nvPicPr>
          <p:cNvPr id="34" name="Bildobjekt 33">
            <a:extLst>
              <a:ext uri="{FF2B5EF4-FFF2-40B4-BE49-F238E27FC236}">
                <a16:creationId xmlns:a16="http://schemas.microsoft.com/office/drawing/2014/main" id="{4A34657A-7DCC-437F-93C4-9412DB870E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299205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63921CF8-0FC2-4DCF-A9BE-1DDCA70A9A5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Lst>
          </a:blip>
          <a:srcRect r="2642"/>
          <a:stretch/>
        </p:blipFill>
        <p:spPr>
          <a:xfrm>
            <a:off x="8242424" y="2888648"/>
            <a:ext cx="3947482" cy="3068987"/>
          </a:xfrm>
          <a:prstGeom prst="rect">
            <a:avLst/>
          </a:prstGeom>
        </p:spPr>
      </p:pic>
      <p:pic>
        <p:nvPicPr>
          <p:cNvPr id="13" name="Bildobjekt 12">
            <a:extLst>
              <a:ext uri="{FF2B5EF4-FFF2-40B4-BE49-F238E27FC236}">
                <a16:creationId xmlns:a16="http://schemas.microsoft.com/office/drawing/2014/main" id="{FCF6145D-EF3D-4F1A-B497-8F1C8525701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13617" r="5114"/>
          <a:stretch/>
        </p:blipFill>
        <p:spPr>
          <a:xfrm>
            <a:off x="4134863" y="2888648"/>
            <a:ext cx="3949572" cy="3055283"/>
          </a:xfrm>
          <a:prstGeom prst="rect">
            <a:avLst/>
          </a:prstGeom>
        </p:spPr>
      </p:pic>
      <p:pic>
        <p:nvPicPr>
          <p:cNvPr id="10" name="Bildobjekt 9">
            <a:extLst>
              <a:ext uri="{FF2B5EF4-FFF2-40B4-BE49-F238E27FC236}">
                <a16:creationId xmlns:a16="http://schemas.microsoft.com/office/drawing/2014/main" id="{6268EBC1-A641-472B-83BA-FBED55A80EFF}"/>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3000"/>
                    </a14:imgEffect>
                  </a14:imgLayer>
                </a14:imgProps>
              </a:ext>
            </a:extLst>
          </a:blip>
          <a:srcRect l="24597" r="3140" b="12386"/>
          <a:stretch/>
        </p:blipFill>
        <p:spPr>
          <a:xfrm>
            <a:off x="1" y="2888649"/>
            <a:ext cx="3949572" cy="3055283"/>
          </a:xfrm>
          <a:prstGeom prst="rect">
            <a:avLst/>
          </a:prstGeom>
        </p:spPr>
      </p:pic>
      <p:sp>
        <p:nvSpPr>
          <p:cNvPr id="22" name="Ellips 21">
            <a:extLst>
              <a:ext uri="{FF2B5EF4-FFF2-40B4-BE49-F238E27FC236}">
                <a16:creationId xmlns:a16="http://schemas.microsoft.com/office/drawing/2014/main" id="{9195DA1D-87EC-4243-9AD6-92BD77B33BB3}"/>
              </a:ext>
            </a:extLst>
          </p:cNvPr>
          <p:cNvSpPr/>
          <p:nvPr/>
        </p:nvSpPr>
        <p:spPr>
          <a:xfrm>
            <a:off x="2544605" y="4556276"/>
            <a:ext cx="1270325" cy="122470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Reduce healthcare costs</a:t>
            </a:r>
          </a:p>
        </p:txBody>
      </p:sp>
      <p:sp>
        <p:nvSpPr>
          <p:cNvPr id="23" name="Ellips 22">
            <a:extLst>
              <a:ext uri="{FF2B5EF4-FFF2-40B4-BE49-F238E27FC236}">
                <a16:creationId xmlns:a16="http://schemas.microsoft.com/office/drawing/2014/main" id="{81BC3124-314F-432A-9040-9DB93B2D09DB}"/>
              </a:ext>
            </a:extLst>
          </p:cNvPr>
          <p:cNvSpPr/>
          <p:nvPr/>
        </p:nvSpPr>
        <p:spPr>
          <a:xfrm>
            <a:off x="6628244" y="4556276"/>
            <a:ext cx="1268811" cy="122470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Improve work environment</a:t>
            </a:r>
          </a:p>
        </p:txBody>
      </p:sp>
      <p:sp>
        <p:nvSpPr>
          <p:cNvPr id="24" name="Ellips 23">
            <a:extLst>
              <a:ext uri="{FF2B5EF4-FFF2-40B4-BE49-F238E27FC236}">
                <a16:creationId xmlns:a16="http://schemas.microsoft.com/office/drawing/2014/main" id="{EC502B4E-4DC4-44CB-8F36-19257B6EA509}"/>
              </a:ext>
            </a:extLst>
          </p:cNvPr>
          <p:cNvSpPr/>
          <p:nvPr/>
        </p:nvSpPr>
        <p:spPr>
          <a:xfrm>
            <a:off x="10764928" y="4641339"/>
            <a:ext cx="1268811" cy="122470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Improve patient care</a:t>
            </a:r>
          </a:p>
        </p:txBody>
      </p:sp>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a:xfrm>
            <a:off x="584474" y="496716"/>
            <a:ext cx="9296505" cy="725520"/>
          </a:xfrm>
        </p:spPr>
        <p:txBody>
          <a:bodyPr/>
          <a:lstStyle/>
          <a:p>
            <a:r>
              <a:rPr lang="sv-SE" dirty="0">
                <a:solidFill>
                  <a:schemeClr val="accent1">
                    <a:lumMod val="75000"/>
                  </a:schemeClr>
                </a:solidFill>
                <a:latin typeface="+mn-lt"/>
              </a:rPr>
              <a:t>ABOUT ARCOMA</a:t>
            </a:r>
          </a:p>
        </p:txBody>
      </p:sp>
      <p:sp>
        <p:nvSpPr>
          <p:cNvPr id="4" name="Underrubrik 3">
            <a:extLst>
              <a:ext uri="{FF2B5EF4-FFF2-40B4-BE49-F238E27FC236}">
                <a16:creationId xmlns:a16="http://schemas.microsoft.com/office/drawing/2014/main" id="{00AE23E9-84D4-4B9C-8089-343BF06203D9}"/>
              </a:ext>
            </a:extLst>
          </p:cNvPr>
          <p:cNvSpPr>
            <a:spLocks noGrp="1"/>
          </p:cNvSpPr>
          <p:nvPr>
            <p:ph type="subTitle" idx="11"/>
          </p:nvPr>
        </p:nvSpPr>
        <p:spPr>
          <a:xfrm>
            <a:off x="1013180" y="1304800"/>
            <a:ext cx="9973268" cy="1393603"/>
          </a:xfrm>
        </p:spPr>
        <p:txBody>
          <a:bodyPr/>
          <a:lstStyle/>
          <a:p>
            <a:pPr marL="0" indent="0">
              <a:buNone/>
            </a:pPr>
            <a:r>
              <a:rPr lang="en-US" sz="2800" dirty="0"/>
              <a:t>Arcoma develops, produces and provides complete radiology solutions worldwide with the mission to improve care for the patient and the work environment for the user.</a:t>
            </a:r>
          </a:p>
        </p:txBody>
      </p:sp>
    </p:spTree>
    <p:extLst>
      <p:ext uri="{BB962C8B-B14F-4D97-AF65-F5344CB8AC3E}">
        <p14:creationId xmlns:p14="http://schemas.microsoft.com/office/powerpoint/2010/main" val="1589513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DFFD9B-4FB9-488D-8948-7D5E6875C9AB}"/>
              </a:ext>
            </a:extLst>
          </p:cNvPr>
          <p:cNvSpPr>
            <a:spLocks noGrp="1"/>
          </p:cNvSpPr>
          <p:nvPr>
            <p:ph type="title"/>
          </p:nvPr>
        </p:nvSpPr>
        <p:spPr>
          <a:xfrm>
            <a:off x="393700" y="4251816"/>
            <a:ext cx="4168775" cy="795336"/>
          </a:xfrm>
        </p:spPr>
        <p:txBody>
          <a:bodyPr/>
          <a:lstStyle/>
          <a:p>
            <a:r>
              <a:rPr lang="sv-SE" sz="4800" dirty="0"/>
              <a:t>THE DETECTORS </a:t>
            </a:r>
            <a:br>
              <a:rPr lang="sv-SE" sz="4800" dirty="0"/>
            </a:br>
            <a:r>
              <a:rPr lang="sv-SE" sz="2000" dirty="0"/>
              <a:t>- A DEEPER LOOK </a:t>
            </a:r>
            <a:br>
              <a:rPr lang="sv-SE" sz="1600" dirty="0"/>
            </a:br>
            <a:endParaRPr lang="sv-SE" sz="4800" dirty="0"/>
          </a:p>
        </p:txBody>
      </p:sp>
    </p:spTree>
    <p:extLst>
      <p:ext uri="{BB962C8B-B14F-4D97-AF65-F5344CB8AC3E}">
        <p14:creationId xmlns:p14="http://schemas.microsoft.com/office/powerpoint/2010/main" val="88358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DDC9004-CB79-4E04-A1AF-E7CDA04B62C3}"/>
              </a:ext>
            </a:extLst>
          </p:cNvPr>
          <p:cNvSpPr/>
          <p:nvPr/>
        </p:nvSpPr>
        <p:spPr>
          <a:xfrm>
            <a:off x="10190747" y="5522495"/>
            <a:ext cx="2001253" cy="1335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BDD969E9-C550-4FDE-B627-2A0120A42776}"/>
              </a:ext>
            </a:extLst>
          </p:cNvPr>
          <p:cNvPicPr>
            <a:picLocks noChangeAspect="1"/>
          </p:cNvPicPr>
          <p:nvPr/>
        </p:nvPicPr>
        <p:blipFill>
          <a:blip r:embed="rId3"/>
          <a:stretch>
            <a:fillRect/>
          </a:stretch>
        </p:blipFill>
        <p:spPr>
          <a:xfrm>
            <a:off x="4742121" y="1041843"/>
            <a:ext cx="7449879" cy="4537011"/>
          </a:xfrm>
          <a:prstGeom prst="rect">
            <a:avLst/>
          </a:prstGeom>
        </p:spPr>
      </p:pic>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p:txBody>
          <a:bodyPr/>
          <a:lstStyle/>
          <a:p>
            <a:r>
              <a:rPr lang="sv-SE" dirty="0">
                <a:solidFill>
                  <a:schemeClr val="accent1">
                    <a:lumMod val="75000"/>
                  </a:schemeClr>
                </a:solidFill>
                <a:latin typeface="+mn-lt"/>
              </a:rPr>
              <a:t>CANON DETECTORS</a:t>
            </a:r>
          </a:p>
        </p:txBody>
      </p:sp>
      <p:sp>
        <p:nvSpPr>
          <p:cNvPr id="5" name="Underrubrik 4">
            <a:extLst>
              <a:ext uri="{FF2B5EF4-FFF2-40B4-BE49-F238E27FC236}">
                <a16:creationId xmlns:a16="http://schemas.microsoft.com/office/drawing/2014/main" id="{DA95462D-FC0A-48FF-A25E-225043E7972C}"/>
              </a:ext>
            </a:extLst>
          </p:cNvPr>
          <p:cNvSpPr>
            <a:spLocks noGrp="1"/>
          </p:cNvSpPr>
          <p:nvPr>
            <p:ph type="subTitle" idx="11"/>
          </p:nvPr>
        </p:nvSpPr>
        <p:spPr>
          <a:xfrm>
            <a:off x="811620" y="1347711"/>
            <a:ext cx="4008029" cy="4596136"/>
          </a:xfrm>
        </p:spPr>
        <p:txBody>
          <a:bodyPr/>
          <a:lstStyle/>
          <a:p>
            <a:pPr marL="0" indent="0">
              <a:buNone/>
            </a:pPr>
            <a:r>
              <a:rPr lang="sv-SE" sz="2000" b="1" dirty="0"/>
              <a:t>Arcoma Precision is </a:t>
            </a:r>
            <a:r>
              <a:rPr lang="sv-SE" sz="2000" b="1" dirty="0" err="1"/>
              <a:t>powered</a:t>
            </a:r>
            <a:r>
              <a:rPr lang="sv-SE" sz="2000" b="1" dirty="0"/>
              <a:t> by </a:t>
            </a:r>
            <a:r>
              <a:rPr lang="sv-SE" sz="2000" b="1" dirty="0" err="1"/>
              <a:t>detectors</a:t>
            </a:r>
            <a:r>
              <a:rPr lang="sv-SE" sz="2000" b="1" dirty="0"/>
              <a:t> from Canon.</a:t>
            </a:r>
          </a:p>
          <a:p>
            <a:pPr marL="0" indent="0">
              <a:buNone/>
            </a:pPr>
            <a:endParaRPr lang="sv-SE" b="1" dirty="0"/>
          </a:p>
          <a:p>
            <a:pPr marL="0" indent="0">
              <a:buNone/>
            </a:pPr>
            <a:r>
              <a:rPr lang="sv-SE" dirty="0" err="1"/>
              <a:t>With</a:t>
            </a:r>
            <a:r>
              <a:rPr lang="sv-SE" dirty="0"/>
              <a:t> </a:t>
            </a:r>
            <a:r>
              <a:rPr lang="sv-SE" dirty="0" err="1"/>
              <a:t>more</a:t>
            </a:r>
            <a:r>
              <a:rPr lang="sv-SE" dirty="0"/>
              <a:t> </a:t>
            </a:r>
            <a:r>
              <a:rPr lang="sv-SE" dirty="0" err="1"/>
              <a:t>than</a:t>
            </a:r>
            <a:r>
              <a:rPr lang="sv-SE" dirty="0"/>
              <a:t> 100 </a:t>
            </a:r>
            <a:r>
              <a:rPr lang="sv-SE" dirty="0" err="1"/>
              <a:t>years</a:t>
            </a:r>
            <a:r>
              <a:rPr lang="sv-SE" dirty="0"/>
              <a:t> of </a:t>
            </a:r>
            <a:r>
              <a:rPr lang="sv-SE" dirty="0" err="1"/>
              <a:t>experience</a:t>
            </a:r>
            <a:r>
              <a:rPr lang="sv-SE" dirty="0"/>
              <a:t> </a:t>
            </a:r>
            <a:r>
              <a:rPr lang="sv-SE" dirty="0" err="1"/>
              <a:t>within</a:t>
            </a:r>
            <a:r>
              <a:rPr lang="sv-SE" dirty="0"/>
              <a:t> </a:t>
            </a:r>
            <a:r>
              <a:rPr lang="sv-SE" dirty="0" err="1"/>
              <a:t>medical</a:t>
            </a:r>
            <a:r>
              <a:rPr lang="sv-SE" dirty="0"/>
              <a:t> </a:t>
            </a:r>
            <a:r>
              <a:rPr lang="sv-SE" dirty="0" err="1"/>
              <a:t>imaging</a:t>
            </a:r>
            <a:r>
              <a:rPr lang="sv-SE" dirty="0"/>
              <a:t> Canon delivers </a:t>
            </a:r>
            <a:br>
              <a:rPr lang="sv-SE" dirty="0"/>
            </a:br>
            <a:r>
              <a:rPr lang="sv-SE" dirty="0"/>
              <a:t>the </a:t>
            </a:r>
            <a:r>
              <a:rPr lang="sv-SE" dirty="0" err="1"/>
              <a:t>most</a:t>
            </a:r>
            <a:r>
              <a:rPr lang="sv-SE" dirty="0"/>
              <a:t> </a:t>
            </a:r>
            <a:r>
              <a:rPr lang="sv-SE" dirty="0" err="1"/>
              <a:t>advanced</a:t>
            </a:r>
            <a:r>
              <a:rPr lang="sv-SE" dirty="0"/>
              <a:t> </a:t>
            </a:r>
            <a:r>
              <a:rPr lang="sv-SE" dirty="0" err="1"/>
              <a:t>detector</a:t>
            </a:r>
            <a:r>
              <a:rPr lang="sv-SE" dirty="0"/>
              <a:t> solutions on the market. </a:t>
            </a:r>
          </a:p>
        </p:txBody>
      </p:sp>
      <p:pic>
        <p:nvPicPr>
          <p:cNvPr id="8" name="Bildobjekt 7" descr="En bild som visar enhet&#10;&#10;Automatiskt genererad beskrivning">
            <a:extLst>
              <a:ext uri="{FF2B5EF4-FFF2-40B4-BE49-F238E27FC236}">
                <a16:creationId xmlns:a16="http://schemas.microsoft.com/office/drawing/2014/main" id="{141F7523-F9F3-4C7C-A39B-5FFC28B87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2121" y="4694373"/>
            <a:ext cx="1121784" cy="1121784"/>
          </a:xfrm>
          <a:prstGeom prst="rect">
            <a:avLst/>
          </a:prstGeom>
        </p:spPr>
      </p:pic>
      <p:pic>
        <p:nvPicPr>
          <p:cNvPr id="10" name="Bildobjekt 9">
            <a:extLst>
              <a:ext uri="{FF2B5EF4-FFF2-40B4-BE49-F238E27FC236}">
                <a16:creationId xmlns:a16="http://schemas.microsoft.com/office/drawing/2014/main" id="{9190AE42-2A7E-40F0-B929-B24B152F5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071403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ktangel 26">
            <a:extLst>
              <a:ext uri="{FF2B5EF4-FFF2-40B4-BE49-F238E27FC236}">
                <a16:creationId xmlns:a16="http://schemas.microsoft.com/office/drawing/2014/main" id="{62D487B7-559D-469F-A392-70680B974470}"/>
              </a:ext>
            </a:extLst>
          </p:cNvPr>
          <p:cNvSpPr/>
          <p:nvPr/>
        </p:nvSpPr>
        <p:spPr>
          <a:xfrm rot="5400000" flipV="1">
            <a:off x="1519627" y="5418315"/>
            <a:ext cx="2837718" cy="882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a:extLst>
              <a:ext uri="{FF2B5EF4-FFF2-40B4-BE49-F238E27FC236}">
                <a16:creationId xmlns:a16="http://schemas.microsoft.com/office/drawing/2014/main" id="{6B779085-F658-4847-96A6-C99291EF1770}"/>
              </a:ext>
            </a:extLst>
          </p:cNvPr>
          <p:cNvSpPr/>
          <p:nvPr/>
        </p:nvSpPr>
        <p:spPr>
          <a:xfrm>
            <a:off x="10190747" y="5522495"/>
            <a:ext cx="2001253" cy="1335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CDDC9004-CB79-4E04-A1AF-E7CDA04B62C3}"/>
              </a:ext>
            </a:extLst>
          </p:cNvPr>
          <p:cNvSpPr/>
          <p:nvPr/>
        </p:nvSpPr>
        <p:spPr>
          <a:xfrm>
            <a:off x="10190747" y="5185613"/>
            <a:ext cx="2001253" cy="1335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p:txBody>
          <a:bodyPr/>
          <a:lstStyle/>
          <a:p>
            <a:r>
              <a:rPr lang="sv-SE" dirty="0">
                <a:solidFill>
                  <a:schemeClr val="accent1">
                    <a:lumMod val="75000"/>
                  </a:schemeClr>
                </a:solidFill>
                <a:latin typeface="+mn-lt"/>
              </a:rPr>
              <a:t>THE DETECTORS</a:t>
            </a:r>
          </a:p>
        </p:txBody>
      </p:sp>
      <p:sp>
        <p:nvSpPr>
          <p:cNvPr id="3" name="Underrubrik 2">
            <a:extLst>
              <a:ext uri="{FF2B5EF4-FFF2-40B4-BE49-F238E27FC236}">
                <a16:creationId xmlns:a16="http://schemas.microsoft.com/office/drawing/2014/main" id="{83DBE81B-8DD6-42DE-9D92-4EBB22533001}"/>
              </a:ext>
            </a:extLst>
          </p:cNvPr>
          <p:cNvSpPr>
            <a:spLocks noGrp="1"/>
          </p:cNvSpPr>
          <p:nvPr>
            <p:ph type="subTitle" idx="11"/>
          </p:nvPr>
        </p:nvSpPr>
        <p:spPr>
          <a:xfrm>
            <a:off x="198147" y="4275400"/>
            <a:ext cx="2520990" cy="2235928"/>
          </a:xfrm>
        </p:spPr>
        <p:txBody>
          <a:bodyPr/>
          <a:lstStyle/>
          <a:p>
            <a:r>
              <a:rPr lang="sv-SE" dirty="0" err="1"/>
              <a:t>Wireless</a:t>
            </a:r>
            <a:r>
              <a:rPr lang="sv-SE" dirty="0"/>
              <a:t> </a:t>
            </a:r>
          </a:p>
          <a:p>
            <a:r>
              <a:rPr lang="sv-SE" dirty="0"/>
              <a:t>2,8 kg </a:t>
            </a:r>
          </a:p>
          <a:p>
            <a:r>
              <a:rPr lang="sv-SE" dirty="0" err="1"/>
              <a:t>Size</a:t>
            </a:r>
            <a:r>
              <a:rPr lang="sv-SE" dirty="0"/>
              <a:t>: 42,6 x 41,5 cm</a:t>
            </a:r>
          </a:p>
          <a:p>
            <a:r>
              <a:rPr lang="sv-SE" dirty="0" err="1"/>
              <a:t>Effective</a:t>
            </a:r>
            <a:r>
              <a:rPr lang="sv-SE" dirty="0"/>
              <a:t> image area: 426x 415mm </a:t>
            </a:r>
          </a:p>
          <a:p>
            <a:r>
              <a:rPr lang="sv-SE" dirty="0"/>
              <a:t>Image matrix </a:t>
            </a:r>
            <a:r>
              <a:rPr lang="sv-SE" dirty="0" err="1"/>
              <a:t>size</a:t>
            </a:r>
            <a:r>
              <a:rPr lang="sv-SE" dirty="0"/>
              <a:t>: </a:t>
            </a:r>
            <a:br>
              <a:rPr lang="sv-SE" dirty="0"/>
            </a:br>
            <a:r>
              <a:rPr lang="sv-SE" dirty="0"/>
              <a:t>3320 x 3408 mm</a:t>
            </a:r>
          </a:p>
        </p:txBody>
      </p:sp>
      <p:pic>
        <p:nvPicPr>
          <p:cNvPr id="7" name="Bildobjekt 6">
            <a:extLst>
              <a:ext uri="{FF2B5EF4-FFF2-40B4-BE49-F238E27FC236}">
                <a16:creationId xmlns:a16="http://schemas.microsoft.com/office/drawing/2014/main" id="{6420C39B-FDFE-4916-918F-BAAF268F6CBF}"/>
              </a:ext>
            </a:extLst>
          </p:cNvPr>
          <p:cNvPicPr>
            <a:picLocks noChangeAspect="1"/>
          </p:cNvPicPr>
          <p:nvPr/>
        </p:nvPicPr>
        <p:blipFill>
          <a:blip r:embed="rId3"/>
          <a:stretch>
            <a:fillRect/>
          </a:stretch>
        </p:blipFill>
        <p:spPr>
          <a:xfrm>
            <a:off x="720084" y="1479286"/>
            <a:ext cx="1753371" cy="1726743"/>
          </a:xfrm>
          <a:prstGeom prst="rect">
            <a:avLst/>
          </a:prstGeom>
        </p:spPr>
      </p:pic>
      <p:sp>
        <p:nvSpPr>
          <p:cNvPr id="10" name="textruta 9">
            <a:extLst>
              <a:ext uri="{FF2B5EF4-FFF2-40B4-BE49-F238E27FC236}">
                <a16:creationId xmlns:a16="http://schemas.microsoft.com/office/drawing/2014/main" id="{9787788C-5FE4-422A-9FC4-1DF903C43DA8}"/>
              </a:ext>
            </a:extLst>
          </p:cNvPr>
          <p:cNvSpPr txBox="1"/>
          <p:nvPr/>
        </p:nvSpPr>
        <p:spPr>
          <a:xfrm>
            <a:off x="0" y="3331371"/>
            <a:ext cx="2943691" cy="369332"/>
          </a:xfrm>
          <a:prstGeom prst="rect">
            <a:avLst/>
          </a:prstGeom>
          <a:noFill/>
        </p:spPr>
        <p:txBody>
          <a:bodyPr wrap="square" rtlCol="0">
            <a:spAutoFit/>
          </a:bodyPr>
          <a:lstStyle/>
          <a:p>
            <a:pPr algn="ctr"/>
            <a:r>
              <a:rPr lang="sv-SE" b="1" dirty="0"/>
              <a:t>CXDI-410C W</a:t>
            </a:r>
          </a:p>
        </p:txBody>
      </p:sp>
      <p:sp>
        <p:nvSpPr>
          <p:cNvPr id="11" name="Rektangel 10">
            <a:extLst>
              <a:ext uri="{FF2B5EF4-FFF2-40B4-BE49-F238E27FC236}">
                <a16:creationId xmlns:a16="http://schemas.microsoft.com/office/drawing/2014/main" id="{7D722B2E-FA08-49A9-A2A1-A1788901BDC2}"/>
              </a:ext>
            </a:extLst>
          </p:cNvPr>
          <p:cNvSpPr/>
          <p:nvPr/>
        </p:nvSpPr>
        <p:spPr>
          <a:xfrm>
            <a:off x="0" y="3826045"/>
            <a:ext cx="12192000" cy="21754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Underrubrik 2">
            <a:extLst>
              <a:ext uri="{FF2B5EF4-FFF2-40B4-BE49-F238E27FC236}">
                <a16:creationId xmlns:a16="http://schemas.microsoft.com/office/drawing/2014/main" id="{B4DD7261-D2C3-41B1-9B68-A13B85FBFC81}"/>
              </a:ext>
            </a:extLst>
          </p:cNvPr>
          <p:cNvSpPr txBox="1">
            <a:spLocks/>
          </p:cNvSpPr>
          <p:nvPr/>
        </p:nvSpPr>
        <p:spPr>
          <a:xfrm>
            <a:off x="3414624" y="4275400"/>
            <a:ext cx="2520990" cy="2235928"/>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err="1"/>
              <a:t>Wireless</a:t>
            </a:r>
            <a:r>
              <a:rPr lang="sv-SE" dirty="0"/>
              <a:t> </a:t>
            </a:r>
          </a:p>
          <a:p>
            <a:r>
              <a:rPr lang="sv-SE" dirty="0"/>
              <a:t>2,3 kg </a:t>
            </a:r>
          </a:p>
          <a:p>
            <a:r>
              <a:rPr lang="sv-SE" dirty="0" err="1"/>
              <a:t>Size</a:t>
            </a:r>
            <a:r>
              <a:rPr lang="sv-SE" dirty="0"/>
              <a:t>: 35.0x42.6 cm</a:t>
            </a:r>
          </a:p>
          <a:p>
            <a:r>
              <a:rPr lang="sv-SE" dirty="0" err="1"/>
              <a:t>Effective</a:t>
            </a:r>
            <a:r>
              <a:rPr lang="sv-SE" dirty="0"/>
              <a:t> image area: 350 x 426 mm</a:t>
            </a:r>
          </a:p>
          <a:p>
            <a:r>
              <a:rPr lang="sv-SE" dirty="0"/>
              <a:t>Image matrix </a:t>
            </a:r>
            <a:r>
              <a:rPr lang="sv-SE" dirty="0" err="1"/>
              <a:t>size</a:t>
            </a:r>
            <a:r>
              <a:rPr lang="sv-SE" dirty="0"/>
              <a:t>: </a:t>
            </a:r>
            <a:br>
              <a:rPr lang="sv-SE" dirty="0"/>
            </a:br>
            <a:r>
              <a:rPr lang="sv-SE" dirty="0"/>
              <a:t>2800 x 3408pixels</a:t>
            </a:r>
          </a:p>
        </p:txBody>
      </p:sp>
      <p:sp>
        <p:nvSpPr>
          <p:cNvPr id="14" name="textruta 13">
            <a:extLst>
              <a:ext uri="{FF2B5EF4-FFF2-40B4-BE49-F238E27FC236}">
                <a16:creationId xmlns:a16="http://schemas.microsoft.com/office/drawing/2014/main" id="{E0F420CC-E162-4BE1-8CDF-7A1687FD2183}"/>
              </a:ext>
            </a:extLst>
          </p:cNvPr>
          <p:cNvSpPr txBox="1"/>
          <p:nvPr/>
        </p:nvSpPr>
        <p:spPr>
          <a:xfrm>
            <a:off x="3152309" y="3331371"/>
            <a:ext cx="2943691" cy="369332"/>
          </a:xfrm>
          <a:prstGeom prst="rect">
            <a:avLst/>
          </a:prstGeom>
          <a:noFill/>
        </p:spPr>
        <p:txBody>
          <a:bodyPr wrap="square" rtlCol="0">
            <a:spAutoFit/>
          </a:bodyPr>
          <a:lstStyle/>
          <a:p>
            <a:pPr algn="ctr"/>
            <a:r>
              <a:rPr lang="sv-SE" b="1" dirty="0"/>
              <a:t>CXDI-710C W</a:t>
            </a:r>
          </a:p>
        </p:txBody>
      </p:sp>
      <p:pic>
        <p:nvPicPr>
          <p:cNvPr id="15" name="Bildobjekt 14">
            <a:extLst>
              <a:ext uri="{FF2B5EF4-FFF2-40B4-BE49-F238E27FC236}">
                <a16:creationId xmlns:a16="http://schemas.microsoft.com/office/drawing/2014/main" id="{DA0B1F3E-541C-4C70-B9B1-50C242D8F903}"/>
              </a:ext>
            </a:extLst>
          </p:cNvPr>
          <p:cNvPicPr>
            <a:picLocks noChangeAspect="1"/>
          </p:cNvPicPr>
          <p:nvPr/>
        </p:nvPicPr>
        <p:blipFill>
          <a:blip r:embed="rId4"/>
          <a:stretch>
            <a:fillRect/>
          </a:stretch>
        </p:blipFill>
        <p:spPr>
          <a:xfrm>
            <a:off x="4039921" y="1750292"/>
            <a:ext cx="1299389" cy="1512668"/>
          </a:xfrm>
          <a:prstGeom prst="rect">
            <a:avLst/>
          </a:prstGeom>
        </p:spPr>
      </p:pic>
      <p:sp>
        <p:nvSpPr>
          <p:cNvPr id="16" name="Rektangel 15">
            <a:extLst>
              <a:ext uri="{FF2B5EF4-FFF2-40B4-BE49-F238E27FC236}">
                <a16:creationId xmlns:a16="http://schemas.microsoft.com/office/drawing/2014/main" id="{FE47BD7E-7FBF-469F-8D23-C20DB2C89A4D}"/>
              </a:ext>
            </a:extLst>
          </p:cNvPr>
          <p:cNvSpPr/>
          <p:nvPr/>
        </p:nvSpPr>
        <p:spPr>
          <a:xfrm rot="5400000" flipV="1">
            <a:off x="4749181" y="5411557"/>
            <a:ext cx="2804616" cy="882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Underrubrik 2">
            <a:extLst>
              <a:ext uri="{FF2B5EF4-FFF2-40B4-BE49-F238E27FC236}">
                <a16:creationId xmlns:a16="http://schemas.microsoft.com/office/drawing/2014/main" id="{8BFC5122-8B72-4F3D-961E-93C4CAC71AB5}"/>
              </a:ext>
            </a:extLst>
          </p:cNvPr>
          <p:cNvSpPr txBox="1">
            <a:spLocks/>
          </p:cNvSpPr>
          <p:nvPr/>
        </p:nvSpPr>
        <p:spPr>
          <a:xfrm>
            <a:off x="6393771" y="4268424"/>
            <a:ext cx="2520990" cy="2235928"/>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err="1"/>
              <a:t>Wireless</a:t>
            </a:r>
            <a:r>
              <a:rPr lang="sv-SE" dirty="0"/>
              <a:t> </a:t>
            </a:r>
          </a:p>
          <a:p>
            <a:r>
              <a:rPr lang="sv-SE" dirty="0"/>
              <a:t>1,8 kg </a:t>
            </a:r>
          </a:p>
          <a:p>
            <a:r>
              <a:rPr lang="sv-SE" dirty="0" err="1"/>
              <a:t>Size</a:t>
            </a:r>
            <a:r>
              <a:rPr lang="sv-SE" dirty="0"/>
              <a:t>: 35.0x27.4 cm</a:t>
            </a:r>
          </a:p>
          <a:p>
            <a:r>
              <a:rPr lang="sv-SE" dirty="0" err="1"/>
              <a:t>Effective</a:t>
            </a:r>
            <a:r>
              <a:rPr lang="sv-SE" dirty="0"/>
              <a:t> image area: 350 x 274 mm</a:t>
            </a:r>
          </a:p>
          <a:p>
            <a:r>
              <a:rPr lang="sv-SE" dirty="0"/>
              <a:t>Image matrix </a:t>
            </a:r>
            <a:r>
              <a:rPr lang="sv-SE" dirty="0" err="1"/>
              <a:t>size</a:t>
            </a:r>
            <a:r>
              <a:rPr lang="sv-SE" dirty="0"/>
              <a:t>: </a:t>
            </a:r>
            <a:br>
              <a:rPr lang="sv-SE" dirty="0"/>
            </a:br>
            <a:r>
              <a:rPr lang="sv-SE" dirty="0"/>
              <a:t>2800 x 2192 mm</a:t>
            </a:r>
          </a:p>
        </p:txBody>
      </p:sp>
      <p:sp>
        <p:nvSpPr>
          <p:cNvPr id="18" name="textruta 17">
            <a:extLst>
              <a:ext uri="{FF2B5EF4-FFF2-40B4-BE49-F238E27FC236}">
                <a16:creationId xmlns:a16="http://schemas.microsoft.com/office/drawing/2014/main" id="{7491AF37-9272-4D72-A95E-EA5E6216147E}"/>
              </a:ext>
            </a:extLst>
          </p:cNvPr>
          <p:cNvSpPr txBox="1"/>
          <p:nvPr/>
        </p:nvSpPr>
        <p:spPr>
          <a:xfrm>
            <a:off x="6195624" y="3324395"/>
            <a:ext cx="2943691" cy="369332"/>
          </a:xfrm>
          <a:prstGeom prst="rect">
            <a:avLst/>
          </a:prstGeom>
          <a:noFill/>
        </p:spPr>
        <p:txBody>
          <a:bodyPr wrap="square" rtlCol="0">
            <a:spAutoFit/>
          </a:bodyPr>
          <a:lstStyle/>
          <a:p>
            <a:pPr algn="ctr"/>
            <a:r>
              <a:rPr lang="sv-SE" b="1" dirty="0"/>
              <a:t>CXDI-810C W</a:t>
            </a:r>
          </a:p>
        </p:txBody>
      </p:sp>
      <p:pic>
        <p:nvPicPr>
          <p:cNvPr id="20" name="Bildobjekt 19">
            <a:extLst>
              <a:ext uri="{FF2B5EF4-FFF2-40B4-BE49-F238E27FC236}">
                <a16:creationId xmlns:a16="http://schemas.microsoft.com/office/drawing/2014/main" id="{1B0FD038-9434-49B0-A09C-216BF4BC903E}"/>
              </a:ext>
            </a:extLst>
          </p:cNvPr>
          <p:cNvPicPr>
            <a:picLocks noChangeAspect="1"/>
          </p:cNvPicPr>
          <p:nvPr/>
        </p:nvPicPr>
        <p:blipFill>
          <a:blip r:embed="rId5"/>
          <a:stretch>
            <a:fillRect/>
          </a:stretch>
        </p:blipFill>
        <p:spPr>
          <a:xfrm>
            <a:off x="7004571" y="2074281"/>
            <a:ext cx="1299389" cy="1056444"/>
          </a:xfrm>
          <a:prstGeom prst="rect">
            <a:avLst/>
          </a:prstGeom>
        </p:spPr>
      </p:pic>
      <p:sp>
        <p:nvSpPr>
          <p:cNvPr id="21" name="Underrubrik 2">
            <a:extLst>
              <a:ext uri="{FF2B5EF4-FFF2-40B4-BE49-F238E27FC236}">
                <a16:creationId xmlns:a16="http://schemas.microsoft.com/office/drawing/2014/main" id="{E8869F77-050E-4FCF-AFB5-9A891A9E9E39}"/>
              </a:ext>
            </a:extLst>
          </p:cNvPr>
          <p:cNvSpPr txBox="1">
            <a:spLocks/>
          </p:cNvSpPr>
          <p:nvPr/>
        </p:nvSpPr>
        <p:spPr>
          <a:xfrm>
            <a:off x="9415566" y="4263919"/>
            <a:ext cx="2742998" cy="2235928"/>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err="1"/>
              <a:t>Fixed</a:t>
            </a:r>
            <a:endParaRPr lang="sv-SE" dirty="0"/>
          </a:p>
          <a:p>
            <a:r>
              <a:rPr lang="sv-SE" dirty="0" err="1"/>
              <a:t>Size</a:t>
            </a:r>
            <a:r>
              <a:rPr lang="sv-SE" dirty="0"/>
              <a:t>: Approx. 46.0 (W) x 49.0 (H) x 15 (D) cm</a:t>
            </a:r>
          </a:p>
          <a:p>
            <a:r>
              <a:rPr lang="sv-SE" dirty="0" err="1"/>
              <a:t>Effective</a:t>
            </a:r>
            <a:r>
              <a:rPr lang="sv-SE" dirty="0"/>
              <a:t> image area: 415x426 mm</a:t>
            </a:r>
          </a:p>
          <a:p>
            <a:r>
              <a:rPr lang="sv-SE" dirty="0"/>
              <a:t>Image matrix </a:t>
            </a:r>
            <a:r>
              <a:rPr lang="sv-SE" dirty="0" err="1"/>
              <a:t>size</a:t>
            </a:r>
            <a:r>
              <a:rPr lang="sv-SE" dirty="0"/>
              <a:t>: </a:t>
            </a:r>
            <a:br>
              <a:rPr lang="sv-SE" dirty="0"/>
            </a:br>
            <a:r>
              <a:rPr lang="sv-SE" dirty="0"/>
              <a:t>3320x 3408 pixels</a:t>
            </a:r>
          </a:p>
        </p:txBody>
      </p:sp>
      <p:sp>
        <p:nvSpPr>
          <p:cNvPr id="22" name="textruta 21">
            <a:extLst>
              <a:ext uri="{FF2B5EF4-FFF2-40B4-BE49-F238E27FC236}">
                <a16:creationId xmlns:a16="http://schemas.microsoft.com/office/drawing/2014/main" id="{652C5D48-816C-4E8C-9CFF-0AC3402AE62A}"/>
              </a:ext>
            </a:extLst>
          </p:cNvPr>
          <p:cNvSpPr txBox="1"/>
          <p:nvPr/>
        </p:nvSpPr>
        <p:spPr>
          <a:xfrm>
            <a:off x="9217419" y="3319890"/>
            <a:ext cx="2943691" cy="369332"/>
          </a:xfrm>
          <a:prstGeom prst="rect">
            <a:avLst/>
          </a:prstGeom>
          <a:noFill/>
        </p:spPr>
        <p:txBody>
          <a:bodyPr wrap="square" rtlCol="0">
            <a:spAutoFit/>
          </a:bodyPr>
          <a:lstStyle/>
          <a:p>
            <a:pPr algn="ctr"/>
            <a:r>
              <a:rPr lang="sv-SE" b="1" dirty="0"/>
              <a:t>CXDI-401C </a:t>
            </a:r>
            <a:r>
              <a:rPr lang="sv-SE" b="1" dirty="0" err="1"/>
              <a:t>Compact</a:t>
            </a:r>
            <a:endParaRPr lang="sv-SE" b="1" dirty="0"/>
          </a:p>
        </p:txBody>
      </p:sp>
      <p:sp>
        <p:nvSpPr>
          <p:cNvPr id="28" name="Rektangel 27">
            <a:extLst>
              <a:ext uri="{FF2B5EF4-FFF2-40B4-BE49-F238E27FC236}">
                <a16:creationId xmlns:a16="http://schemas.microsoft.com/office/drawing/2014/main" id="{D2DC1076-CA17-415E-931C-2BDF59917523}"/>
              </a:ext>
            </a:extLst>
          </p:cNvPr>
          <p:cNvSpPr/>
          <p:nvPr/>
        </p:nvSpPr>
        <p:spPr>
          <a:xfrm rot="5400000" flipV="1">
            <a:off x="7742228" y="5418315"/>
            <a:ext cx="2804616" cy="882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9" name="Picture 2">
            <a:extLst>
              <a:ext uri="{FF2B5EF4-FFF2-40B4-BE49-F238E27FC236}">
                <a16:creationId xmlns:a16="http://schemas.microsoft.com/office/drawing/2014/main" id="{222203B6-1460-4CD8-B957-884C4B830A0A}"/>
              </a:ext>
            </a:extLst>
          </p:cNvPr>
          <p:cNvPicPr>
            <a:picLocks noChangeAspect="1" noChangeArrowheads="1"/>
          </p:cNvPicPr>
          <p:nvPr/>
        </p:nvPicPr>
        <p:blipFill>
          <a:blip r:embed="rId6" cstate="print"/>
          <a:srcRect/>
          <a:stretch>
            <a:fillRect/>
          </a:stretch>
        </p:blipFill>
        <p:spPr bwMode="auto">
          <a:xfrm>
            <a:off x="9464594" y="1373306"/>
            <a:ext cx="2529909" cy="1915388"/>
          </a:xfrm>
          <a:prstGeom prst="rect">
            <a:avLst/>
          </a:prstGeom>
          <a:noFill/>
          <a:ln w="9525">
            <a:noFill/>
            <a:miter lim="800000"/>
            <a:headEnd/>
            <a:tailEnd/>
          </a:ln>
        </p:spPr>
      </p:pic>
      <p:pic>
        <p:nvPicPr>
          <p:cNvPr id="23" name="Bildobjekt 22" descr="En bild som visar enhet&#10;&#10;Automatiskt genererad beskrivning">
            <a:extLst>
              <a:ext uri="{FF2B5EF4-FFF2-40B4-BE49-F238E27FC236}">
                <a16:creationId xmlns:a16="http://schemas.microsoft.com/office/drawing/2014/main" id="{076E9D75-4217-43A7-AF67-927459D13D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24" name="Bildobjekt 23">
            <a:extLst>
              <a:ext uri="{FF2B5EF4-FFF2-40B4-BE49-F238E27FC236}">
                <a16:creationId xmlns:a16="http://schemas.microsoft.com/office/drawing/2014/main" id="{586E1C09-3F06-4381-AC0F-822A3B665B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2034467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76F2CFE-EB36-4F27-A417-A8885C30278C}"/>
              </a:ext>
            </a:extLst>
          </p:cNvPr>
          <p:cNvPicPr>
            <a:picLocks noChangeAspect="1"/>
          </p:cNvPicPr>
          <p:nvPr/>
        </p:nvPicPr>
        <p:blipFill rotWithShape="1">
          <a:blip r:embed="rId3"/>
          <a:srcRect t="465"/>
          <a:stretch/>
        </p:blipFill>
        <p:spPr>
          <a:xfrm>
            <a:off x="6545610" y="-1"/>
            <a:ext cx="5646390" cy="6858001"/>
          </a:xfrm>
          <a:prstGeom prst="rect">
            <a:avLst/>
          </a:prstGeom>
        </p:spPr>
      </p:pic>
      <p:sp>
        <p:nvSpPr>
          <p:cNvPr id="7" name="Rektangel 6">
            <a:extLst>
              <a:ext uri="{FF2B5EF4-FFF2-40B4-BE49-F238E27FC236}">
                <a16:creationId xmlns:a16="http://schemas.microsoft.com/office/drawing/2014/main" id="{2C5DFAE5-704E-4CB3-9C06-5D3316C4D7EF}"/>
              </a:ext>
            </a:extLst>
          </p:cNvPr>
          <p:cNvSpPr/>
          <p:nvPr/>
        </p:nvSpPr>
        <p:spPr>
          <a:xfrm>
            <a:off x="478760" y="2002867"/>
            <a:ext cx="4718881" cy="3631763"/>
          </a:xfrm>
          <a:prstGeom prst="rect">
            <a:avLst/>
          </a:prstGeom>
        </p:spPr>
        <p:txBody>
          <a:bodyPr wrap="square">
            <a:spAutoFit/>
          </a:bodyPr>
          <a:lstStyle/>
          <a:p>
            <a:r>
              <a:rPr lang="en-US" sz="2000" b="1" spc="300" dirty="0">
                <a:solidFill>
                  <a:schemeClr val="accent1">
                    <a:lumMod val="75000"/>
                  </a:schemeClr>
                </a:solidFill>
                <a:ea typeface="Playfair Display SC" charset="0"/>
                <a:cs typeface="Playfair Display SC" charset="0"/>
              </a:rPr>
              <a:t>NONSTOP USE WITH DURABLE DESIGN</a:t>
            </a:r>
            <a:endParaRPr lang="en-US" sz="2000" b="1" i="1" dirty="0"/>
          </a:p>
          <a:p>
            <a:r>
              <a:rPr lang="en-US" sz="1600" dirty="0"/>
              <a:t>Strong and durable design as well as IPX7 waterproof ensures nonstop use. </a:t>
            </a:r>
          </a:p>
          <a:p>
            <a:endParaRPr lang="en-US" i="1" dirty="0"/>
          </a:p>
          <a:p>
            <a:r>
              <a:rPr lang="en-US" sz="2000" b="1" spc="300" dirty="0">
                <a:solidFill>
                  <a:schemeClr val="accent1">
                    <a:lumMod val="75000"/>
                  </a:schemeClr>
                </a:solidFill>
                <a:ea typeface="Playfair Display SC" charset="0"/>
                <a:cs typeface="Playfair Display SC" charset="0"/>
              </a:rPr>
              <a:t>LIGHTWEIGHT AND ERGONOMIC</a:t>
            </a:r>
          </a:p>
          <a:p>
            <a:r>
              <a:rPr lang="en-US" sz="1600" dirty="0"/>
              <a:t>Ultralight easy to use detectors supports increased workflow and ergonomic for the user. </a:t>
            </a:r>
          </a:p>
          <a:p>
            <a:pPr lvl="0"/>
            <a:endParaRPr lang="en-US" sz="1600" dirty="0"/>
          </a:p>
          <a:p>
            <a:r>
              <a:rPr lang="en-US" sz="2000" b="1" spc="300" dirty="0">
                <a:solidFill>
                  <a:schemeClr val="accent1">
                    <a:lumMod val="75000"/>
                  </a:schemeClr>
                </a:solidFill>
                <a:ea typeface="Playfair Display SC" charset="0"/>
                <a:cs typeface="Playfair Display SC" charset="0"/>
              </a:rPr>
              <a:t>PERFECT IMAGE QUALITY</a:t>
            </a:r>
            <a:endParaRPr lang="en-US" sz="2000" b="1" i="1" dirty="0"/>
          </a:p>
          <a:p>
            <a:pPr lvl="0"/>
            <a:r>
              <a:rPr lang="en-US" sz="1600" dirty="0"/>
              <a:t>High resolution, high sensitivity and high signal to noise performance ensures perfect image quality without increasing dose. </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5221331" cy="725520"/>
          </a:xfrm>
        </p:spPr>
        <p:txBody>
          <a:bodyPr/>
          <a:lstStyle/>
          <a:p>
            <a:r>
              <a:rPr lang="sv-SE" dirty="0">
                <a:solidFill>
                  <a:schemeClr val="accent1">
                    <a:lumMod val="75000"/>
                  </a:schemeClr>
                </a:solidFill>
                <a:latin typeface="+mn-lt"/>
              </a:rPr>
              <a:t>DETECTOR </a:t>
            </a:r>
            <a:br>
              <a:rPr lang="sv-SE" dirty="0">
                <a:solidFill>
                  <a:schemeClr val="accent1">
                    <a:lumMod val="75000"/>
                  </a:schemeClr>
                </a:solidFill>
                <a:latin typeface="+mn-lt"/>
              </a:rPr>
            </a:br>
            <a:r>
              <a:rPr lang="sv-SE" dirty="0">
                <a:solidFill>
                  <a:schemeClr val="accent1">
                    <a:lumMod val="75000"/>
                  </a:schemeClr>
                </a:solidFill>
                <a:latin typeface="+mn-lt"/>
              </a:rPr>
              <a:t>BENEFITS</a:t>
            </a:r>
          </a:p>
        </p:txBody>
      </p:sp>
      <p:pic>
        <p:nvPicPr>
          <p:cNvPr id="9" name="Bildobjekt 8" descr="En bild som visar enhet&#10;&#10;Automatiskt genererad beskrivning">
            <a:extLst>
              <a:ext uri="{FF2B5EF4-FFF2-40B4-BE49-F238E27FC236}">
                <a16:creationId xmlns:a16="http://schemas.microsoft.com/office/drawing/2014/main" id="{8054C25B-4D42-4462-A04D-602274C4A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0" name="Bildobjekt 9">
            <a:extLst>
              <a:ext uri="{FF2B5EF4-FFF2-40B4-BE49-F238E27FC236}">
                <a16:creationId xmlns:a16="http://schemas.microsoft.com/office/drawing/2014/main" id="{6863EC32-BAD1-4B20-AA38-0B290B6220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2791666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7B85952-5856-4758-81E8-EFA242F577E0}"/>
              </a:ext>
            </a:extLst>
          </p:cNvPr>
          <p:cNvPicPr>
            <a:picLocks noChangeAspect="1"/>
          </p:cNvPicPr>
          <p:nvPr/>
        </p:nvPicPr>
        <p:blipFill rotWithShape="1">
          <a:blip r:embed="rId2"/>
          <a:srcRect l="341" r="52529"/>
          <a:stretch/>
        </p:blipFill>
        <p:spPr>
          <a:xfrm>
            <a:off x="6448925" y="0"/>
            <a:ext cx="5743075" cy="6858000"/>
          </a:xfrm>
          <a:prstGeom prst="rect">
            <a:avLst/>
          </a:prstGeom>
        </p:spPr>
      </p:pic>
      <p:sp>
        <p:nvSpPr>
          <p:cNvPr id="8" name="Rektangel 7">
            <a:extLst>
              <a:ext uri="{FF2B5EF4-FFF2-40B4-BE49-F238E27FC236}">
                <a16:creationId xmlns:a16="http://schemas.microsoft.com/office/drawing/2014/main" id="{919CC5B2-2D1F-4460-A51A-9B241386BB16}"/>
              </a:ext>
            </a:extLst>
          </p:cNvPr>
          <p:cNvSpPr/>
          <p:nvPr/>
        </p:nvSpPr>
        <p:spPr>
          <a:xfrm>
            <a:off x="971266" y="1752599"/>
            <a:ext cx="5082708" cy="3644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FEATURES</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DETECTOR - FEATURES</a:t>
            </a:r>
          </a:p>
        </p:txBody>
      </p:sp>
      <p:cxnSp>
        <p:nvCxnSpPr>
          <p:cNvPr id="11" name="Rak koppling 10">
            <a:extLst>
              <a:ext uri="{FF2B5EF4-FFF2-40B4-BE49-F238E27FC236}">
                <a16:creationId xmlns:a16="http://schemas.microsoft.com/office/drawing/2014/main" id="{03FDB992-3C5C-408E-B143-9727069403D9}"/>
              </a:ext>
            </a:extLst>
          </p:cNvPr>
          <p:cNvCxnSpPr/>
          <p:nvPr/>
        </p:nvCxnSpPr>
        <p:spPr>
          <a:xfrm>
            <a:off x="971266" y="1752600"/>
            <a:ext cx="0" cy="3944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A024F763-7A39-4165-A893-DB092AF8CD97}"/>
              </a:ext>
            </a:extLst>
          </p:cNvPr>
          <p:cNvCxnSpPr/>
          <p:nvPr/>
        </p:nvCxnSpPr>
        <p:spPr>
          <a:xfrm>
            <a:off x="6053979" y="1752599"/>
            <a:ext cx="0" cy="3944203"/>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ktangel 15">
            <a:extLst>
              <a:ext uri="{FF2B5EF4-FFF2-40B4-BE49-F238E27FC236}">
                <a16:creationId xmlns:a16="http://schemas.microsoft.com/office/drawing/2014/main" id="{51E9F72A-5509-4DBC-A617-5AE1453D0C8B}"/>
              </a:ext>
            </a:extLst>
          </p:cNvPr>
          <p:cNvSpPr/>
          <p:nvPr/>
        </p:nvSpPr>
        <p:spPr>
          <a:xfrm>
            <a:off x="1105468" y="2117086"/>
            <a:ext cx="4862191" cy="3518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r>
              <a:rPr lang="sv-SE" sz="1600" dirty="0" err="1">
                <a:solidFill>
                  <a:schemeClr val="tx1"/>
                </a:solidFill>
              </a:rPr>
              <a:t>Load</a:t>
            </a:r>
            <a:r>
              <a:rPr lang="sv-SE" sz="1600" dirty="0">
                <a:solidFill>
                  <a:schemeClr val="tx1"/>
                </a:solidFill>
              </a:rPr>
              <a:t> </a:t>
            </a:r>
            <a:r>
              <a:rPr lang="sv-SE" sz="1600" dirty="0" err="1">
                <a:solidFill>
                  <a:schemeClr val="tx1"/>
                </a:solidFill>
              </a:rPr>
              <a:t>capacity</a:t>
            </a:r>
            <a:r>
              <a:rPr lang="sv-SE" sz="1600" dirty="0">
                <a:solidFill>
                  <a:schemeClr val="tx1"/>
                </a:solidFill>
              </a:rPr>
              <a:t> </a:t>
            </a:r>
            <a:r>
              <a:rPr lang="sv-SE" sz="1600" dirty="0" err="1">
                <a:solidFill>
                  <a:schemeClr val="tx1"/>
                </a:solidFill>
              </a:rPr>
              <a:t>of</a:t>
            </a:r>
            <a:r>
              <a:rPr lang="sv-SE" sz="1600" dirty="0">
                <a:solidFill>
                  <a:schemeClr val="tx1"/>
                </a:solidFill>
              </a:rPr>
              <a:t> 310 kg </a:t>
            </a:r>
          </a:p>
          <a:p>
            <a:pPr marL="285750" indent="-285750">
              <a:buFont typeface="Arial" panose="020B0604020202020204" pitchFamily="34" charset="0"/>
              <a:buChar char="•"/>
            </a:pPr>
            <a:r>
              <a:rPr lang="en-US" sz="1600" dirty="0">
                <a:solidFill>
                  <a:schemeClr val="tx1"/>
                </a:solidFill>
                <a:ea typeface="+mn-lt"/>
                <a:cs typeface="+mn-lt"/>
              </a:rPr>
              <a:t>Waterproof - IPX7 compliant</a:t>
            </a:r>
          </a:p>
          <a:p>
            <a:pPr marL="285750" indent="-285750">
              <a:buFont typeface="Arial" panose="020B0604020202020204" pitchFamily="34" charset="0"/>
              <a:buChar char="•"/>
            </a:pPr>
            <a:r>
              <a:rPr lang="en-US" sz="1600" dirty="0">
                <a:solidFill>
                  <a:schemeClr val="tx1"/>
                </a:solidFill>
                <a:ea typeface="+mn-lt"/>
                <a:cs typeface="+mn-lt"/>
              </a:rPr>
              <a:t>On-board image storage – up to 99 images</a:t>
            </a:r>
          </a:p>
          <a:p>
            <a:pPr marL="285750" indent="-285750">
              <a:buFont typeface="Arial" panose="020B0604020202020204" pitchFamily="34" charset="0"/>
              <a:buChar char="•"/>
            </a:pPr>
            <a:r>
              <a:rPr lang="en-US" sz="1600" dirty="0">
                <a:solidFill>
                  <a:schemeClr val="tx1"/>
                </a:solidFill>
                <a:ea typeface="+mn-lt"/>
                <a:cs typeface="+mn-lt"/>
              </a:rPr>
              <a:t>Multi-function docking station </a:t>
            </a:r>
          </a:p>
          <a:p>
            <a:pPr marL="285750" indent="-285750">
              <a:buFont typeface="Arial" panose="020B0604020202020204" pitchFamily="34" charset="0"/>
              <a:buChar char="•"/>
            </a:pPr>
            <a:r>
              <a:rPr lang="en-US" sz="1600" dirty="0">
                <a:solidFill>
                  <a:schemeClr val="tx1"/>
                </a:solidFill>
                <a:ea typeface="+mn-lt"/>
                <a:cs typeface="+mn-lt"/>
              </a:rPr>
              <a:t>Super-lightweight design – the lightest 1,8 kg</a:t>
            </a:r>
          </a:p>
          <a:p>
            <a:pPr marL="285750" indent="-285750">
              <a:buFont typeface="Arial" panose="020B0604020202020204" pitchFamily="34" charset="0"/>
              <a:buChar char="•"/>
            </a:pPr>
            <a:r>
              <a:rPr lang="en-US" sz="1600" dirty="0">
                <a:solidFill>
                  <a:schemeClr val="tx1"/>
                </a:solidFill>
                <a:ea typeface="+mn-lt"/>
                <a:cs typeface="+mn-lt"/>
              </a:rPr>
              <a:t>Handgrips for easy transfer</a:t>
            </a:r>
          </a:p>
          <a:p>
            <a:pPr marL="285750" indent="-285750">
              <a:buFont typeface="Arial" panose="020B0604020202020204" pitchFamily="34" charset="0"/>
              <a:buChar char="•"/>
            </a:pPr>
            <a:r>
              <a:rPr lang="en-US" sz="1600" dirty="0" err="1">
                <a:solidFill>
                  <a:schemeClr val="tx1"/>
                </a:solidFill>
                <a:ea typeface="+mn-lt"/>
                <a:cs typeface="+mn-lt"/>
              </a:rPr>
              <a:t>Colour</a:t>
            </a:r>
            <a:r>
              <a:rPr lang="en-US" sz="1600" dirty="0">
                <a:solidFill>
                  <a:schemeClr val="tx1"/>
                </a:solidFill>
                <a:ea typeface="+mn-lt"/>
                <a:cs typeface="+mn-lt"/>
              </a:rPr>
              <a:t> coding</a:t>
            </a:r>
          </a:p>
          <a:p>
            <a:pPr marL="285750" indent="-285750">
              <a:buFont typeface="Arial" panose="020B0604020202020204" pitchFamily="34" charset="0"/>
              <a:buChar char="•"/>
            </a:pPr>
            <a:r>
              <a:rPr lang="en-US" sz="1600" dirty="0">
                <a:solidFill>
                  <a:schemeClr val="tx1"/>
                </a:solidFill>
                <a:ea typeface="+mn-lt"/>
                <a:cs typeface="+mn-lt"/>
              </a:rPr>
              <a:t>Preview image time: 1 seconds</a:t>
            </a:r>
          </a:p>
          <a:p>
            <a:pPr marL="285750" indent="-285750">
              <a:buFont typeface="Arial" panose="020B0604020202020204" pitchFamily="34" charset="0"/>
              <a:buChar char="•"/>
            </a:pPr>
            <a:r>
              <a:rPr lang="en-US" sz="1600" dirty="0">
                <a:solidFill>
                  <a:schemeClr val="tx1"/>
                </a:solidFill>
                <a:ea typeface="+mn-lt"/>
                <a:cs typeface="+mn-lt"/>
              </a:rPr>
              <a:t>Cycle time: 7 seconds</a:t>
            </a:r>
          </a:p>
          <a:p>
            <a:pPr marL="285750" indent="-285750">
              <a:buFont typeface="Arial" panose="020B0604020202020204" pitchFamily="34" charset="0"/>
              <a:buChar char="•"/>
            </a:pPr>
            <a:endParaRPr lang="en-US" sz="1600" dirty="0">
              <a:solidFill>
                <a:schemeClr val="tx1"/>
              </a:solidFill>
              <a:ea typeface="+mn-lt"/>
              <a:cs typeface="+mn-lt"/>
            </a:endParaRPr>
          </a:p>
          <a:p>
            <a:pPr algn="ctr"/>
            <a:endParaRPr lang="sv-SE" sz="1600" dirty="0">
              <a:solidFill>
                <a:schemeClr val="tx1"/>
              </a:solidFill>
              <a:ea typeface="+mn-lt"/>
              <a:cs typeface="+mn-lt"/>
            </a:endParaRPr>
          </a:p>
          <a:p>
            <a:endParaRPr lang="sv-SE" sz="1600" dirty="0">
              <a:solidFill>
                <a:schemeClr val="tx1"/>
              </a:solidFill>
              <a:ea typeface="+mn-lt"/>
              <a:cs typeface="+mn-lt"/>
            </a:endParaRPr>
          </a:p>
        </p:txBody>
      </p:sp>
      <p:pic>
        <p:nvPicPr>
          <p:cNvPr id="10" name="Bildobjekt 9" descr="En bild som visar enhet&#10;&#10;Automatiskt genererad beskrivning">
            <a:extLst>
              <a:ext uri="{FF2B5EF4-FFF2-40B4-BE49-F238E27FC236}">
                <a16:creationId xmlns:a16="http://schemas.microsoft.com/office/drawing/2014/main" id="{6579FDE5-C580-4C20-B23B-90E07F2F1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7" name="Bildobjekt 16" descr="En bild som visar ritning&#10;&#10;Automatiskt genererad beskrivning">
            <a:extLst>
              <a:ext uri="{FF2B5EF4-FFF2-40B4-BE49-F238E27FC236}">
                <a16:creationId xmlns:a16="http://schemas.microsoft.com/office/drawing/2014/main" id="{F3E702A5-E0F8-4B9E-9309-65A4FC13D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8850" y="6403759"/>
            <a:ext cx="1330557" cy="279179"/>
          </a:xfrm>
          <a:prstGeom prst="rect">
            <a:avLst/>
          </a:prstGeom>
        </p:spPr>
      </p:pic>
    </p:spTree>
    <p:extLst>
      <p:ext uri="{BB962C8B-B14F-4D97-AF65-F5344CB8AC3E}">
        <p14:creationId xmlns:p14="http://schemas.microsoft.com/office/powerpoint/2010/main" val="2492964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CD0DE34F-42CE-488E-A59A-65190702E1AA}"/>
              </a:ext>
            </a:extLst>
          </p:cNvPr>
          <p:cNvSpPr/>
          <p:nvPr/>
        </p:nvSpPr>
        <p:spPr>
          <a:xfrm>
            <a:off x="5566787" y="5105269"/>
            <a:ext cx="6625213" cy="1752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0"/>
            <a:ext cx="6199900" cy="1317619"/>
          </a:xfrm>
        </p:spPr>
        <p:txBody>
          <a:bodyPr/>
          <a:lstStyle/>
          <a:p>
            <a:r>
              <a:rPr lang="en-US" dirty="0">
                <a:solidFill>
                  <a:schemeClr val="accent1">
                    <a:lumMod val="75000"/>
                  </a:schemeClr>
                </a:solidFill>
                <a:latin typeface="+mn-lt"/>
              </a:rPr>
              <a:t>DETECTOR INTEGRATION WITH FULL FLEXIBILITY</a:t>
            </a:r>
          </a:p>
        </p:txBody>
      </p:sp>
      <p:sp>
        <p:nvSpPr>
          <p:cNvPr id="3" name="Underrubrik 2">
            <a:extLst>
              <a:ext uri="{FF2B5EF4-FFF2-40B4-BE49-F238E27FC236}">
                <a16:creationId xmlns:a16="http://schemas.microsoft.com/office/drawing/2014/main" id="{E2D06B03-EE91-44E5-948D-0291FF35BFE3}"/>
              </a:ext>
            </a:extLst>
          </p:cNvPr>
          <p:cNvSpPr>
            <a:spLocks noGrp="1"/>
          </p:cNvSpPr>
          <p:nvPr>
            <p:ph type="subTitle" idx="12"/>
          </p:nvPr>
        </p:nvSpPr>
        <p:spPr>
          <a:xfrm>
            <a:off x="811621" y="1922288"/>
            <a:ext cx="5151029" cy="1392623"/>
          </a:xfrm>
        </p:spPr>
        <p:txBody>
          <a:bodyPr/>
          <a:lstStyle/>
          <a:p>
            <a:r>
              <a:rPr lang="en-US" sz="1400" dirty="0"/>
              <a:t>The wall stand and the table can hold either the CXI-710C W, CXDI-401C W or the CXDI-401C Compact. </a:t>
            </a:r>
          </a:p>
          <a:p>
            <a:r>
              <a:rPr lang="en-US" sz="1400" dirty="0"/>
              <a:t>Wireless image transfer for the CXDI-710C W and CXDI-410C W. </a:t>
            </a:r>
          </a:p>
          <a:p>
            <a:r>
              <a:rPr lang="en-US" sz="1400" dirty="0"/>
              <a:t>Automatic charging of battery when the detectors are placed in the detector holders.</a:t>
            </a:r>
          </a:p>
          <a:p>
            <a:endParaRPr lang="sv-SE" dirty="0"/>
          </a:p>
        </p:txBody>
      </p:sp>
      <p:sp>
        <p:nvSpPr>
          <p:cNvPr id="17" name="Rektangel 16">
            <a:extLst>
              <a:ext uri="{FF2B5EF4-FFF2-40B4-BE49-F238E27FC236}">
                <a16:creationId xmlns:a16="http://schemas.microsoft.com/office/drawing/2014/main" id="{1CB04BD2-1929-4CA5-B13A-49C93C22C0C9}"/>
              </a:ext>
            </a:extLst>
          </p:cNvPr>
          <p:cNvSpPr/>
          <p:nvPr/>
        </p:nvSpPr>
        <p:spPr>
          <a:xfrm>
            <a:off x="4176216" y="2121931"/>
            <a:ext cx="2797790" cy="3848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endParaRPr lang="sv-SE" dirty="0">
              <a:solidFill>
                <a:schemeClr val="tx1"/>
              </a:solidFill>
            </a:endParaRPr>
          </a:p>
        </p:txBody>
      </p:sp>
      <p:grpSp>
        <p:nvGrpSpPr>
          <p:cNvPr id="20" name="Grupp 19">
            <a:extLst>
              <a:ext uri="{FF2B5EF4-FFF2-40B4-BE49-F238E27FC236}">
                <a16:creationId xmlns:a16="http://schemas.microsoft.com/office/drawing/2014/main" id="{E399DC16-99D8-4591-9308-A3F789536773}"/>
              </a:ext>
            </a:extLst>
          </p:cNvPr>
          <p:cNvGrpSpPr/>
          <p:nvPr/>
        </p:nvGrpSpPr>
        <p:grpSpPr>
          <a:xfrm>
            <a:off x="678875" y="3528552"/>
            <a:ext cx="3393741" cy="1195741"/>
            <a:chOff x="5796800" y="4945626"/>
            <a:chExt cx="5249693" cy="1849662"/>
          </a:xfrm>
        </p:grpSpPr>
        <p:pic>
          <p:nvPicPr>
            <p:cNvPr id="21" name="Picture 2">
              <a:extLst>
                <a:ext uri="{FF2B5EF4-FFF2-40B4-BE49-F238E27FC236}">
                  <a16:creationId xmlns:a16="http://schemas.microsoft.com/office/drawing/2014/main" id="{47749EBE-9F8E-453F-8853-54154762AFEF}"/>
                </a:ext>
              </a:extLst>
            </p:cNvPr>
            <p:cNvPicPr>
              <a:picLocks noChangeAspect="1" noChangeArrowheads="1"/>
            </p:cNvPicPr>
            <p:nvPr/>
          </p:nvPicPr>
          <p:blipFill>
            <a:blip r:embed="rId2" cstate="print"/>
            <a:srcRect/>
            <a:stretch>
              <a:fillRect/>
            </a:stretch>
          </p:blipFill>
          <p:spPr bwMode="auto">
            <a:xfrm>
              <a:off x="8603398" y="4945626"/>
              <a:ext cx="2443095" cy="1849662"/>
            </a:xfrm>
            <a:prstGeom prst="rect">
              <a:avLst/>
            </a:prstGeom>
            <a:noFill/>
            <a:ln w="9525">
              <a:noFill/>
              <a:miter lim="800000"/>
              <a:headEnd/>
              <a:tailEnd/>
            </a:ln>
          </p:spPr>
        </p:pic>
        <p:pic>
          <p:nvPicPr>
            <p:cNvPr id="22" name="Bildobjekt 21">
              <a:extLst>
                <a:ext uri="{FF2B5EF4-FFF2-40B4-BE49-F238E27FC236}">
                  <a16:creationId xmlns:a16="http://schemas.microsoft.com/office/drawing/2014/main" id="{2FDC67D5-875D-41D5-92C5-44B9F6BFCE6F}"/>
                </a:ext>
              </a:extLst>
            </p:cNvPr>
            <p:cNvPicPr>
              <a:picLocks noChangeAspect="1"/>
            </p:cNvPicPr>
            <p:nvPr/>
          </p:nvPicPr>
          <p:blipFill rotWithShape="1">
            <a:blip r:embed="rId3"/>
            <a:srcRect r="69019"/>
            <a:stretch/>
          </p:blipFill>
          <p:spPr>
            <a:xfrm>
              <a:off x="5796800" y="4945626"/>
              <a:ext cx="1335471" cy="1615464"/>
            </a:xfrm>
            <a:prstGeom prst="rect">
              <a:avLst/>
            </a:prstGeom>
          </p:spPr>
        </p:pic>
        <p:pic>
          <p:nvPicPr>
            <p:cNvPr id="23" name="Bildobjekt 22">
              <a:extLst>
                <a:ext uri="{FF2B5EF4-FFF2-40B4-BE49-F238E27FC236}">
                  <a16:creationId xmlns:a16="http://schemas.microsoft.com/office/drawing/2014/main" id="{842494BA-BA79-4CD3-BC76-C66826EC949F}"/>
                </a:ext>
              </a:extLst>
            </p:cNvPr>
            <p:cNvPicPr>
              <a:picLocks noChangeAspect="1"/>
            </p:cNvPicPr>
            <p:nvPr/>
          </p:nvPicPr>
          <p:blipFill rotWithShape="1">
            <a:blip r:embed="rId3"/>
            <a:srcRect l="64390"/>
            <a:stretch/>
          </p:blipFill>
          <p:spPr>
            <a:xfrm>
              <a:off x="7151835" y="4945626"/>
              <a:ext cx="1535020" cy="1615464"/>
            </a:xfrm>
            <a:prstGeom prst="rect">
              <a:avLst/>
            </a:prstGeom>
          </p:spPr>
        </p:pic>
      </p:grpSp>
      <p:pic>
        <p:nvPicPr>
          <p:cNvPr id="24" name="Bildobjekt 23">
            <a:extLst>
              <a:ext uri="{FF2B5EF4-FFF2-40B4-BE49-F238E27FC236}">
                <a16:creationId xmlns:a16="http://schemas.microsoft.com/office/drawing/2014/main" id="{7B7F2A73-4ED8-4DD3-ADC8-DACEFF4B7F3B}"/>
              </a:ext>
            </a:extLst>
          </p:cNvPr>
          <p:cNvPicPr>
            <a:picLocks noChangeAspect="1"/>
          </p:cNvPicPr>
          <p:nvPr/>
        </p:nvPicPr>
        <p:blipFill rotWithShape="1">
          <a:blip r:embed="rId3"/>
          <a:srcRect l="31934" t="28435" r="36109"/>
          <a:stretch/>
        </p:blipFill>
        <p:spPr>
          <a:xfrm rot="5400000">
            <a:off x="4211564" y="3687551"/>
            <a:ext cx="948285" cy="795839"/>
          </a:xfrm>
          <a:prstGeom prst="rect">
            <a:avLst/>
          </a:prstGeom>
        </p:spPr>
      </p:pic>
      <p:sp>
        <p:nvSpPr>
          <p:cNvPr id="7" name="textruta 6">
            <a:extLst>
              <a:ext uri="{FF2B5EF4-FFF2-40B4-BE49-F238E27FC236}">
                <a16:creationId xmlns:a16="http://schemas.microsoft.com/office/drawing/2014/main" id="{380386CF-917F-45DD-863F-5545A7B2F35B}"/>
              </a:ext>
            </a:extLst>
          </p:cNvPr>
          <p:cNvSpPr txBox="1"/>
          <p:nvPr/>
        </p:nvSpPr>
        <p:spPr>
          <a:xfrm>
            <a:off x="765402" y="4532768"/>
            <a:ext cx="1342782" cy="461665"/>
          </a:xfrm>
          <a:prstGeom prst="rect">
            <a:avLst/>
          </a:prstGeom>
          <a:noFill/>
        </p:spPr>
        <p:txBody>
          <a:bodyPr wrap="square" rtlCol="0">
            <a:spAutoFit/>
          </a:bodyPr>
          <a:lstStyle/>
          <a:p>
            <a:r>
              <a:rPr lang="sv-SE" sz="1200" dirty="0" err="1"/>
              <a:t>Free</a:t>
            </a:r>
            <a:r>
              <a:rPr lang="sv-SE" sz="1200" dirty="0"/>
              <a:t>: </a:t>
            </a:r>
            <a:br>
              <a:rPr lang="sv-SE" sz="1200" dirty="0"/>
            </a:br>
            <a:r>
              <a:rPr lang="sv-SE" sz="1200" dirty="0"/>
              <a:t>CXDI-810C W</a:t>
            </a:r>
          </a:p>
        </p:txBody>
      </p:sp>
      <p:sp>
        <p:nvSpPr>
          <p:cNvPr id="26" name="textruta 25">
            <a:extLst>
              <a:ext uri="{FF2B5EF4-FFF2-40B4-BE49-F238E27FC236}">
                <a16:creationId xmlns:a16="http://schemas.microsoft.com/office/drawing/2014/main" id="{D3551F2D-59D2-4411-97EC-6D346C5BBDE0}"/>
              </a:ext>
            </a:extLst>
          </p:cNvPr>
          <p:cNvSpPr txBox="1"/>
          <p:nvPr/>
        </p:nvSpPr>
        <p:spPr>
          <a:xfrm>
            <a:off x="1605683" y="4559613"/>
            <a:ext cx="1342782" cy="276999"/>
          </a:xfrm>
          <a:prstGeom prst="rect">
            <a:avLst/>
          </a:prstGeom>
          <a:noFill/>
        </p:spPr>
        <p:txBody>
          <a:bodyPr wrap="square" rtlCol="0">
            <a:spAutoFit/>
          </a:bodyPr>
          <a:lstStyle/>
          <a:p>
            <a:r>
              <a:rPr lang="sv-SE" sz="1200" dirty="0"/>
              <a:t>CXDI-710C W</a:t>
            </a:r>
          </a:p>
        </p:txBody>
      </p:sp>
      <p:sp>
        <p:nvSpPr>
          <p:cNvPr id="27" name="textruta 26">
            <a:extLst>
              <a:ext uri="{FF2B5EF4-FFF2-40B4-BE49-F238E27FC236}">
                <a16:creationId xmlns:a16="http://schemas.microsoft.com/office/drawing/2014/main" id="{DF2E256B-028D-4994-97CD-0223DE0379F7}"/>
              </a:ext>
            </a:extLst>
          </p:cNvPr>
          <p:cNvSpPr txBox="1"/>
          <p:nvPr/>
        </p:nvSpPr>
        <p:spPr>
          <a:xfrm>
            <a:off x="4072616" y="4685727"/>
            <a:ext cx="1705349" cy="276999"/>
          </a:xfrm>
          <a:prstGeom prst="rect">
            <a:avLst/>
          </a:prstGeom>
          <a:noFill/>
        </p:spPr>
        <p:txBody>
          <a:bodyPr wrap="square" rtlCol="0">
            <a:spAutoFit/>
          </a:bodyPr>
          <a:lstStyle/>
          <a:p>
            <a:r>
              <a:rPr lang="sv-SE" sz="1200" dirty="0"/>
              <a:t>CXDI-410C </a:t>
            </a:r>
            <a:r>
              <a:rPr lang="sv-SE" sz="1200" dirty="0" err="1"/>
              <a:t>Compact</a:t>
            </a:r>
            <a:endParaRPr lang="sv-SE" sz="1200" dirty="0"/>
          </a:p>
        </p:txBody>
      </p:sp>
      <p:sp>
        <p:nvSpPr>
          <p:cNvPr id="28" name="textruta 27">
            <a:extLst>
              <a:ext uri="{FF2B5EF4-FFF2-40B4-BE49-F238E27FC236}">
                <a16:creationId xmlns:a16="http://schemas.microsoft.com/office/drawing/2014/main" id="{35F094F0-9954-4F30-9A5E-139DF5FC2559}"/>
              </a:ext>
            </a:extLst>
          </p:cNvPr>
          <p:cNvSpPr txBox="1"/>
          <p:nvPr/>
        </p:nvSpPr>
        <p:spPr>
          <a:xfrm>
            <a:off x="2881561" y="4659547"/>
            <a:ext cx="1342782" cy="276999"/>
          </a:xfrm>
          <a:prstGeom prst="rect">
            <a:avLst/>
          </a:prstGeom>
          <a:noFill/>
        </p:spPr>
        <p:txBody>
          <a:bodyPr wrap="square" rtlCol="0">
            <a:spAutoFit/>
          </a:bodyPr>
          <a:lstStyle/>
          <a:p>
            <a:r>
              <a:rPr lang="sv-SE" sz="1200" dirty="0"/>
              <a:t>CXDI-410C W</a:t>
            </a:r>
          </a:p>
        </p:txBody>
      </p:sp>
      <p:graphicFrame>
        <p:nvGraphicFramePr>
          <p:cNvPr id="9" name="Tabell 9">
            <a:extLst>
              <a:ext uri="{FF2B5EF4-FFF2-40B4-BE49-F238E27FC236}">
                <a16:creationId xmlns:a16="http://schemas.microsoft.com/office/drawing/2014/main" id="{7464A18F-20E3-4204-82BE-DC42A9F6B88C}"/>
              </a:ext>
            </a:extLst>
          </p:cNvPr>
          <p:cNvGraphicFramePr>
            <a:graphicFrameLocks noGrp="1"/>
          </p:cNvGraphicFramePr>
          <p:nvPr>
            <p:extLst>
              <p:ext uri="{D42A27DB-BD31-4B8C-83A1-F6EECF244321}">
                <p14:modId xmlns:p14="http://schemas.microsoft.com/office/powerpoint/2010/main" val="3073150259"/>
              </p:ext>
            </p:extLst>
          </p:nvPr>
        </p:nvGraphicFramePr>
        <p:xfrm>
          <a:off x="6364072" y="1461826"/>
          <a:ext cx="5530229" cy="3474720"/>
        </p:xfrm>
        <a:graphic>
          <a:graphicData uri="http://schemas.openxmlformats.org/drawingml/2006/table">
            <a:tbl>
              <a:tblPr firstRow="1" bandRow="1">
                <a:tableStyleId>{C4B1156A-380E-4F78-BDF5-A606A8083BF9}</a:tableStyleId>
              </a:tblPr>
              <a:tblGrid>
                <a:gridCol w="685065">
                  <a:extLst>
                    <a:ext uri="{9D8B030D-6E8A-4147-A177-3AD203B41FA5}">
                      <a16:colId xmlns:a16="http://schemas.microsoft.com/office/drawing/2014/main" val="3452275079"/>
                    </a:ext>
                  </a:extLst>
                </a:gridCol>
                <a:gridCol w="1459161">
                  <a:extLst>
                    <a:ext uri="{9D8B030D-6E8A-4147-A177-3AD203B41FA5}">
                      <a16:colId xmlns:a16="http://schemas.microsoft.com/office/drawing/2014/main" val="3275492627"/>
                    </a:ext>
                  </a:extLst>
                </a:gridCol>
                <a:gridCol w="1383631">
                  <a:extLst>
                    <a:ext uri="{9D8B030D-6E8A-4147-A177-3AD203B41FA5}">
                      <a16:colId xmlns:a16="http://schemas.microsoft.com/office/drawing/2014/main" val="2951358000"/>
                    </a:ext>
                  </a:extLst>
                </a:gridCol>
                <a:gridCol w="987607">
                  <a:extLst>
                    <a:ext uri="{9D8B030D-6E8A-4147-A177-3AD203B41FA5}">
                      <a16:colId xmlns:a16="http://schemas.microsoft.com/office/drawing/2014/main" val="2505189167"/>
                    </a:ext>
                  </a:extLst>
                </a:gridCol>
                <a:gridCol w="1014765">
                  <a:extLst>
                    <a:ext uri="{9D8B030D-6E8A-4147-A177-3AD203B41FA5}">
                      <a16:colId xmlns:a16="http://schemas.microsoft.com/office/drawing/2014/main" val="1149834840"/>
                    </a:ext>
                  </a:extLst>
                </a:gridCol>
              </a:tblGrid>
              <a:tr h="224013">
                <a:tc>
                  <a:txBody>
                    <a:bodyPr/>
                    <a:lstStyle/>
                    <a:p>
                      <a:r>
                        <a:rPr lang="sv-SE" sz="1000" dirty="0" err="1">
                          <a:solidFill>
                            <a:schemeClr val="bg1"/>
                          </a:solidFill>
                        </a:rPr>
                        <a:t>Detector</a:t>
                      </a:r>
                      <a:endParaRPr lang="sv-SE" sz="1000" dirty="0">
                        <a:solidFill>
                          <a:schemeClr val="bg1"/>
                        </a:solidFill>
                      </a:endParaRPr>
                    </a:p>
                  </a:txBody>
                  <a:tcPr>
                    <a:solidFill>
                      <a:schemeClr val="tx2"/>
                    </a:solidFill>
                  </a:tcPr>
                </a:tc>
                <a:tc>
                  <a:txBody>
                    <a:bodyPr/>
                    <a:lstStyle/>
                    <a:p>
                      <a:r>
                        <a:rPr lang="sv-SE" sz="1000" dirty="0">
                          <a:solidFill>
                            <a:schemeClr val="bg1"/>
                          </a:solidFill>
                        </a:rPr>
                        <a:t>Wall </a:t>
                      </a:r>
                      <a:r>
                        <a:rPr lang="sv-SE" sz="1000" dirty="0" err="1">
                          <a:solidFill>
                            <a:schemeClr val="bg1"/>
                          </a:solidFill>
                        </a:rPr>
                        <a:t>stand</a:t>
                      </a:r>
                      <a:endParaRPr lang="sv-SE" sz="1000" dirty="0">
                        <a:solidFill>
                          <a:schemeClr val="bg1"/>
                        </a:solidFill>
                      </a:endParaRPr>
                    </a:p>
                  </a:txBody>
                  <a:tcPr>
                    <a:solidFill>
                      <a:schemeClr val="tx2"/>
                    </a:solidFill>
                  </a:tcPr>
                </a:tc>
                <a:tc>
                  <a:txBody>
                    <a:bodyPr/>
                    <a:lstStyle/>
                    <a:p>
                      <a:r>
                        <a:rPr lang="sv-SE" sz="1000" dirty="0">
                          <a:solidFill>
                            <a:schemeClr val="bg1"/>
                          </a:solidFill>
                        </a:rPr>
                        <a:t>Table</a:t>
                      </a:r>
                    </a:p>
                  </a:txBody>
                  <a:tcPr>
                    <a:solidFill>
                      <a:schemeClr val="tx2"/>
                    </a:solidFill>
                  </a:tcPr>
                </a:tc>
                <a:tc>
                  <a:txBody>
                    <a:bodyPr/>
                    <a:lstStyle/>
                    <a:p>
                      <a:r>
                        <a:rPr lang="sv-SE" sz="1000" dirty="0" err="1">
                          <a:solidFill>
                            <a:schemeClr val="bg1"/>
                          </a:solidFill>
                        </a:rPr>
                        <a:t>Free</a:t>
                      </a:r>
                      <a:endParaRPr lang="sv-SE" sz="1000" dirty="0">
                        <a:solidFill>
                          <a:schemeClr val="bg1"/>
                        </a:solidFill>
                      </a:endParaRPr>
                    </a:p>
                  </a:txBody>
                  <a:tcPr>
                    <a:solidFill>
                      <a:schemeClr val="tx2"/>
                    </a:solidFill>
                  </a:tcPr>
                </a:tc>
                <a:tc>
                  <a:txBody>
                    <a:bodyPr/>
                    <a:lstStyle/>
                    <a:p>
                      <a:r>
                        <a:rPr lang="sv-SE" sz="1000" dirty="0" err="1">
                          <a:solidFill>
                            <a:schemeClr val="bg1"/>
                          </a:solidFill>
                        </a:rPr>
                        <a:t>Details</a:t>
                      </a:r>
                      <a:r>
                        <a:rPr lang="sv-SE" sz="1000" dirty="0">
                          <a:solidFill>
                            <a:schemeClr val="bg1"/>
                          </a:solidFill>
                        </a:rPr>
                        <a:t>: </a:t>
                      </a:r>
                    </a:p>
                  </a:txBody>
                  <a:tcPr>
                    <a:solidFill>
                      <a:schemeClr val="tx2"/>
                    </a:solidFill>
                  </a:tcPr>
                </a:tc>
                <a:extLst>
                  <a:ext uri="{0D108BD9-81ED-4DB2-BD59-A6C34878D82A}">
                    <a16:rowId xmlns:a16="http://schemas.microsoft.com/office/drawing/2014/main" val="2241630281"/>
                  </a:ext>
                </a:extLst>
              </a:tr>
              <a:tr h="224013">
                <a:tc rowSpan="2">
                  <a:txBody>
                    <a:bodyPr/>
                    <a:lstStyle/>
                    <a:p>
                      <a:r>
                        <a:rPr lang="sv-SE" sz="1000" b="1" dirty="0"/>
                        <a:t>CXDI-410C</a:t>
                      </a:r>
                    </a:p>
                  </a:txBody>
                  <a:tcPr anchor="ctr">
                    <a:solidFill>
                      <a:schemeClr val="accent4">
                        <a:lumMod val="20000"/>
                        <a:lumOff val="80000"/>
                      </a:schemeClr>
                    </a:solidFill>
                  </a:tcPr>
                </a:tc>
                <a:tc>
                  <a:txBody>
                    <a:bodyPr/>
                    <a:lstStyle/>
                    <a:p>
                      <a:pPr algn="ctr"/>
                      <a:r>
                        <a:rPr lang="sv-SE" sz="1000" dirty="0" err="1"/>
                        <a:t>yes</a:t>
                      </a:r>
                      <a:endParaRPr lang="sv-SE" sz="1000" dirty="0"/>
                    </a:p>
                  </a:txBody>
                  <a:tcPr>
                    <a:solidFill>
                      <a:schemeClr val="accent4">
                        <a:lumMod val="20000"/>
                        <a:lumOff val="80000"/>
                      </a:schemeClr>
                    </a:solidFill>
                  </a:tcPr>
                </a:tc>
                <a:tc>
                  <a:txBody>
                    <a:bodyPr/>
                    <a:lstStyle/>
                    <a:p>
                      <a:pPr algn="ctr"/>
                      <a:r>
                        <a:rPr lang="sv-SE" sz="1000" dirty="0" err="1"/>
                        <a:t>yes</a:t>
                      </a:r>
                      <a:endParaRPr lang="sv-SE" sz="1000" dirty="0"/>
                    </a:p>
                  </a:txBody>
                  <a:tcPr>
                    <a:solidFill>
                      <a:schemeClr val="accent4">
                        <a:lumMod val="20000"/>
                        <a:lumOff val="80000"/>
                      </a:schemeClr>
                    </a:solidFill>
                  </a:tcPr>
                </a:tc>
                <a:tc>
                  <a:txBody>
                    <a:bodyPr/>
                    <a:lstStyle/>
                    <a:p>
                      <a:pPr algn="ctr"/>
                      <a:r>
                        <a:rPr lang="sv-SE" sz="1000" dirty="0" err="1"/>
                        <a:t>Yes</a:t>
                      </a:r>
                      <a:endParaRPr lang="sv-SE" sz="1000" dirty="0"/>
                    </a:p>
                  </a:txBody>
                  <a:tcPr>
                    <a:solidFill>
                      <a:schemeClr val="accent4">
                        <a:lumMod val="20000"/>
                        <a:lumOff val="80000"/>
                      </a:schemeClr>
                    </a:solidFill>
                  </a:tcPr>
                </a:tc>
                <a:tc rowSpan="2">
                  <a:txBody>
                    <a:bodyPr/>
                    <a:lstStyle/>
                    <a:p>
                      <a:pPr algn="ctr"/>
                      <a:r>
                        <a:rPr lang="sv-SE" sz="1000" dirty="0" err="1"/>
                        <a:t>Wireless</a:t>
                      </a:r>
                      <a:r>
                        <a:rPr lang="sv-SE" sz="1000" dirty="0"/>
                        <a:t> </a:t>
                      </a:r>
                    </a:p>
                    <a:p>
                      <a:pPr algn="ctr"/>
                      <a:r>
                        <a:rPr lang="sv-SE" sz="1000" dirty="0"/>
                        <a:t>42,6 x 1,5 cm </a:t>
                      </a:r>
                    </a:p>
                    <a:p>
                      <a:pPr algn="ctr"/>
                      <a:r>
                        <a:rPr lang="sv-SE" sz="1000" dirty="0"/>
                        <a:t>2,8 kg</a:t>
                      </a:r>
                    </a:p>
                    <a:p>
                      <a:pPr algn="ctr"/>
                      <a:endParaRPr lang="sv-SE" sz="1000" dirty="0"/>
                    </a:p>
                  </a:txBody>
                  <a:tcPr>
                    <a:solidFill>
                      <a:schemeClr val="accent4">
                        <a:lumMod val="20000"/>
                        <a:lumOff val="80000"/>
                      </a:schemeClr>
                    </a:solidFill>
                  </a:tcPr>
                </a:tc>
                <a:extLst>
                  <a:ext uri="{0D108BD9-81ED-4DB2-BD59-A6C34878D82A}">
                    <a16:rowId xmlns:a16="http://schemas.microsoft.com/office/drawing/2014/main" val="3288266048"/>
                  </a:ext>
                </a:extLst>
              </a:tr>
              <a:tr h="504030">
                <a:tc vMerge="1">
                  <a:txBody>
                    <a:bodyPr/>
                    <a:lstStyle/>
                    <a:p>
                      <a:endParaRPr lang="sv-SE" sz="1400" dirty="0"/>
                    </a:p>
                  </a:txBody>
                  <a:tcPr/>
                </a:tc>
                <a:tc>
                  <a:txBody>
                    <a:bodyPr/>
                    <a:lstStyle/>
                    <a:p>
                      <a:pPr marL="285750" indent="-285750" algn="l">
                        <a:buFont typeface="Arial" panose="020B0604020202020204" pitchFamily="34" charset="0"/>
                        <a:buChar char="•"/>
                      </a:pPr>
                      <a:r>
                        <a:rPr lang="sv-SE" sz="1000" dirty="0"/>
                        <a:t>Status </a:t>
                      </a:r>
                      <a:r>
                        <a:rPr lang="sv-SE" sz="1000" dirty="0" err="1"/>
                        <a:t>indicator</a:t>
                      </a:r>
                      <a:endParaRPr lang="sv-SE" sz="1000" dirty="0"/>
                    </a:p>
                    <a:p>
                      <a:pPr marL="285750" indent="-285750" algn="l">
                        <a:buFont typeface="Arial" panose="020B0604020202020204" pitchFamily="34" charset="0"/>
                        <a:buChar char="•"/>
                      </a:pPr>
                      <a:r>
                        <a:rPr lang="sv-SE" sz="1000" dirty="0" err="1"/>
                        <a:t>Charging</a:t>
                      </a:r>
                      <a:r>
                        <a:rPr lang="sv-SE" sz="1000" dirty="0"/>
                        <a:t> in </a:t>
                      </a:r>
                      <a:r>
                        <a:rPr lang="sv-SE" sz="1000" dirty="0" err="1"/>
                        <a:t>holder</a:t>
                      </a:r>
                      <a:endParaRPr lang="sv-SE" sz="1000" dirty="0"/>
                    </a:p>
                  </a:txBody>
                  <a:tcPr>
                    <a:solidFill>
                      <a:schemeClr val="accent4">
                        <a:lumMod val="20000"/>
                        <a:lumOff val="80000"/>
                      </a:schemeClr>
                    </a:solidFill>
                  </a:tcPr>
                </a:tc>
                <a:tc>
                  <a:txBody>
                    <a:bodyPr/>
                    <a:lstStyle/>
                    <a:p>
                      <a:pPr marL="285750" indent="-285750" algn="l">
                        <a:buFont typeface="Arial" panose="020B0604020202020204" pitchFamily="34" charset="0"/>
                        <a:buChar char="•"/>
                      </a:pPr>
                      <a:r>
                        <a:rPr lang="sv-SE" sz="1000" dirty="0"/>
                        <a:t>Status </a:t>
                      </a:r>
                      <a:r>
                        <a:rPr lang="sv-SE" sz="1000" dirty="0" err="1"/>
                        <a:t>indicator</a:t>
                      </a:r>
                      <a:endParaRPr lang="sv-SE" sz="1000" dirty="0"/>
                    </a:p>
                    <a:p>
                      <a:pPr marL="285750" indent="-285750" algn="l">
                        <a:buFont typeface="Arial" panose="020B0604020202020204" pitchFamily="34" charset="0"/>
                        <a:buChar char="•"/>
                      </a:pPr>
                      <a:r>
                        <a:rPr lang="sv-SE" sz="1000" dirty="0" err="1"/>
                        <a:t>Charging</a:t>
                      </a:r>
                      <a:r>
                        <a:rPr lang="sv-SE" sz="1000" dirty="0"/>
                        <a:t> in </a:t>
                      </a:r>
                      <a:r>
                        <a:rPr lang="sv-SE" sz="1000" dirty="0" err="1"/>
                        <a:t>holder</a:t>
                      </a:r>
                      <a:endParaRPr lang="sv-SE" sz="1000" dirty="0"/>
                    </a:p>
                  </a:txBody>
                  <a:tcPr>
                    <a:solidFill>
                      <a:schemeClr val="accent4">
                        <a:lumMod val="20000"/>
                        <a:lumOff val="80000"/>
                      </a:schemeClr>
                    </a:solidFill>
                  </a:tcPr>
                </a:tc>
                <a:tc>
                  <a:txBody>
                    <a:bodyPr/>
                    <a:lstStyle/>
                    <a:p>
                      <a:pPr algn="ctr"/>
                      <a:endParaRPr lang="sv-SE" sz="1000" dirty="0"/>
                    </a:p>
                  </a:txBody>
                  <a:tcPr>
                    <a:solidFill>
                      <a:schemeClr val="accent4">
                        <a:lumMod val="20000"/>
                        <a:lumOff val="80000"/>
                      </a:schemeClr>
                    </a:solidFill>
                  </a:tcPr>
                </a:tc>
                <a:tc vMerge="1">
                  <a:txBody>
                    <a:bodyPr/>
                    <a:lstStyle/>
                    <a:p>
                      <a:pPr algn="ctr"/>
                      <a:endParaRPr lang="sv-SE" sz="1400" dirty="0"/>
                    </a:p>
                  </a:txBody>
                  <a:tcPr/>
                </a:tc>
                <a:extLst>
                  <a:ext uri="{0D108BD9-81ED-4DB2-BD59-A6C34878D82A}">
                    <a16:rowId xmlns:a16="http://schemas.microsoft.com/office/drawing/2014/main" val="3199630114"/>
                  </a:ext>
                </a:extLst>
              </a:tr>
              <a:tr h="22401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b="1" dirty="0"/>
                        <a:t>CXDI-710C</a:t>
                      </a:r>
                    </a:p>
                  </a:txBody>
                  <a:tcPr>
                    <a:solidFill>
                      <a:schemeClr val="bg1"/>
                    </a:solidFill>
                  </a:tcPr>
                </a:tc>
                <a:tc>
                  <a:txBody>
                    <a:bodyPr/>
                    <a:lstStyle/>
                    <a:p>
                      <a:pPr algn="ctr"/>
                      <a:r>
                        <a:rPr lang="sv-SE" sz="1000" dirty="0" err="1"/>
                        <a:t>yes</a:t>
                      </a:r>
                      <a:endParaRPr lang="sv-SE" sz="1000" dirty="0"/>
                    </a:p>
                  </a:txBody>
                  <a:tcPr>
                    <a:solidFill>
                      <a:schemeClr val="bg1"/>
                    </a:solidFill>
                  </a:tcPr>
                </a:tc>
                <a:tc>
                  <a:txBody>
                    <a:bodyPr/>
                    <a:lstStyle/>
                    <a:p>
                      <a:pPr algn="ctr"/>
                      <a:r>
                        <a:rPr lang="sv-SE" sz="1000" dirty="0" err="1"/>
                        <a:t>yes</a:t>
                      </a:r>
                      <a:endParaRPr lang="sv-SE" sz="1000" dirty="0"/>
                    </a:p>
                  </a:txBody>
                  <a:tcPr>
                    <a:solidFill>
                      <a:schemeClr val="bg1"/>
                    </a:solidFill>
                  </a:tcPr>
                </a:tc>
                <a:tc>
                  <a:txBody>
                    <a:bodyPr/>
                    <a:lstStyle/>
                    <a:p>
                      <a:pPr algn="ctr"/>
                      <a:r>
                        <a:rPr lang="sv-SE" sz="1000" dirty="0" err="1"/>
                        <a:t>Yes</a:t>
                      </a:r>
                      <a:endParaRPr lang="sv-SE" sz="1000" dirty="0"/>
                    </a:p>
                  </a:txBody>
                  <a:tcPr>
                    <a:solidFill>
                      <a:schemeClr val="bg1"/>
                    </a:solidFill>
                  </a:tcPr>
                </a:tc>
                <a:tc rowSpan="2">
                  <a:txBody>
                    <a:bodyPr/>
                    <a:lstStyle/>
                    <a:p>
                      <a:pPr algn="ctr"/>
                      <a:r>
                        <a:rPr lang="sv-SE" sz="1000" dirty="0" err="1"/>
                        <a:t>Wireless</a:t>
                      </a:r>
                      <a:r>
                        <a:rPr lang="sv-SE" sz="1000" dirty="0"/>
                        <a:t> </a:t>
                      </a:r>
                    </a:p>
                    <a:p>
                      <a:pPr algn="ctr"/>
                      <a:r>
                        <a:rPr lang="sv-SE" sz="1000" dirty="0"/>
                        <a:t>35,0 x 42,6 cm </a:t>
                      </a:r>
                    </a:p>
                    <a:p>
                      <a:pPr algn="ctr"/>
                      <a:r>
                        <a:rPr lang="sv-SE" sz="1000" dirty="0"/>
                        <a:t>2,3 kg</a:t>
                      </a:r>
                    </a:p>
                  </a:txBody>
                  <a:tcPr>
                    <a:solidFill>
                      <a:schemeClr val="bg1"/>
                    </a:solidFill>
                  </a:tcPr>
                </a:tc>
                <a:extLst>
                  <a:ext uri="{0D108BD9-81ED-4DB2-BD59-A6C34878D82A}">
                    <a16:rowId xmlns:a16="http://schemas.microsoft.com/office/drawing/2014/main" val="2476729605"/>
                  </a:ext>
                </a:extLst>
              </a:tr>
              <a:tr h="504030">
                <a:tc vMerge="1">
                  <a:txBody>
                    <a:bodyPr/>
                    <a:lstStyle/>
                    <a:p>
                      <a:endParaRPr lang="sv-SE" sz="1400" dirty="0"/>
                    </a:p>
                  </a:txBody>
                  <a:tcPr/>
                </a:tc>
                <a:tc>
                  <a:txBody>
                    <a:bodyPr/>
                    <a:lstStyle/>
                    <a:p>
                      <a:pPr marL="285750" indent="-285750" algn="l">
                        <a:buFont typeface="Arial" panose="020B0604020202020204" pitchFamily="34" charset="0"/>
                        <a:buChar char="•"/>
                      </a:pPr>
                      <a:r>
                        <a:rPr lang="sv-SE" sz="1000" dirty="0"/>
                        <a:t>Status </a:t>
                      </a:r>
                      <a:r>
                        <a:rPr lang="sv-SE" sz="1000" dirty="0" err="1"/>
                        <a:t>indicator</a:t>
                      </a:r>
                      <a:endParaRPr lang="sv-SE" sz="1000" dirty="0"/>
                    </a:p>
                    <a:p>
                      <a:pPr marL="285750" indent="-285750" algn="l">
                        <a:buFont typeface="Arial" panose="020B0604020202020204" pitchFamily="34" charset="0"/>
                        <a:buChar char="•"/>
                      </a:pPr>
                      <a:r>
                        <a:rPr lang="sv-SE" sz="1000" dirty="0" err="1"/>
                        <a:t>Charging</a:t>
                      </a:r>
                      <a:r>
                        <a:rPr lang="sv-SE" sz="1000" dirty="0"/>
                        <a:t> in </a:t>
                      </a:r>
                      <a:r>
                        <a:rPr lang="sv-SE" sz="1000" dirty="0" err="1"/>
                        <a:t>holder</a:t>
                      </a:r>
                      <a:endParaRPr lang="sv-SE" sz="1000" dirty="0"/>
                    </a:p>
                  </a:txBody>
                  <a:tcPr>
                    <a:solidFill>
                      <a:schemeClr val="bg1"/>
                    </a:solidFill>
                  </a:tcPr>
                </a:tc>
                <a:tc>
                  <a:txBody>
                    <a:bodyPr/>
                    <a:lstStyle/>
                    <a:p>
                      <a:pPr marL="285750" indent="-285750" algn="l">
                        <a:buFont typeface="Arial" panose="020B0604020202020204" pitchFamily="34" charset="0"/>
                        <a:buChar char="•"/>
                      </a:pPr>
                      <a:r>
                        <a:rPr lang="sv-SE" sz="1000" dirty="0"/>
                        <a:t>Status </a:t>
                      </a:r>
                      <a:r>
                        <a:rPr lang="sv-SE" sz="1000" dirty="0" err="1"/>
                        <a:t>indicator</a:t>
                      </a:r>
                      <a:endParaRPr lang="sv-SE" sz="1000" dirty="0"/>
                    </a:p>
                    <a:p>
                      <a:pPr marL="285750" indent="-285750" algn="l">
                        <a:buFont typeface="Arial" panose="020B0604020202020204" pitchFamily="34" charset="0"/>
                        <a:buChar char="•"/>
                      </a:pPr>
                      <a:r>
                        <a:rPr lang="sv-SE" sz="1000" dirty="0" err="1"/>
                        <a:t>Charging</a:t>
                      </a:r>
                      <a:r>
                        <a:rPr lang="sv-SE" sz="1000" dirty="0"/>
                        <a:t> in </a:t>
                      </a:r>
                      <a:r>
                        <a:rPr lang="sv-SE" sz="1000" dirty="0" err="1"/>
                        <a:t>holder</a:t>
                      </a:r>
                      <a:endParaRPr lang="sv-SE" sz="1000" dirty="0"/>
                    </a:p>
                  </a:txBody>
                  <a:tcPr>
                    <a:solidFill>
                      <a:schemeClr val="bg1"/>
                    </a:solidFill>
                  </a:tcPr>
                </a:tc>
                <a:tc>
                  <a:txBody>
                    <a:bodyPr/>
                    <a:lstStyle/>
                    <a:p>
                      <a:pPr algn="ctr"/>
                      <a:endParaRPr lang="sv-SE" sz="1000" dirty="0"/>
                    </a:p>
                  </a:txBody>
                  <a:tcPr>
                    <a:solidFill>
                      <a:schemeClr val="bg1"/>
                    </a:solidFill>
                  </a:tcPr>
                </a:tc>
                <a:tc vMerge="1">
                  <a:txBody>
                    <a:bodyPr/>
                    <a:lstStyle/>
                    <a:p>
                      <a:pPr algn="ctr"/>
                      <a:endParaRPr lang="sv-SE" sz="1400" dirty="0"/>
                    </a:p>
                  </a:txBody>
                  <a:tcPr/>
                </a:tc>
                <a:extLst>
                  <a:ext uri="{0D108BD9-81ED-4DB2-BD59-A6C34878D82A}">
                    <a16:rowId xmlns:a16="http://schemas.microsoft.com/office/drawing/2014/main" val="203503245"/>
                  </a:ext>
                </a:extLst>
              </a:tr>
              <a:tr h="504030">
                <a:tc>
                  <a:txBody>
                    <a:bodyPr/>
                    <a:lstStyle/>
                    <a:p>
                      <a:r>
                        <a:rPr lang="sv-SE" sz="1000" b="1" kern="1200" dirty="0">
                          <a:solidFill>
                            <a:schemeClr val="dk1"/>
                          </a:solidFill>
                          <a:effectLst/>
                          <a:latin typeface="+mn-lt"/>
                          <a:ea typeface="+mn-ea"/>
                          <a:cs typeface="+mn-cs"/>
                        </a:rPr>
                        <a:t>CXDI-810C</a:t>
                      </a:r>
                      <a:endParaRPr lang="sv-SE" sz="1000" b="1" dirty="0"/>
                    </a:p>
                  </a:txBody>
                  <a:tcPr/>
                </a:tc>
                <a:tc>
                  <a:txBody>
                    <a:bodyPr/>
                    <a:lstStyle/>
                    <a:p>
                      <a:pPr algn="ctr"/>
                      <a:r>
                        <a:rPr lang="sv-SE" sz="1000" dirty="0"/>
                        <a:t>Not </a:t>
                      </a:r>
                      <a:r>
                        <a:rPr lang="sv-SE" sz="1000" dirty="0" err="1"/>
                        <a:t>applicable</a:t>
                      </a:r>
                      <a:endParaRPr lang="sv-SE"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00" dirty="0"/>
                        <a:t>Not </a:t>
                      </a:r>
                      <a:r>
                        <a:rPr lang="sv-SE" sz="1000" dirty="0" err="1"/>
                        <a:t>applicable</a:t>
                      </a:r>
                      <a:endParaRPr lang="sv-SE" sz="1000" dirty="0"/>
                    </a:p>
                  </a:txBody>
                  <a:tcPr/>
                </a:tc>
                <a:tc>
                  <a:txBody>
                    <a:bodyPr/>
                    <a:lstStyle/>
                    <a:p>
                      <a:pPr algn="ctr"/>
                      <a:r>
                        <a:rPr lang="sv-SE" sz="1000" dirty="0" err="1"/>
                        <a:t>yes</a:t>
                      </a:r>
                      <a:endParaRPr lang="sv-SE" sz="1000" dirty="0"/>
                    </a:p>
                  </a:txBody>
                  <a:tcPr/>
                </a:tc>
                <a:tc>
                  <a:txBody>
                    <a:bodyPr/>
                    <a:lstStyle/>
                    <a:p>
                      <a:pPr algn="ctr"/>
                      <a:r>
                        <a:rPr lang="sv-SE" sz="1000" dirty="0" err="1"/>
                        <a:t>Wireless</a:t>
                      </a:r>
                      <a:endParaRPr lang="sv-SE" sz="1000" dirty="0"/>
                    </a:p>
                    <a:p>
                      <a:pPr algn="ctr"/>
                      <a:r>
                        <a:rPr lang="sv-SE" sz="1000" dirty="0"/>
                        <a:t>35,0 x 27,4 cm</a:t>
                      </a:r>
                    </a:p>
                    <a:p>
                      <a:pPr algn="ctr"/>
                      <a:r>
                        <a:rPr lang="sv-SE" sz="1000" dirty="0"/>
                        <a:t>1,8 kg</a:t>
                      </a:r>
                    </a:p>
                  </a:txBody>
                  <a:tcPr/>
                </a:tc>
                <a:extLst>
                  <a:ext uri="{0D108BD9-81ED-4DB2-BD59-A6C34878D82A}">
                    <a16:rowId xmlns:a16="http://schemas.microsoft.com/office/drawing/2014/main" val="2410272543"/>
                  </a:ext>
                </a:extLst>
              </a:tr>
              <a:tr h="364021">
                <a:tc>
                  <a:txBody>
                    <a:bodyPr/>
                    <a:lstStyle/>
                    <a:p>
                      <a:r>
                        <a:rPr lang="sv-SE" sz="1000" b="1" kern="1200" dirty="0">
                          <a:solidFill>
                            <a:schemeClr val="dk1"/>
                          </a:solidFill>
                          <a:effectLst/>
                          <a:latin typeface="+mn-lt"/>
                          <a:ea typeface="+mn-ea"/>
                          <a:cs typeface="+mn-cs"/>
                        </a:rPr>
                        <a:t>CXDI-401C </a:t>
                      </a:r>
                      <a:r>
                        <a:rPr lang="sv-SE" sz="1000" b="1" kern="1200" dirty="0" err="1">
                          <a:solidFill>
                            <a:schemeClr val="dk1"/>
                          </a:solidFill>
                          <a:effectLst/>
                          <a:latin typeface="+mn-lt"/>
                          <a:ea typeface="+mn-ea"/>
                          <a:cs typeface="+mn-cs"/>
                        </a:rPr>
                        <a:t>Compact</a:t>
                      </a:r>
                      <a:endParaRPr lang="sv-SE" sz="1000" b="1" dirty="0"/>
                    </a:p>
                  </a:txBody>
                  <a:tcPr/>
                </a:tc>
                <a:tc>
                  <a:txBody>
                    <a:bodyPr/>
                    <a:lstStyle/>
                    <a:p>
                      <a:pPr algn="ctr"/>
                      <a:r>
                        <a:rPr lang="sv-SE" sz="1000" dirty="0" err="1"/>
                        <a:t>yes</a:t>
                      </a:r>
                      <a:endParaRPr lang="sv-SE" sz="1000" dirty="0"/>
                    </a:p>
                  </a:txBody>
                  <a:tcPr/>
                </a:tc>
                <a:tc>
                  <a:txBody>
                    <a:bodyPr/>
                    <a:lstStyle/>
                    <a:p>
                      <a:pPr algn="ctr"/>
                      <a:r>
                        <a:rPr lang="sv-SE" sz="1000" dirty="0" err="1"/>
                        <a:t>yes</a:t>
                      </a:r>
                      <a:endParaRPr lang="sv-SE"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00" dirty="0"/>
                        <a:t>Not </a:t>
                      </a:r>
                      <a:r>
                        <a:rPr lang="sv-SE" sz="1000" dirty="0" err="1"/>
                        <a:t>applicable</a:t>
                      </a:r>
                      <a:endParaRPr lang="sv-SE" sz="1000" dirty="0"/>
                    </a:p>
                  </a:txBody>
                  <a:tcPr/>
                </a:tc>
                <a:tc>
                  <a:txBody>
                    <a:bodyPr/>
                    <a:lstStyle/>
                    <a:p>
                      <a:pPr algn="ctr"/>
                      <a:r>
                        <a:rPr lang="sv-SE" sz="1000" dirty="0"/>
                        <a:t>Fix </a:t>
                      </a:r>
                    </a:p>
                    <a:p>
                      <a:pPr algn="ctr"/>
                      <a:r>
                        <a:rPr lang="sv-SE" sz="1000" dirty="0"/>
                        <a:t>46 x 49 cm</a:t>
                      </a:r>
                    </a:p>
                  </a:txBody>
                  <a:tcPr/>
                </a:tc>
                <a:extLst>
                  <a:ext uri="{0D108BD9-81ED-4DB2-BD59-A6C34878D82A}">
                    <a16:rowId xmlns:a16="http://schemas.microsoft.com/office/drawing/2014/main" val="3713923564"/>
                  </a:ext>
                </a:extLst>
              </a:tr>
              <a:tr h="504030">
                <a:tc>
                  <a:txBody>
                    <a:bodyPr/>
                    <a:lstStyle/>
                    <a:p>
                      <a:r>
                        <a:rPr lang="sv-SE" sz="1000" b="1" i="1" dirty="0" err="1"/>
                        <a:t>Other</a:t>
                      </a:r>
                      <a:r>
                        <a:rPr lang="sv-SE" sz="1000" b="1" i="1" dirty="0"/>
                        <a:t> options: </a:t>
                      </a:r>
                    </a:p>
                  </a:txBody>
                  <a:tcPr/>
                </a:tc>
                <a:tc>
                  <a:txBody>
                    <a:bodyPr/>
                    <a:lstStyle/>
                    <a:p>
                      <a:pPr algn="ctr"/>
                      <a:r>
                        <a:rPr lang="en-US" sz="1000" kern="1200" dirty="0">
                          <a:solidFill>
                            <a:schemeClr val="dk1"/>
                          </a:solidFill>
                          <a:effectLst/>
                          <a:latin typeface="+mn-lt"/>
                          <a:ea typeface="+mn-ea"/>
                          <a:cs typeface="+mn-cs"/>
                        </a:rPr>
                        <a:t>Left/Right hand loading of grid &amp; Wireless detector</a:t>
                      </a:r>
                      <a:endParaRPr lang="sv-SE"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00" dirty="0"/>
                        <a:t>Not </a:t>
                      </a:r>
                      <a:r>
                        <a:rPr lang="sv-SE" sz="1000" dirty="0" err="1"/>
                        <a:t>applicable</a:t>
                      </a:r>
                      <a:endParaRPr lang="sv-SE"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00" dirty="0"/>
                        <a:t>Not </a:t>
                      </a:r>
                      <a:r>
                        <a:rPr lang="sv-SE" sz="1000" dirty="0" err="1"/>
                        <a:t>applicable</a:t>
                      </a:r>
                      <a:endParaRPr lang="sv-SE" sz="1000" dirty="0"/>
                    </a:p>
                  </a:txBody>
                  <a:tcPr/>
                </a:tc>
                <a:tc>
                  <a:txBody>
                    <a:bodyPr/>
                    <a:lstStyle/>
                    <a:p>
                      <a:pPr algn="ctr"/>
                      <a:endParaRPr lang="sv-SE" sz="1000" dirty="0"/>
                    </a:p>
                  </a:txBody>
                  <a:tcPr/>
                </a:tc>
                <a:extLst>
                  <a:ext uri="{0D108BD9-81ED-4DB2-BD59-A6C34878D82A}">
                    <a16:rowId xmlns:a16="http://schemas.microsoft.com/office/drawing/2014/main" val="2960638584"/>
                  </a:ext>
                </a:extLst>
              </a:tr>
            </a:tbl>
          </a:graphicData>
        </a:graphic>
      </p:graphicFrame>
      <p:pic>
        <p:nvPicPr>
          <p:cNvPr id="25" name="Bildobjekt 24" descr="En bild som visar enhet&#10;&#10;Automatiskt genererad beskrivning">
            <a:extLst>
              <a:ext uri="{FF2B5EF4-FFF2-40B4-BE49-F238E27FC236}">
                <a16:creationId xmlns:a16="http://schemas.microsoft.com/office/drawing/2014/main" id="{8AFF8692-F93D-429C-B6B4-34C745F85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29" name="Bildobjekt 28">
            <a:extLst>
              <a:ext uri="{FF2B5EF4-FFF2-40B4-BE49-F238E27FC236}">
                <a16:creationId xmlns:a16="http://schemas.microsoft.com/office/drawing/2014/main" id="{D5490FBE-7627-4120-943C-A04EC4C4B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929705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DFFD9B-4FB9-488D-8948-7D5E6875C9AB}"/>
              </a:ext>
            </a:extLst>
          </p:cNvPr>
          <p:cNvSpPr>
            <a:spLocks noGrp="1"/>
          </p:cNvSpPr>
          <p:nvPr>
            <p:ph type="title"/>
          </p:nvPr>
        </p:nvSpPr>
        <p:spPr>
          <a:xfrm>
            <a:off x="216026" y="4300007"/>
            <a:ext cx="4635500" cy="795336"/>
          </a:xfrm>
        </p:spPr>
        <p:txBody>
          <a:bodyPr/>
          <a:lstStyle/>
          <a:p>
            <a:r>
              <a:rPr lang="sv-SE" sz="4800" dirty="0"/>
              <a:t>THE ACCESSORIES </a:t>
            </a:r>
            <a:br>
              <a:rPr lang="sv-SE" sz="4800" dirty="0"/>
            </a:br>
            <a:br>
              <a:rPr lang="sv-SE" sz="1600" dirty="0"/>
            </a:br>
            <a:endParaRPr lang="sv-SE" sz="4800" dirty="0"/>
          </a:p>
        </p:txBody>
      </p:sp>
    </p:spTree>
    <p:extLst>
      <p:ext uri="{BB962C8B-B14F-4D97-AF65-F5344CB8AC3E}">
        <p14:creationId xmlns:p14="http://schemas.microsoft.com/office/powerpoint/2010/main" val="4150312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2">
            <a:extLst>
              <a:ext uri="{FF2B5EF4-FFF2-40B4-BE49-F238E27FC236}">
                <a16:creationId xmlns:a16="http://schemas.microsoft.com/office/drawing/2014/main" id="{5B95D4A9-BA0D-48D3-8326-C8683C8A729C}"/>
              </a:ext>
            </a:extLst>
          </p:cNvPr>
          <p:cNvSpPr txBox="1">
            <a:spLocks/>
          </p:cNvSpPr>
          <p:nvPr/>
        </p:nvSpPr>
        <p:spPr>
          <a:xfrm>
            <a:off x="393405" y="382771"/>
            <a:ext cx="9555813" cy="7255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accent1">
                    <a:lumMod val="75000"/>
                  </a:schemeClr>
                </a:solidFill>
                <a:latin typeface="+mn-lt"/>
              </a:rPr>
              <a:t>ACCESSORIES</a:t>
            </a:r>
          </a:p>
        </p:txBody>
      </p:sp>
      <p:sp>
        <p:nvSpPr>
          <p:cNvPr id="10" name="Underrubrik 9">
            <a:extLst>
              <a:ext uri="{FF2B5EF4-FFF2-40B4-BE49-F238E27FC236}">
                <a16:creationId xmlns:a16="http://schemas.microsoft.com/office/drawing/2014/main" id="{2A2D7F35-E0BE-4CB8-82BC-28CDCF064799}"/>
              </a:ext>
            </a:extLst>
          </p:cNvPr>
          <p:cNvSpPr>
            <a:spLocks noGrp="1"/>
          </p:cNvSpPr>
          <p:nvPr>
            <p:ph type="subTitle" idx="11"/>
          </p:nvPr>
        </p:nvSpPr>
        <p:spPr>
          <a:xfrm>
            <a:off x="811620" y="1347711"/>
            <a:ext cx="5701475" cy="449005"/>
          </a:xfrm>
        </p:spPr>
        <p:txBody>
          <a:bodyPr/>
          <a:lstStyle/>
          <a:p>
            <a:r>
              <a:rPr lang="sv-SE" dirty="0"/>
              <a:t>Full </a:t>
            </a:r>
            <a:r>
              <a:rPr lang="sv-SE" dirty="0" err="1"/>
              <a:t>range</a:t>
            </a:r>
            <a:r>
              <a:rPr lang="sv-SE" dirty="0"/>
              <a:t> </a:t>
            </a:r>
            <a:r>
              <a:rPr lang="sv-SE" dirty="0" err="1"/>
              <a:t>of</a:t>
            </a:r>
            <a:r>
              <a:rPr lang="sv-SE" dirty="0"/>
              <a:t> </a:t>
            </a:r>
            <a:r>
              <a:rPr lang="sv-SE" dirty="0" err="1"/>
              <a:t>accessories</a:t>
            </a:r>
            <a:r>
              <a:rPr lang="sv-SE" dirty="0"/>
              <a:t> </a:t>
            </a:r>
            <a:r>
              <a:rPr lang="sv-SE" dirty="0" err="1"/>
              <a:t>avaliable</a:t>
            </a:r>
            <a:r>
              <a:rPr lang="sv-SE" dirty="0"/>
              <a:t>. </a:t>
            </a:r>
            <a:r>
              <a:rPr lang="sv-SE" dirty="0" err="1"/>
              <a:t>Examples</a:t>
            </a:r>
            <a:r>
              <a:rPr lang="sv-SE" dirty="0"/>
              <a:t> </a:t>
            </a:r>
            <a:r>
              <a:rPr lang="sv-SE" dirty="0" err="1"/>
              <a:t>below</a:t>
            </a:r>
            <a:r>
              <a:rPr lang="sv-SE" dirty="0"/>
              <a:t>: </a:t>
            </a:r>
          </a:p>
          <a:p>
            <a:r>
              <a:rPr lang="sv-SE" dirty="0" err="1"/>
              <a:t>See</a:t>
            </a:r>
            <a:r>
              <a:rPr lang="sv-SE" dirty="0"/>
              <a:t> all at </a:t>
            </a:r>
            <a:r>
              <a:rPr lang="sv-SE" dirty="0" err="1"/>
              <a:t>our</a:t>
            </a:r>
            <a:r>
              <a:rPr lang="sv-SE" dirty="0"/>
              <a:t> </a:t>
            </a:r>
            <a:r>
              <a:rPr lang="sv-SE" dirty="0" err="1"/>
              <a:t>website</a:t>
            </a:r>
            <a:r>
              <a:rPr lang="sv-SE" dirty="0"/>
              <a:t>: </a:t>
            </a:r>
            <a:r>
              <a:rPr lang="sv-SE" b="1" u="sng" dirty="0">
                <a:hlinkClick r:id="rId2"/>
              </a:rPr>
              <a:t>www.arcoma.se</a:t>
            </a:r>
            <a:r>
              <a:rPr lang="sv-SE" b="1" u="sng" dirty="0"/>
              <a:t> </a:t>
            </a:r>
          </a:p>
        </p:txBody>
      </p:sp>
      <p:pic>
        <p:nvPicPr>
          <p:cNvPr id="12" name="Bildobjekt 11">
            <a:extLst>
              <a:ext uri="{FF2B5EF4-FFF2-40B4-BE49-F238E27FC236}">
                <a16:creationId xmlns:a16="http://schemas.microsoft.com/office/drawing/2014/main" id="{22B3FB39-11E3-4B4A-A06D-85013F596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557" y="2293532"/>
            <a:ext cx="1995905" cy="1389151"/>
          </a:xfrm>
          <a:prstGeom prst="rect">
            <a:avLst/>
          </a:prstGeom>
        </p:spPr>
      </p:pic>
      <p:sp>
        <p:nvSpPr>
          <p:cNvPr id="13" name="Underrubrik 9">
            <a:extLst>
              <a:ext uri="{FF2B5EF4-FFF2-40B4-BE49-F238E27FC236}">
                <a16:creationId xmlns:a16="http://schemas.microsoft.com/office/drawing/2014/main" id="{5C1DE06B-2058-49D0-933B-0FC8ECBD8A9C}"/>
              </a:ext>
            </a:extLst>
          </p:cNvPr>
          <p:cNvSpPr txBox="1">
            <a:spLocks/>
          </p:cNvSpPr>
          <p:nvPr/>
        </p:nvSpPr>
        <p:spPr>
          <a:xfrm>
            <a:off x="2119053" y="3603898"/>
            <a:ext cx="1763137" cy="6000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a:t>Form </a:t>
            </a:r>
            <a:r>
              <a:rPr lang="sv-SE" dirty="0" err="1"/>
              <a:t>pads</a:t>
            </a:r>
            <a:endParaRPr lang="sv-SE" dirty="0"/>
          </a:p>
        </p:txBody>
      </p:sp>
      <p:sp>
        <p:nvSpPr>
          <p:cNvPr id="15" name="Underrubrik 9">
            <a:extLst>
              <a:ext uri="{FF2B5EF4-FFF2-40B4-BE49-F238E27FC236}">
                <a16:creationId xmlns:a16="http://schemas.microsoft.com/office/drawing/2014/main" id="{7FDCBEB0-3268-4A60-A159-88B88E23B117}"/>
              </a:ext>
            </a:extLst>
          </p:cNvPr>
          <p:cNvSpPr txBox="1">
            <a:spLocks/>
          </p:cNvSpPr>
          <p:nvPr/>
        </p:nvSpPr>
        <p:spPr>
          <a:xfrm>
            <a:off x="5226058" y="3379003"/>
            <a:ext cx="1763137" cy="6000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err="1"/>
              <a:t>Scatter</a:t>
            </a:r>
            <a:r>
              <a:rPr lang="sv-SE" dirty="0"/>
              <a:t> </a:t>
            </a:r>
            <a:r>
              <a:rPr lang="sv-SE" dirty="0" err="1"/>
              <a:t>correction</a:t>
            </a:r>
            <a:r>
              <a:rPr lang="sv-SE" dirty="0"/>
              <a:t> software</a:t>
            </a:r>
          </a:p>
        </p:txBody>
      </p:sp>
      <p:sp>
        <p:nvSpPr>
          <p:cNvPr id="16" name="Underrubrik 9">
            <a:extLst>
              <a:ext uri="{FF2B5EF4-FFF2-40B4-BE49-F238E27FC236}">
                <a16:creationId xmlns:a16="http://schemas.microsoft.com/office/drawing/2014/main" id="{C20FDF42-5CA0-4FF8-A35D-79156BF3D41E}"/>
              </a:ext>
            </a:extLst>
          </p:cNvPr>
          <p:cNvSpPr txBox="1">
            <a:spLocks/>
          </p:cNvSpPr>
          <p:nvPr/>
        </p:nvSpPr>
        <p:spPr>
          <a:xfrm>
            <a:off x="9067649" y="4769137"/>
            <a:ext cx="1763137" cy="6000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err="1"/>
              <a:t>Detector</a:t>
            </a:r>
            <a:r>
              <a:rPr lang="sv-SE" dirty="0"/>
              <a:t> </a:t>
            </a:r>
            <a:r>
              <a:rPr lang="sv-SE" dirty="0" err="1"/>
              <a:t>holders</a:t>
            </a:r>
            <a:endParaRPr lang="sv-SE" dirty="0"/>
          </a:p>
        </p:txBody>
      </p:sp>
      <p:sp>
        <p:nvSpPr>
          <p:cNvPr id="17" name="Underrubrik 9">
            <a:extLst>
              <a:ext uri="{FF2B5EF4-FFF2-40B4-BE49-F238E27FC236}">
                <a16:creationId xmlns:a16="http://schemas.microsoft.com/office/drawing/2014/main" id="{CFB85179-2BE3-4B46-8C43-34CE4870255F}"/>
              </a:ext>
            </a:extLst>
          </p:cNvPr>
          <p:cNvSpPr txBox="1">
            <a:spLocks/>
          </p:cNvSpPr>
          <p:nvPr/>
        </p:nvSpPr>
        <p:spPr>
          <a:xfrm>
            <a:off x="9232979" y="2293532"/>
            <a:ext cx="1763137" cy="6000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err="1"/>
              <a:t>Detectors</a:t>
            </a:r>
            <a:endParaRPr lang="sv-SE" dirty="0"/>
          </a:p>
        </p:txBody>
      </p:sp>
      <p:sp>
        <p:nvSpPr>
          <p:cNvPr id="18" name="Underrubrik 9">
            <a:extLst>
              <a:ext uri="{FF2B5EF4-FFF2-40B4-BE49-F238E27FC236}">
                <a16:creationId xmlns:a16="http://schemas.microsoft.com/office/drawing/2014/main" id="{C05210F2-E2E0-4892-AE8B-AA620C72AC7E}"/>
              </a:ext>
            </a:extLst>
          </p:cNvPr>
          <p:cNvSpPr txBox="1">
            <a:spLocks/>
          </p:cNvSpPr>
          <p:nvPr/>
        </p:nvSpPr>
        <p:spPr>
          <a:xfrm>
            <a:off x="6509988" y="6091926"/>
            <a:ext cx="1763137" cy="6000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err="1"/>
              <a:t>Foot</a:t>
            </a:r>
            <a:r>
              <a:rPr lang="sv-SE" dirty="0"/>
              <a:t> </a:t>
            </a:r>
            <a:r>
              <a:rPr lang="sv-SE" dirty="0" err="1"/>
              <a:t>controls</a:t>
            </a:r>
            <a:endParaRPr lang="sv-SE" dirty="0"/>
          </a:p>
        </p:txBody>
      </p:sp>
      <p:sp>
        <p:nvSpPr>
          <p:cNvPr id="19" name="Underrubrik 9">
            <a:extLst>
              <a:ext uri="{FF2B5EF4-FFF2-40B4-BE49-F238E27FC236}">
                <a16:creationId xmlns:a16="http://schemas.microsoft.com/office/drawing/2014/main" id="{D895D870-3032-4841-8718-EC99C9E86B3B}"/>
              </a:ext>
            </a:extLst>
          </p:cNvPr>
          <p:cNvSpPr txBox="1">
            <a:spLocks/>
          </p:cNvSpPr>
          <p:nvPr/>
        </p:nvSpPr>
        <p:spPr>
          <a:xfrm>
            <a:off x="1549557" y="5759116"/>
            <a:ext cx="1763137" cy="6000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dirty="0" err="1"/>
              <a:t>Mattresses</a:t>
            </a:r>
            <a:endParaRPr lang="sv-SE" dirty="0"/>
          </a:p>
        </p:txBody>
      </p:sp>
      <p:pic>
        <p:nvPicPr>
          <p:cNvPr id="21" name="Bildobjekt 20" descr="En bild som visar håller, man, svart, vit&#10;&#10;Automatiskt genererad beskrivning">
            <a:extLst>
              <a:ext uri="{FF2B5EF4-FFF2-40B4-BE49-F238E27FC236}">
                <a16:creationId xmlns:a16="http://schemas.microsoft.com/office/drawing/2014/main" id="{6EC7E2A9-272B-4E59-8259-C67F1C3FF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53" y="2199909"/>
            <a:ext cx="1927834" cy="1130110"/>
          </a:xfrm>
          <a:prstGeom prst="rect">
            <a:avLst/>
          </a:prstGeom>
        </p:spPr>
      </p:pic>
      <p:pic>
        <p:nvPicPr>
          <p:cNvPr id="25" name="Bildobjekt 24" descr="En bild som visar säng, bord&#10;&#10;Automatiskt genererad beskrivning">
            <a:extLst>
              <a:ext uri="{FF2B5EF4-FFF2-40B4-BE49-F238E27FC236}">
                <a16:creationId xmlns:a16="http://schemas.microsoft.com/office/drawing/2014/main" id="{88719031-9E4E-4E60-9F0B-3FE354071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460" y="4754974"/>
            <a:ext cx="1775065" cy="996358"/>
          </a:xfrm>
          <a:prstGeom prst="rect">
            <a:avLst/>
          </a:prstGeom>
        </p:spPr>
      </p:pic>
      <p:pic>
        <p:nvPicPr>
          <p:cNvPr id="27" name="Bildobjekt 26" descr="En bild som visar inomhus, elektronik, vit, bord&#10;&#10;Automatiskt genererad beskrivning">
            <a:extLst>
              <a:ext uri="{FF2B5EF4-FFF2-40B4-BE49-F238E27FC236}">
                <a16:creationId xmlns:a16="http://schemas.microsoft.com/office/drawing/2014/main" id="{8DE12A27-4320-4541-962F-4D20D1B1B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3903" y="4730542"/>
            <a:ext cx="1926705" cy="1284470"/>
          </a:xfrm>
          <a:prstGeom prst="rect">
            <a:avLst/>
          </a:prstGeom>
        </p:spPr>
      </p:pic>
      <p:pic>
        <p:nvPicPr>
          <p:cNvPr id="29" name="Bildobjekt 28" descr="En bild som visar vit&#10;&#10;Automatiskt genererad beskrivning">
            <a:extLst>
              <a:ext uri="{FF2B5EF4-FFF2-40B4-BE49-F238E27FC236}">
                <a16:creationId xmlns:a16="http://schemas.microsoft.com/office/drawing/2014/main" id="{C4E7F71D-9035-4870-94BF-7882098195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0687" y="3372694"/>
            <a:ext cx="1454959" cy="1268986"/>
          </a:xfrm>
          <a:prstGeom prst="rect">
            <a:avLst/>
          </a:prstGeom>
        </p:spPr>
      </p:pic>
      <p:pic>
        <p:nvPicPr>
          <p:cNvPr id="30" name="Bildobjekt 29">
            <a:extLst>
              <a:ext uri="{FF2B5EF4-FFF2-40B4-BE49-F238E27FC236}">
                <a16:creationId xmlns:a16="http://schemas.microsoft.com/office/drawing/2014/main" id="{0AA30737-3A1C-4112-AFCA-EDA5E296E309}"/>
              </a:ext>
            </a:extLst>
          </p:cNvPr>
          <p:cNvPicPr>
            <a:picLocks noChangeAspect="1"/>
          </p:cNvPicPr>
          <p:nvPr/>
        </p:nvPicPr>
        <p:blipFill>
          <a:blip r:embed="rId8"/>
          <a:stretch>
            <a:fillRect/>
          </a:stretch>
        </p:blipFill>
        <p:spPr>
          <a:xfrm>
            <a:off x="8795535" y="873987"/>
            <a:ext cx="1763137" cy="1306027"/>
          </a:xfrm>
          <a:prstGeom prst="rect">
            <a:avLst/>
          </a:prstGeom>
        </p:spPr>
      </p:pic>
    </p:spTree>
    <p:extLst>
      <p:ext uri="{BB962C8B-B14F-4D97-AF65-F5344CB8AC3E}">
        <p14:creationId xmlns:p14="http://schemas.microsoft.com/office/powerpoint/2010/main" val="4105844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408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252711-DAAE-4E12-ABB2-B13D1C297565}"/>
              </a:ext>
            </a:extLst>
          </p:cNvPr>
          <p:cNvSpPr>
            <a:spLocks noGrp="1"/>
          </p:cNvSpPr>
          <p:nvPr>
            <p:ph type="title"/>
          </p:nvPr>
        </p:nvSpPr>
        <p:spPr>
          <a:xfrm>
            <a:off x="1330736" y="2243586"/>
            <a:ext cx="4371183" cy="2041651"/>
          </a:xfrm>
        </p:spPr>
        <p:txBody>
          <a:bodyPr anchor="t">
            <a:noAutofit/>
          </a:bodyPr>
          <a:lstStyle/>
          <a:p>
            <a:r>
              <a:rPr lang="en-US" sz="3600" dirty="0">
                <a:solidFill>
                  <a:schemeClr val="accent1">
                    <a:lumMod val="75000"/>
                  </a:schemeClr>
                </a:solidFill>
                <a:latin typeface="+mn-lt"/>
              </a:rPr>
              <a:t>Arcoma offers product solutions covering key clinical applications in the radiology area.</a:t>
            </a:r>
          </a:p>
        </p:txBody>
      </p:sp>
      <p:sp>
        <p:nvSpPr>
          <p:cNvPr id="18" name="TextBox 81">
            <a:extLst>
              <a:ext uri="{FF2B5EF4-FFF2-40B4-BE49-F238E27FC236}">
                <a16:creationId xmlns:a16="http://schemas.microsoft.com/office/drawing/2014/main" id="{531CF662-2F07-49F0-8F98-BE3669D41BE7}"/>
              </a:ext>
            </a:extLst>
          </p:cNvPr>
          <p:cNvSpPr txBox="1"/>
          <p:nvPr/>
        </p:nvSpPr>
        <p:spPr>
          <a:xfrm>
            <a:off x="9273107" y="1326949"/>
            <a:ext cx="1699182" cy="1015663"/>
          </a:xfrm>
          <a:prstGeom prst="rect">
            <a:avLst/>
          </a:prstGeom>
          <a:noFill/>
        </p:spPr>
        <p:txBody>
          <a:bodyPr wrap="square" rtlCol="0" anchor="ctr" anchorCtr="0">
            <a:spAutoFit/>
          </a:bodyPr>
          <a:lstStyle/>
          <a:p>
            <a:pPr algn="ctr"/>
            <a:r>
              <a:rPr lang="en-US" sz="2000" b="1" dirty="0"/>
              <a:t>MUSCLE/</a:t>
            </a:r>
            <a:br>
              <a:rPr lang="en-US" sz="2000" b="1" dirty="0"/>
            </a:br>
            <a:r>
              <a:rPr lang="en-US" sz="2000" b="1" dirty="0"/>
              <a:t>SKELETON CLINIC</a:t>
            </a:r>
          </a:p>
        </p:txBody>
      </p:sp>
      <p:sp>
        <p:nvSpPr>
          <p:cNvPr id="22" name="TextBox 84">
            <a:extLst>
              <a:ext uri="{FF2B5EF4-FFF2-40B4-BE49-F238E27FC236}">
                <a16:creationId xmlns:a16="http://schemas.microsoft.com/office/drawing/2014/main" id="{D5ECC687-F9C8-4E26-9B11-A7F349AF6ABC}"/>
              </a:ext>
            </a:extLst>
          </p:cNvPr>
          <p:cNvSpPr txBox="1"/>
          <p:nvPr/>
        </p:nvSpPr>
        <p:spPr>
          <a:xfrm>
            <a:off x="9156765" y="4685973"/>
            <a:ext cx="2095085" cy="1015663"/>
          </a:xfrm>
          <a:prstGeom prst="rect">
            <a:avLst/>
          </a:prstGeom>
          <a:noFill/>
        </p:spPr>
        <p:txBody>
          <a:bodyPr wrap="square" rtlCol="0" anchor="ctr" anchorCtr="0">
            <a:spAutoFit/>
          </a:bodyPr>
          <a:lstStyle/>
          <a:p>
            <a:pPr algn="ctr"/>
            <a:r>
              <a:rPr lang="en-US" sz="2000" b="1"/>
              <a:t>TRAUMA/</a:t>
            </a:r>
          </a:p>
          <a:p>
            <a:pPr algn="ctr"/>
            <a:r>
              <a:rPr lang="en-US" sz="2000" b="1"/>
              <a:t>RESUS CLINIC</a:t>
            </a:r>
          </a:p>
          <a:p>
            <a:pPr algn="ctr"/>
            <a:endParaRPr lang="en-US" sz="2000" b="1">
              <a:ea typeface="Poppins SemiBold" charset="0"/>
              <a:cs typeface="Segoe UI" panose="020B0502040204020203" pitchFamily="34" charset="0"/>
            </a:endParaRPr>
          </a:p>
        </p:txBody>
      </p:sp>
      <p:sp>
        <p:nvSpPr>
          <p:cNvPr id="25" name="TextBox 87">
            <a:extLst>
              <a:ext uri="{FF2B5EF4-FFF2-40B4-BE49-F238E27FC236}">
                <a16:creationId xmlns:a16="http://schemas.microsoft.com/office/drawing/2014/main" id="{9C1FF675-AF8D-4C21-B1DD-E981EAB96484}"/>
              </a:ext>
            </a:extLst>
          </p:cNvPr>
          <p:cNvSpPr txBox="1"/>
          <p:nvPr/>
        </p:nvSpPr>
        <p:spPr>
          <a:xfrm>
            <a:off x="7180894" y="1452132"/>
            <a:ext cx="1697677" cy="707886"/>
          </a:xfrm>
          <a:prstGeom prst="rect">
            <a:avLst/>
          </a:prstGeom>
          <a:noFill/>
        </p:spPr>
        <p:txBody>
          <a:bodyPr wrap="square" rtlCol="0" anchor="ctr" anchorCtr="0">
            <a:spAutoFit/>
          </a:bodyPr>
          <a:lstStyle/>
          <a:p>
            <a:pPr algn="ctr"/>
            <a:r>
              <a:rPr lang="en-US" sz="2000" b="1">
                <a:ea typeface="Poppins SemiBold" charset="0"/>
                <a:cs typeface="Segoe UI" panose="020B0502040204020203" pitchFamily="34" charset="0"/>
              </a:rPr>
              <a:t>GENERAL CLINIC</a:t>
            </a:r>
          </a:p>
        </p:txBody>
      </p:sp>
      <p:sp>
        <p:nvSpPr>
          <p:cNvPr id="29" name="TextBox 92">
            <a:extLst>
              <a:ext uri="{FF2B5EF4-FFF2-40B4-BE49-F238E27FC236}">
                <a16:creationId xmlns:a16="http://schemas.microsoft.com/office/drawing/2014/main" id="{02A4AB4E-8F33-404A-BFED-C1529A206F08}"/>
              </a:ext>
            </a:extLst>
          </p:cNvPr>
          <p:cNvSpPr txBox="1"/>
          <p:nvPr/>
        </p:nvSpPr>
        <p:spPr>
          <a:xfrm>
            <a:off x="8203813" y="2990419"/>
            <a:ext cx="1905904" cy="1015663"/>
          </a:xfrm>
          <a:prstGeom prst="rect">
            <a:avLst/>
          </a:prstGeom>
          <a:noFill/>
        </p:spPr>
        <p:txBody>
          <a:bodyPr wrap="square" rtlCol="0" anchor="ctr" anchorCtr="0">
            <a:spAutoFit/>
          </a:bodyPr>
          <a:lstStyle/>
          <a:p>
            <a:pPr algn="ctr"/>
            <a:r>
              <a:rPr lang="en-US" sz="2000" b="1"/>
              <a:t>THORACIC CLINIC</a:t>
            </a:r>
          </a:p>
          <a:p>
            <a:pPr algn="ctr"/>
            <a:endParaRPr lang="en-US" sz="2000">
              <a:ea typeface="Poppins SemiBold" charset="0"/>
              <a:cs typeface="Segoe UI" panose="020B0502040204020203" pitchFamily="34" charset="0"/>
            </a:endParaRPr>
          </a:p>
        </p:txBody>
      </p:sp>
      <p:sp>
        <p:nvSpPr>
          <p:cNvPr id="31" name="TextBox 81">
            <a:extLst>
              <a:ext uri="{FF2B5EF4-FFF2-40B4-BE49-F238E27FC236}">
                <a16:creationId xmlns:a16="http://schemas.microsoft.com/office/drawing/2014/main" id="{A2D37768-299F-45A2-8091-8C96968F10FF}"/>
              </a:ext>
            </a:extLst>
          </p:cNvPr>
          <p:cNvSpPr txBox="1"/>
          <p:nvPr/>
        </p:nvSpPr>
        <p:spPr>
          <a:xfrm>
            <a:off x="7268392" y="4685973"/>
            <a:ext cx="1657945" cy="707886"/>
          </a:xfrm>
          <a:prstGeom prst="rect">
            <a:avLst/>
          </a:prstGeom>
          <a:noFill/>
        </p:spPr>
        <p:txBody>
          <a:bodyPr wrap="square" rtlCol="0" anchor="ctr" anchorCtr="0">
            <a:spAutoFit/>
          </a:bodyPr>
          <a:lstStyle/>
          <a:p>
            <a:pPr algn="ctr"/>
            <a:r>
              <a:rPr lang="en-US" sz="2000" b="1"/>
              <a:t>PEDIATRIC CLINIC</a:t>
            </a:r>
          </a:p>
        </p:txBody>
      </p:sp>
      <p:cxnSp>
        <p:nvCxnSpPr>
          <p:cNvPr id="32" name="Rak koppling 31">
            <a:extLst>
              <a:ext uri="{FF2B5EF4-FFF2-40B4-BE49-F238E27FC236}">
                <a16:creationId xmlns:a16="http://schemas.microsoft.com/office/drawing/2014/main" id="{4411BC85-3AC6-4ABE-AD16-A134C163ED92}"/>
              </a:ext>
            </a:extLst>
          </p:cNvPr>
          <p:cNvCxnSpPr/>
          <p:nvPr/>
        </p:nvCxnSpPr>
        <p:spPr>
          <a:xfrm>
            <a:off x="9038747" y="1211919"/>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33" name="Rak koppling 32">
            <a:extLst>
              <a:ext uri="{FF2B5EF4-FFF2-40B4-BE49-F238E27FC236}">
                <a16:creationId xmlns:a16="http://schemas.microsoft.com/office/drawing/2014/main" id="{2A339D43-5CB0-4BBE-8FEE-28BCA6CCE208}"/>
              </a:ext>
            </a:extLst>
          </p:cNvPr>
          <p:cNvCxnSpPr/>
          <p:nvPr/>
        </p:nvCxnSpPr>
        <p:spPr>
          <a:xfrm>
            <a:off x="10201739" y="2746270"/>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34" name="Rak koppling 33">
            <a:extLst>
              <a:ext uri="{FF2B5EF4-FFF2-40B4-BE49-F238E27FC236}">
                <a16:creationId xmlns:a16="http://schemas.microsoft.com/office/drawing/2014/main" id="{91C812C2-3EC2-4E26-832A-FDBEBA30EDF6}"/>
              </a:ext>
            </a:extLst>
          </p:cNvPr>
          <p:cNvCxnSpPr/>
          <p:nvPr/>
        </p:nvCxnSpPr>
        <p:spPr>
          <a:xfrm>
            <a:off x="7061680" y="1211919"/>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35" name="Rak koppling 34">
            <a:extLst>
              <a:ext uri="{FF2B5EF4-FFF2-40B4-BE49-F238E27FC236}">
                <a16:creationId xmlns:a16="http://schemas.microsoft.com/office/drawing/2014/main" id="{C2B8ABDA-FC4F-42CA-9B7E-7BF9786A6968}"/>
              </a:ext>
            </a:extLst>
          </p:cNvPr>
          <p:cNvCxnSpPr/>
          <p:nvPr/>
        </p:nvCxnSpPr>
        <p:spPr>
          <a:xfrm>
            <a:off x="8004690" y="2746270"/>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44" name="Rak koppling 43">
            <a:extLst>
              <a:ext uri="{FF2B5EF4-FFF2-40B4-BE49-F238E27FC236}">
                <a16:creationId xmlns:a16="http://schemas.microsoft.com/office/drawing/2014/main" id="{3655B255-0DCA-4033-AB1D-7715B64C5321}"/>
              </a:ext>
            </a:extLst>
          </p:cNvPr>
          <p:cNvCxnSpPr/>
          <p:nvPr/>
        </p:nvCxnSpPr>
        <p:spPr>
          <a:xfrm>
            <a:off x="9156765" y="4434875"/>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45" name="Rak koppling 44">
            <a:extLst>
              <a:ext uri="{FF2B5EF4-FFF2-40B4-BE49-F238E27FC236}">
                <a16:creationId xmlns:a16="http://schemas.microsoft.com/office/drawing/2014/main" id="{662767B5-4885-43D2-8DCC-33688D7F7241}"/>
              </a:ext>
            </a:extLst>
          </p:cNvPr>
          <p:cNvCxnSpPr/>
          <p:nvPr/>
        </p:nvCxnSpPr>
        <p:spPr>
          <a:xfrm>
            <a:off x="11124160" y="1220229"/>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47" name="Rak koppling 46">
            <a:extLst>
              <a:ext uri="{FF2B5EF4-FFF2-40B4-BE49-F238E27FC236}">
                <a16:creationId xmlns:a16="http://schemas.microsoft.com/office/drawing/2014/main" id="{E60562CF-2159-4F0B-BA4E-B8B0E803268E}"/>
              </a:ext>
            </a:extLst>
          </p:cNvPr>
          <p:cNvCxnSpPr/>
          <p:nvPr/>
        </p:nvCxnSpPr>
        <p:spPr>
          <a:xfrm>
            <a:off x="11182668" y="4434874"/>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cxnSp>
        <p:nvCxnSpPr>
          <p:cNvPr id="51" name="Rak koppling 50">
            <a:extLst>
              <a:ext uri="{FF2B5EF4-FFF2-40B4-BE49-F238E27FC236}">
                <a16:creationId xmlns:a16="http://schemas.microsoft.com/office/drawing/2014/main" id="{5919B661-015F-46C8-BDB9-CDB401E8BF30}"/>
              </a:ext>
            </a:extLst>
          </p:cNvPr>
          <p:cNvCxnSpPr/>
          <p:nvPr/>
        </p:nvCxnSpPr>
        <p:spPr>
          <a:xfrm>
            <a:off x="7071022" y="4413507"/>
            <a:ext cx="0" cy="1245727"/>
          </a:xfrm>
          <a:prstGeom prst="line">
            <a:avLst/>
          </a:prstGeom>
          <a:ln w="9525">
            <a:solidFill>
              <a:srgbClr val="D9D9D9"/>
            </a:solidFill>
          </a:ln>
        </p:spPr>
        <p:style>
          <a:lnRef idx="1">
            <a:schemeClr val="accent3"/>
          </a:lnRef>
          <a:fillRef idx="0">
            <a:schemeClr val="accent3"/>
          </a:fillRef>
          <a:effectRef idx="0">
            <a:schemeClr val="accent3"/>
          </a:effectRef>
          <a:fontRef idx="minor">
            <a:schemeClr val="tx1"/>
          </a:fontRef>
        </p:style>
      </p:cxnSp>
      <p:pic>
        <p:nvPicPr>
          <p:cNvPr id="16" name="Bildobjekt 15">
            <a:extLst>
              <a:ext uri="{FF2B5EF4-FFF2-40B4-BE49-F238E27FC236}">
                <a16:creationId xmlns:a16="http://schemas.microsoft.com/office/drawing/2014/main" id="{8F88D45A-6DAE-4B97-BFBB-5B52733F2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392237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ubrik 1">
            <a:extLst>
              <a:ext uri="{FF2B5EF4-FFF2-40B4-BE49-F238E27FC236}">
                <a16:creationId xmlns:a16="http://schemas.microsoft.com/office/drawing/2014/main" id="{686EB29E-17A2-4DD2-8F52-433BFF3C1ECE}"/>
              </a:ext>
            </a:extLst>
          </p:cNvPr>
          <p:cNvSpPr txBox="1">
            <a:spLocks/>
          </p:cNvSpPr>
          <p:nvPr/>
        </p:nvSpPr>
        <p:spPr>
          <a:xfrm>
            <a:off x="4161323" y="2499268"/>
            <a:ext cx="3610863" cy="1949009"/>
          </a:xfrm>
        </p:spPr>
        <p:txBody>
          <a:bodyPr anchor="ctr">
            <a:noAutofit/>
          </a:bodyPr>
          <a:lstStyle>
            <a:lvl1pPr algn="ctr" defTabSz="914400" rtl="0" eaLnBrk="1" latinLnBrk="0" hangingPunct="1">
              <a:lnSpc>
                <a:spcPct val="90000"/>
              </a:lnSpc>
              <a:spcBef>
                <a:spcPct val="0"/>
              </a:spcBef>
              <a:buNone/>
              <a:defRPr sz="5400" kern="1200">
                <a:solidFill>
                  <a:schemeClr val="tx1"/>
                </a:solidFill>
                <a:latin typeface="Myriad Pro Light" panose="020B0403030403020204" pitchFamily="34" charset="0"/>
                <a:ea typeface="+mj-ea"/>
                <a:cs typeface="+mj-cs"/>
              </a:defRPr>
            </a:lvl1pPr>
          </a:lstStyle>
          <a:p>
            <a:r>
              <a:rPr lang="en-US" sz="4000" dirty="0">
                <a:latin typeface="+mn-lt"/>
              </a:rPr>
              <a:t>UNIQUE</a:t>
            </a:r>
          </a:p>
          <a:p>
            <a:r>
              <a:rPr lang="en-US" sz="4000" dirty="0">
                <a:latin typeface="+mn-lt"/>
              </a:rPr>
              <a:t>RELIABILITY</a:t>
            </a:r>
          </a:p>
        </p:txBody>
      </p:sp>
      <p:sp>
        <p:nvSpPr>
          <p:cNvPr id="2" name="Rubrik 1">
            <a:extLst>
              <a:ext uri="{FF2B5EF4-FFF2-40B4-BE49-F238E27FC236}">
                <a16:creationId xmlns:a16="http://schemas.microsoft.com/office/drawing/2014/main" id="{3B252711-DAAE-4E12-ABB2-B13D1C297565}"/>
              </a:ext>
            </a:extLst>
          </p:cNvPr>
          <p:cNvSpPr>
            <a:spLocks noGrp="1"/>
          </p:cNvSpPr>
          <p:nvPr>
            <p:ph type="title"/>
          </p:nvPr>
        </p:nvSpPr>
        <p:spPr>
          <a:xfrm>
            <a:off x="1203168" y="2499269"/>
            <a:ext cx="2749608" cy="1949009"/>
          </a:xfrm>
        </p:spPr>
        <p:txBody>
          <a:bodyPr anchor="ctr">
            <a:noAutofit/>
          </a:bodyPr>
          <a:lstStyle/>
          <a:p>
            <a:r>
              <a:rPr lang="en-US" sz="4000" dirty="0">
                <a:latin typeface="+mn-lt"/>
              </a:rPr>
              <a:t>SUPERIOR WORKFLOW</a:t>
            </a:r>
          </a:p>
        </p:txBody>
      </p:sp>
      <p:cxnSp>
        <p:nvCxnSpPr>
          <p:cNvPr id="10" name="Rak koppling 9">
            <a:extLst>
              <a:ext uri="{FF2B5EF4-FFF2-40B4-BE49-F238E27FC236}">
                <a16:creationId xmlns:a16="http://schemas.microsoft.com/office/drawing/2014/main" id="{BDF56E27-2692-459A-ACA9-6B215894D000}"/>
              </a:ext>
            </a:extLst>
          </p:cNvPr>
          <p:cNvCxnSpPr/>
          <p:nvPr/>
        </p:nvCxnSpPr>
        <p:spPr>
          <a:xfrm>
            <a:off x="4065071" y="2499269"/>
            <a:ext cx="0" cy="1949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539BB3CC-1EAD-4E9D-A84F-8A25C4B7EC56}"/>
              </a:ext>
            </a:extLst>
          </p:cNvPr>
          <p:cNvCxnSpPr/>
          <p:nvPr/>
        </p:nvCxnSpPr>
        <p:spPr>
          <a:xfrm>
            <a:off x="7922981" y="2499268"/>
            <a:ext cx="0" cy="1949009"/>
          </a:xfrm>
          <a:prstGeom prst="line">
            <a:avLst/>
          </a:prstGeom>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D1C42150-25F8-45AE-81A5-A7F2175F37F0}"/>
              </a:ext>
            </a:extLst>
          </p:cNvPr>
          <p:cNvSpPr txBox="1">
            <a:spLocks/>
          </p:cNvSpPr>
          <p:nvPr/>
        </p:nvSpPr>
        <p:spPr>
          <a:xfrm>
            <a:off x="8012817" y="2499268"/>
            <a:ext cx="2881290" cy="1949009"/>
          </a:xfrm>
        </p:spPr>
        <p:txBody>
          <a:bodyPr anchor="ctr">
            <a:noAutofit/>
          </a:bodyPr>
          <a:lstStyle>
            <a:lvl1pPr algn="ctr" defTabSz="914400" rtl="0" eaLnBrk="1" latinLnBrk="0" hangingPunct="1">
              <a:lnSpc>
                <a:spcPct val="90000"/>
              </a:lnSpc>
              <a:spcBef>
                <a:spcPct val="0"/>
              </a:spcBef>
              <a:buNone/>
              <a:defRPr sz="5400" kern="1200">
                <a:solidFill>
                  <a:schemeClr val="tx1"/>
                </a:solidFill>
                <a:latin typeface="Myriad Pro Light" panose="020B0403030403020204" pitchFamily="34" charset="0"/>
                <a:ea typeface="+mj-ea"/>
                <a:cs typeface="+mj-cs"/>
              </a:defRPr>
            </a:lvl1pPr>
          </a:lstStyle>
          <a:p>
            <a:r>
              <a:rPr lang="en-US" sz="4000" dirty="0">
                <a:latin typeface="+mn-lt"/>
              </a:rPr>
              <a:t>EXCELLENT DIAGNOSTIC RESULTS</a:t>
            </a:r>
            <a:endParaRPr lang="en-US" sz="2800" dirty="0">
              <a:latin typeface="+mn-lt"/>
            </a:endParaRPr>
          </a:p>
        </p:txBody>
      </p:sp>
      <p:pic>
        <p:nvPicPr>
          <p:cNvPr id="8" name="Bildobjekt 7">
            <a:extLst>
              <a:ext uri="{FF2B5EF4-FFF2-40B4-BE49-F238E27FC236}">
                <a16:creationId xmlns:a16="http://schemas.microsoft.com/office/drawing/2014/main" id="{2883E257-BCC8-4157-986C-707F98FB8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
        <p:nvSpPr>
          <p:cNvPr id="9" name="Rubrik 2">
            <a:extLst>
              <a:ext uri="{FF2B5EF4-FFF2-40B4-BE49-F238E27FC236}">
                <a16:creationId xmlns:a16="http://schemas.microsoft.com/office/drawing/2014/main" id="{3470032E-FE4C-46D2-B9A5-759C9FE5CA95}"/>
              </a:ext>
            </a:extLst>
          </p:cNvPr>
          <p:cNvSpPr txBox="1">
            <a:spLocks/>
          </p:cNvSpPr>
          <p:nvPr/>
        </p:nvSpPr>
        <p:spPr>
          <a:xfrm>
            <a:off x="584474" y="496716"/>
            <a:ext cx="9296505" cy="725520"/>
          </a:xfrm>
        </p:spPr>
        <p:txBody>
          <a:bodyPr/>
          <a:lstStyle>
            <a:lvl1pPr algn="ctr" defTabSz="914400" rtl="0" eaLnBrk="1" latinLnBrk="0" hangingPunct="1">
              <a:lnSpc>
                <a:spcPct val="90000"/>
              </a:lnSpc>
              <a:spcBef>
                <a:spcPct val="0"/>
              </a:spcBef>
              <a:buNone/>
              <a:defRPr sz="5400" kern="1200">
                <a:solidFill>
                  <a:schemeClr val="tx1"/>
                </a:solidFill>
                <a:latin typeface="Myriad Pro Light" panose="020B0403030403020204" pitchFamily="34" charset="0"/>
                <a:ea typeface="+mj-ea"/>
                <a:cs typeface="+mj-cs"/>
              </a:defRPr>
            </a:lvl1pPr>
          </a:lstStyle>
          <a:p>
            <a:pPr algn="l"/>
            <a:r>
              <a:rPr lang="sv-SE" sz="4400" dirty="0">
                <a:solidFill>
                  <a:schemeClr val="accent1">
                    <a:lumMod val="75000"/>
                  </a:schemeClr>
                </a:solidFill>
                <a:latin typeface="+mn-lt"/>
              </a:rPr>
              <a:t>OUR PRODUCTS ENABLE</a:t>
            </a:r>
          </a:p>
        </p:txBody>
      </p:sp>
    </p:spTree>
    <p:extLst>
      <p:ext uri="{BB962C8B-B14F-4D97-AF65-F5344CB8AC3E}">
        <p14:creationId xmlns:p14="http://schemas.microsoft.com/office/powerpoint/2010/main" val="1964733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382CE95-DB99-465E-98D8-E6444614C6E5}"/>
              </a:ext>
            </a:extLst>
          </p:cNvPr>
          <p:cNvSpPr/>
          <p:nvPr/>
        </p:nvSpPr>
        <p:spPr>
          <a:xfrm>
            <a:off x="0" y="2021801"/>
            <a:ext cx="12192000" cy="2470301"/>
          </a:xfrm>
          <a:prstGeom prst="rect">
            <a:avLst/>
          </a:prstGeom>
          <a:solidFill>
            <a:srgbClr val="66405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ubrik 3">
            <a:extLst>
              <a:ext uri="{FF2B5EF4-FFF2-40B4-BE49-F238E27FC236}">
                <a16:creationId xmlns:a16="http://schemas.microsoft.com/office/drawing/2014/main" id="{23DFFD9B-4FB9-488D-8948-7D5E6875C9AB}"/>
              </a:ext>
            </a:extLst>
          </p:cNvPr>
          <p:cNvSpPr>
            <a:spLocks noGrp="1"/>
          </p:cNvSpPr>
          <p:nvPr>
            <p:ph type="title" idx="4294967295"/>
          </p:nvPr>
        </p:nvSpPr>
        <p:spPr>
          <a:xfrm>
            <a:off x="788504" y="2749068"/>
            <a:ext cx="10614991" cy="795338"/>
          </a:xfrm>
          <a:prstGeom prst="rect">
            <a:avLst/>
          </a:prstGeom>
        </p:spPr>
        <p:txBody>
          <a:bodyPr anchor="t"/>
          <a:lstStyle/>
          <a:p>
            <a:pPr algn="l"/>
            <a:r>
              <a:rPr lang="sv-SE" sz="8000" dirty="0">
                <a:solidFill>
                  <a:schemeClr val="bg1"/>
                </a:solidFill>
                <a:latin typeface="+mj-lt"/>
              </a:rPr>
              <a:t>ARCOMA PRECISION i5</a:t>
            </a:r>
            <a:endParaRPr lang="sv-SE" sz="4800" dirty="0">
              <a:solidFill>
                <a:schemeClr val="bg1"/>
              </a:solidFill>
              <a:latin typeface="+mj-lt"/>
            </a:endParaRPr>
          </a:p>
        </p:txBody>
      </p:sp>
    </p:spTree>
    <p:extLst>
      <p:ext uri="{BB962C8B-B14F-4D97-AF65-F5344CB8AC3E}">
        <p14:creationId xmlns:p14="http://schemas.microsoft.com/office/powerpoint/2010/main" val="3084778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C96C526-4FDD-4656-B39B-9B7B74A1D337}"/>
              </a:ext>
            </a:extLst>
          </p:cNvPr>
          <p:cNvPicPr>
            <a:picLocks noChangeAspect="1"/>
          </p:cNvPicPr>
          <p:nvPr/>
        </p:nvPicPr>
        <p:blipFill rotWithShape="1">
          <a:blip r:embed="rId3"/>
          <a:srcRect b="22454"/>
          <a:stretch/>
        </p:blipFill>
        <p:spPr>
          <a:xfrm>
            <a:off x="5919537" y="-1"/>
            <a:ext cx="6272463" cy="6858001"/>
          </a:xfrm>
          <a:prstGeom prst="rect">
            <a:avLst/>
          </a:prstGeom>
        </p:spPr>
      </p:pic>
      <p:sp>
        <p:nvSpPr>
          <p:cNvPr id="32" name="TextBox 31"/>
          <p:cNvSpPr txBox="1"/>
          <p:nvPr/>
        </p:nvSpPr>
        <p:spPr>
          <a:xfrm>
            <a:off x="1085306" y="922513"/>
            <a:ext cx="3438568" cy="1015663"/>
          </a:xfrm>
          <a:prstGeom prst="rect">
            <a:avLst/>
          </a:prstGeom>
          <a:noFill/>
        </p:spPr>
        <p:txBody>
          <a:bodyPr wrap="square" rtlCol="0">
            <a:spAutoFit/>
          </a:bodyPr>
          <a:lstStyle/>
          <a:p>
            <a:r>
              <a:rPr lang="en-US" sz="3000" spc="300" dirty="0">
                <a:solidFill>
                  <a:schemeClr val="accent1">
                    <a:lumMod val="75000"/>
                  </a:schemeClr>
                </a:solidFill>
                <a:ea typeface="Playfair Display SC" charset="0"/>
                <a:cs typeface="Playfair Display SC" charset="0"/>
              </a:rPr>
              <a:t>ARCOMA PRECISION i5</a:t>
            </a:r>
          </a:p>
        </p:txBody>
      </p:sp>
      <p:sp>
        <p:nvSpPr>
          <p:cNvPr id="34" name="TextBox 33"/>
          <p:cNvSpPr txBox="1"/>
          <p:nvPr/>
        </p:nvSpPr>
        <p:spPr>
          <a:xfrm>
            <a:off x="1085306" y="1981385"/>
            <a:ext cx="4336926" cy="320024"/>
          </a:xfrm>
          <a:prstGeom prst="rect">
            <a:avLst/>
          </a:prstGeom>
          <a:noFill/>
        </p:spPr>
        <p:txBody>
          <a:bodyPr wrap="square" rtlCol="0">
            <a:spAutoFit/>
          </a:bodyPr>
          <a:lstStyle/>
          <a:p>
            <a:pPr>
              <a:lnSpc>
                <a:spcPct val="150000"/>
              </a:lnSpc>
            </a:pPr>
            <a:r>
              <a:rPr lang="en-US" sz="1050" b="1" spc="300">
                <a:solidFill>
                  <a:schemeClr val="tx2"/>
                </a:solidFill>
                <a:ea typeface="Montserrat Semi" charset="0"/>
                <a:cs typeface="Montserrat Semi" charset="0"/>
              </a:rPr>
              <a:t>PREMIUM DIGITAL X-RAY SYSTEM</a:t>
            </a:r>
          </a:p>
        </p:txBody>
      </p:sp>
      <p:sp>
        <p:nvSpPr>
          <p:cNvPr id="35" name="TextBox 34"/>
          <p:cNvSpPr txBox="1"/>
          <p:nvPr/>
        </p:nvSpPr>
        <p:spPr>
          <a:xfrm>
            <a:off x="1085305" y="2488480"/>
            <a:ext cx="4336926" cy="3268139"/>
          </a:xfrm>
          <a:prstGeom prst="rect">
            <a:avLst/>
          </a:prstGeom>
          <a:noFill/>
        </p:spPr>
        <p:txBody>
          <a:bodyPr wrap="square" rtlCol="0">
            <a:spAutoFit/>
          </a:bodyPr>
          <a:lstStyle/>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Arcoma Precision i5 is a new premium digital X-ray system that provides high quality images, clinical flexibility and superior workflow. </a:t>
            </a:r>
          </a:p>
          <a:p>
            <a:pPr>
              <a:lnSpc>
                <a:spcPct val="107000"/>
              </a:lnSpc>
              <a:spcAft>
                <a:spcPts val="800"/>
              </a:spcAft>
            </a:pPr>
            <a:endParaRPr lang="en-US" sz="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This is one of the most reliable products on the market, designed and built in Sweden according to the highest quality standards.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The workflow is excellent thanks to state-of-the-art ergonomics and supporting features such as auto positioning, wall stand with motorized tilt and automatic detector tracking. </a:t>
            </a:r>
          </a:p>
          <a:p>
            <a:pPr>
              <a:lnSpc>
                <a:spcPct val="107000"/>
              </a:lnSpc>
              <a:spcAft>
                <a:spcPts val="800"/>
              </a:spcAft>
            </a:pPr>
            <a:endParaRPr lang="en-US" sz="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The manual fine-tuning of the overhead tube crane is unique and can be made with minimal force. Also the ultralight and flexible Canon detectors ensures excellent imaging result at all times with minimal dose. </a:t>
            </a:r>
            <a:endParaRPr lang="en-US" sz="1200" dirty="0">
              <a:latin typeface="Montserrat Light" charset="0"/>
              <a:ea typeface="Montserrat Light" charset="0"/>
              <a:cs typeface="Montserrat Light" charset="0"/>
            </a:endParaRPr>
          </a:p>
        </p:txBody>
      </p:sp>
      <p:sp>
        <p:nvSpPr>
          <p:cNvPr id="13" name="TextBox 33">
            <a:extLst>
              <a:ext uri="{FF2B5EF4-FFF2-40B4-BE49-F238E27FC236}">
                <a16:creationId xmlns:a16="http://schemas.microsoft.com/office/drawing/2014/main" id="{53A01B31-B4C4-4258-BE98-5995D6BD2613}"/>
              </a:ext>
            </a:extLst>
          </p:cNvPr>
          <p:cNvSpPr txBox="1"/>
          <p:nvPr/>
        </p:nvSpPr>
        <p:spPr>
          <a:xfrm>
            <a:off x="64168" y="32084"/>
            <a:ext cx="4336926" cy="340734"/>
          </a:xfrm>
          <a:prstGeom prst="rect">
            <a:avLst/>
          </a:prstGeom>
          <a:noFill/>
        </p:spPr>
        <p:txBody>
          <a:bodyPr wrap="square" rtlCol="0">
            <a:spAutoFit/>
          </a:bodyPr>
          <a:lstStyle/>
          <a:p>
            <a:pPr>
              <a:lnSpc>
                <a:spcPct val="150000"/>
              </a:lnSpc>
            </a:pPr>
            <a:r>
              <a:rPr lang="en-US" sz="1200" b="1" spc="300">
                <a:solidFill>
                  <a:schemeClr val="bg1">
                    <a:lumMod val="65000"/>
                  </a:schemeClr>
                </a:solidFill>
                <a:ea typeface="Montserrat Semi" charset="0"/>
                <a:cs typeface="Montserrat Semi" charset="0"/>
              </a:rPr>
              <a:t>OUR PRODUCT LINES</a:t>
            </a:r>
          </a:p>
        </p:txBody>
      </p:sp>
      <p:pic>
        <p:nvPicPr>
          <p:cNvPr id="8" name="Bildobjekt 7">
            <a:extLst>
              <a:ext uri="{FF2B5EF4-FFF2-40B4-BE49-F238E27FC236}">
                <a16:creationId xmlns:a16="http://schemas.microsoft.com/office/drawing/2014/main" id="{B437FD82-EC6D-437F-8694-CF6DEB4E6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pic>
        <p:nvPicPr>
          <p:cNvPr id="9" name="Bildobjekt 8" descr="En bild som visar enhet&#10;&#10;Automatiskt genererad beskrivning">
            <a:extLst>
              <a:ext uri="{FF2B5EF4-FFF2-40B4-BE49-F238E27FC236}">
                <a16:creationId xmlns:a16="http://schemas.microsoft.com/office/drawing/2014/main" id="{09385634-AC89-4F3C-A3B0-CB3CCC649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5876" y="157926"/>
            <a:ext cx="651586" cy="651586"/>
          </a:xfrm>
          <a:prstGeom prst="rect">
            <a:avLst/>
          </a:prstGeom>
        </p:spPr>
      </p:pic>
    </p:spTree>
    <p:extLst>
      <p:ext uri="{BB962C8B-B14F-4D97-AF65-F5344CB8AC3E}">
        <p14:creationId xmlns:p14="http://schemas.microsoft.com/office/powerpoint/2010/main" val="3371871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B6C1BB75-BFEF-4D3D-B2AC-8D9B173C4896}"/>
              </a:ext>
            </a:extLst>
          </p:cNvPr>
          <p:cNvPicPr>
            <a:picLocks noChangeAspect="1"/>
          </p:cNvPicPr>
          <p:nvPr/>
        </p:nvPicPr>
        <p:blipFill rotWithShape="1">
          <a:blip r:embed="rId3"/>
          <a:srcRect l="1070"/>
          <a:stretch/>
        </p:blipFill>
        <p:spPr>
          <a:xfrm>
            <a:off x="-11835" y="0"/>
            <a:ext cx="12203835" cy="6858000"/>
          </a:xfrm>
          <a:prstGeom prst="rect">
            <a:avLst/>
          </a:prstGeom>
        </p:spPr>
      </p:pic>
      <p:sp>
        <p:nvSpPr>
          <p:cNvPr id="32" name="TextBox 31"/>
          <p:cNvSpPr txBox="1"/>
          <p:nvPr/>
        </p:nvSpPr>
        <p:spPr>
          <a:xfrm>
            <a:off x="6994083" y="3097625"/>
            <a:ext cx="3444504" cy="1015663"/>
          </a:xfrm>
          <a:prstGeom prst="rect">
            <a:avLst/>
          </a:prstGeom>
          <a:noFill/>
        </p:spPr>
        <p:txBody>
          <a:bodyPr wrap="square" rtlCol="0">
            <a:spAutoFit/>
          </a:bodyPr>
          <a:lstStyle/>
          <a:p>
            <a:r>
              <a:rPr lang="en-US" sz="3000" spc="300" dirty="0">
                <a:solidFill>
                  <a:schemeClr val="accent1">
                    <a:lumMod val="75000"/>
                  </a:schemeClr>
                </a:solidFill>
                <a:ea typeface="Playfair Display SC" charset="0"/>
                <a:cs typeface="Playfair Display SC" charset="0"/>
              </a:rPr>
              <a:t>ARCOMA PRECISION i5</a:t>
            </a:r>
          </a:p>
        </p:txBody>
      </p:sp>
      <p:sp>
        <p:nvSpPr>
          <p:cNvPr id="34" name="TextBox 33"/>
          <p:cNvSpPr txBox="1"/>
          <p:nvPr/>
        </p:nvSpPr>
        <p:spPr>
          <a:xfrm>
            <a:off x="7017271" y="4038899"/>
            <a:ext cx="4336926" cy="320024"/>
          </a:xfrm>
          <a:prstGeom prst="rect">
            <a:avLst/>
          </a:prstGeom>
          <a:noFill/>
        </p:spPr>
        <p:txBody>
          <a:bodyPr wrap="square" rtlCol="0">
            <a:spAutoFit/>
          </a:bodyPr>
          <a:lstStyle/>
          <a:p>
            <a:pPr>
              <a:lnSpc>
                <a:spcPct val="150000"/>
              </a:lnSpc>
            </a:pPr>
            <a:r>
              <a:rPr lang="en-US" sz="1050" b="1" spc="300">
                <a:solidFill>
                  <a:schemeClr val="tx2"/>
                </a:solidFill>
                <a:ea typeface="Montserrat Semi" charset="0"/>
                <a:cs typeface="Montserrat Semi" charset="0"/>
              </a:rPr>
              <a:t>PREMIUM DIGITAL X-RAY SYSTEM</a:t>
            </a:r>
          </a:p>
        </p:txBody>
      </p:sp>
      <p:sp>
        <p:nvSpPr>
          <p:cNvPr id="19" name="Ellips 18">
            <a:extLst>
              <a:ext uri="{FF2B5EF4-FFF2-40B4-BE49-F238E27FC236}">
                <a16:creationId xmlns:a16="http://schemas.microsoft.com/office/drawing/2014/main" id="{E459CDE2-ED52-47A2-A184-F9E73AD5BB79}"/>
              </a:ext>
            </a:extLst>
          </p:cNvPr>
          <p:cNvSpPr/>
          <p:nvPr/>
        </p:nvSpPr>
        <p:spPr>
          <a:xfrm>
            <a:off x="4578522" y="107788"/>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Low dose</a:t>
            </a:r>
          </a:p>
        </p:txBody>
      </p:sp>
      <p:sp>
        <p:nvSpPr>
          <p:cNvPr id="10" name="Ellips 9">
            <a:extLst>
              <a:ext uri="{FF2B5EF4-FFF2-40B4-BE49-F238E27FC236}">
                <a16:creationId xmlns:a16="http://schemas.microsoft.com/office/drawing/2014/main" id="{F90ADF35-167C-4F99-9EB3-21A0993889D2}"/>
              </a:ext>
            </a:extLst>
          </p:cNvPr>
          <p:cNvSpPr/>
          <p:nvPr/>
        </p:nvSpPr>
        <p:spPr>
          <a:xfrm>
            <a:off x="6994083" y="308615"/>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Flexible detector configurations</a:t>
            </a:r>
          </a:p>
        </p:txBody>
      </p:sp>
      <p:sp>
        <p:nvSpPr>
          <p:cNvPr id="11" name="Ellips 10">
            <a:extLst>
              <a:ext uri="{FF2B5EF4-FFF2-40B4-BE49-F238E27FC236}">
                <a16:creationId xmlns:a16="http://schemas.microsoft.com/office/drawing/2014/main" id="{6F757F48-E093-42AF-A4C4-838D996BA08D}"/>
              </a:ext>
            </a:extLst>
          </p:cNvPr>
          <p:cNvSpPr/>
          <p:nvPr/>
        </p:nvSpPr>
        <p:spPr>
          <a:xfrm>
            <a:off x="8860174" y="1282697"/>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Safe investment</a:t>
            </a:r>
          </a:p>
        </p:txBody>
      </p:sp>
      <p:sp>
        <p:nvSpPr>
          <p:cNvPr id="12" name="Ellips 11">
            <a:extLst>
              <a:ext uri="{FF2B5EF4-FFF2-40B4-BE49-F238E27FC236}">
                <a16:creationId xmlns:a16="http://schemas.microsoft.com/office/drawing/2014/main" id="{C0C589F3-57D1-4578-84B8-420BB1A0D784}"/>
              </a:ext>
            </a:extLst>
          </p:cNvPr>
          <p:cNvSpPr/>
          <p:nvPr/>
        </p:nvSpPr>
        <p:spPr>
          <a:xfrm>
            <a:off x="9985146" y="3002791"/>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Superior ergonomics</a:t>
            </a:r>
          </a:p>
        </p:txBody>
      </p:sp>
      <p:sp>
        <p:nvSpPr>
          <p:cNvPr id="20" name="Ellips 19">
            <a:extLst>
              <a:ext uri="{FF2B5EF4-FFF2-40B4-BE49-F238E27FC236}">
                <a16:creationId xmlns:a16="http://schemas.microsoft.com/office/drawing/2014/main" id="{64D7740D-3B85-40ED-93E5-0ED98EAD603F}"/>
              </a:ext>
            </a:extLst>
          </p:cNvPr>
          <p:cNvSpPr/>
          <p:nvPr/>
        </p:nvSpPr>
        <p:spPr>
          <a:xfrm>
            <a:off x="2454174" y="920968"/>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Excellent imaging result</a:t>
            </a:r>
          </a:p>
        </p:txBody>
      </p:sp>
      <p:sp>
        <p:nvSpPr>
          <p:cNvPr id="18" name="Ellips 17">
            <a:extLst>
              <a:ext uri="{FF2B5EF4-FFF2-40B4-BE49-F238E27FC236}">
                <a16:creationId xmlns:a16="http://schemas.microsoft.com/office/drawing/2014/main" id="{F2040BD6-49FE-42A0-A889-BA1584386536}"/>
              </a:ext>
            </a:extLst>
          </p:cNvPr>
          <p:cNvSpPr/>
          <p:nvPr/>
        </p:nvSpPr>
        <p:spPr>
          <a:xfrm>
            <a:off x="1214365" y="2849124"/>
            <a:ext cx="1397358" cy="1347178"/>
          </a:xfrm>
          <a:prstGeom prst="ellipse">
            <a:avLst/>
          </a:prstGeom>
          <a:solidFill>
            <a:srgbClr val="44546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Superior workflow </a:t>
            </a:r>
          </a:p>
        </p:txBody>
      </p:sp>
      <p:pic>
        <p:nvPicPr>
          <p:cNvPr id="13" name="Bildobjekt 12">
            <a:extLst>
              <a:ext uri="{FF2B5EF4-FFF2-40B4-BE49-F238E27FC236}">
                <a16:creationId xmlns:a16="http://schemas.microsoft.com/office/drawing/2014/main" id="{1C5172F3-2235-43D0-9B2E-725A32BC0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188939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Bildobjekt 37">
            <a:extLst>
              <a:ext uri="{FF2B5EF4-FFF2-40B4-BE49-F238E27FC236}">
                <a16:creationId xmlns:a16="http://schemas.microsoft.com/office/drawing/2014/main" id="{D8B81049-5383-4B4B-9A46-AF18E4479622}"/>
              </a:ext>
            </a:extLst>
          </p:cNvPr>
          <p:cNvPicPr>
            <a:picLocks noChangeAspect="1"/>
          </p:cNvPicPr>
          <p:nvPr/>
        </p:nvPicPr>
        <p:blipFill rotWithShape="1">
          <a:blip r:embed="rId3"/>
          <a:srcRect l="1070"/>
          <a:stretch/>
        </p:blipFill>
        <p:spPr>
          <a:xfrm>
            <a:off x="2561575" y="1944796"/>
            <a:ext cx="6774249" cy="3806820"/>
          </a:xfrm>
          <a:prstGeom prst="rect">
            <a:avLst/>
          </a:prstGeom>
        </p:spPr>
      </p:pic>
      <p:sp>
        <p:nvSpPr>
          <p:cNvPr id="3" name="Rubrik 2">
            <a:extLst>
              <a:ext uri="{FF2B5EF4-FFF2-40B4-BE49-F238E27FC236}">
                <a16:creationId xmlns:a16="http://schemas.microsoft.com/office/drawing/2014/main" id="{66D07664-6CEF-405D-9D0C-E49A5450940F}"/>
              </a:ext>
            </a:extLst>
          </p:cNvPr>
          <p:cNvSpPr>
            <a:spLocks noGrp="1"/>
          </p:cNvSpPr>
          <p:nvPr>
            <p:ph type="title"/>
          </p:nvPr>
        </p:nvSpPr>
        <p:spPr/>
        <p:txBody>
          <a:bodyPr/>
          <a:lstStyle/>
          <a:p>
            <a:r>
              <a:rPr lang="en-US">
                <a:solidFill>
                  <a:schemeClr val="accent1">
                    <a:lumMod val="75000"/>
                  </a:schemeClr>
                </a:solidFill>
                <a:latin typeface="+mn-lt"/>
              </a:rPr>
              <a:t>SUPERIOR WORKFLOW </a:t>
            </a:r>
          </a:p>
        </p:txBody>
      </p:sp>
      <p:sp>
        <p:nvSpPr>
          <p:cNvPr id="25" name="TextBox 31">
            <a:extLst>
              <a:ext uri="{FF2B5EF4-FFF2-40B4-BE49-F238E27FC236}">
                <a16:creationId xmlns:a16="http://schemas.microsoft.com/office/drawing/2014/main" id="{482B9323-C238-423B-B111-F94EF3BAAB89}"/>
              </a:ext>
            </a:extLst>
          </p:cNvPr>
          <p:cNvSpPr txBox="1"/>
          <p:nvPr/>
        </p:nvSpPr>
        <p:spPr>
          <a:xfrm>
            <a:off x="8766621" y="2812305"/>
            <a:ext cx="3192528" cy="338554"/>
          </a:xfrm>
          <a:prstGeom prst="rect">
            <a:avLst/>
          </a:prstGeom>
          <a:noFill/>
        </p:spPr>
        <p:txBody>
          <a:bodyPr wrap="square" rtlCol="0">
            <a:spAutoFit/>
          </a:bodyPr>
          <a:lstStyle/>
          <a:p>
            <a:r>
              <a:rPr lang="en-US" sz="1600" b="1" spc="300">
                <a:solidFill>
                  <a:schemeClr val="accent1">
                    <a:lumMod val="75000"/>
                  </a:schemeClr>
                </a:solidFill>
                <a:ea typeface="Playfair Display SC" charset="0"/>
                <a:cs typeface="Playfair Display SC" charset="0"/>
              </a:rPr>
              <a:t>EXCELLENT FINE-TUNING</a:t>
            </a:r>
          </a:p>
        </p:txBody>
      </p:sp>
      <p:sp>
        <p:nvSpPr>
          <p:cNvPr id="26" name="TextBox 31">
            <a:extLst>
              <a:ext uri="{FF2B5EF4-FFF2-40B4-BE49-F238E27FC236}">
                <a16:creationId xmlns:a16="http://schemas.microsoft.com/office/drawing/2014/main" id="{4C2A5A9F-9C02-40FC-B20E-0D29180ADE8C}"/>
              </a:ext>
            </a:extLst>
          </p:cNvPr>
          <p:cNvSpPr txBox="1"/>
          <p:nvPr/>
        </p:nvSpPr>
        <p:spPr>
          <a:xfrm>
            <a:off x="8351238" y="1287046"/>
            <a:ext cx="3192528" cy="338554"/>
          </a:xfrm>
          <a:prstGeom prst="rect">
            <a:avLst/>
          </a:prstGeom>
          <a:noFill/>
        </p:spPr>
        <p:txBody>
          <a:bodyPr wrap="square" rtlCol="0">
            <a:spAutoFit/>
          </a:bodyPr>
          <a:lstStyle/>
          <a:p>
            <a:r>
              <a:rPr lang="en-US" sz="1600" b="1" spc="300">
                <a:solidFill>
                  <a:schemeClr val="accent1">
                    <a:lumMod val="75000"/>
                  </a:schemeClr>
                </a:solidFill>
                <a:ea typeface="Playfair Display SC" charset="0"/>
                <a:cs typeface="Playfair Display SC" charset="0"/>
              </a:rPr>
              <a:t>AUTO POSITIONING</a:t>
            </a:r>
          </a:p>
        </p:txBody>
      </p:sp>
      <p:sp>
        <p:nvSpPr>
          <p:cNvPr id="27" name="TextBox 31">
            <a:extLst>
              <a:ext uri="{FF2B5EF4-FFF2-40B4-BE49-F238E27FC236}">
                <a16:creationId xmlns:a16="http://schemas.microsoft.com/office/drawing/2014/main" id="{F07CD37C-6089-4DDB-A59F-6B17B6C3011B}"/>
              </a:ext>
            </a:extLst>
          </p:cNvPr>
          <p:cNvSpPr txBox="1"/>
          <p:nvPr/>
        </p:nvSpPr>
        <p:spPr>
          <a:xfrm>
            <a:off x="587833" y="5000202"/>
            <a:ext cx="2723014" cy="584775"/>
          </a:xfrm>
          <a:prstGeom prst="rect">
            <a:avLst/>
          </a:prstGeom>
          <a:noFill/>
        </p:spPr>
        <p:txBody>
          <a:bodyPr wrap="square" rtlCol="0">
            <a:spAutoFit/>
          </a:bodyPr>
          <a:lstStyle/>
          <a:p>
            <a:r>
              <a:rPr lang="en-US" sz="1600" b="1" spc="300">
                <a:solidFill>
                  <a:schemeClr val="accent1">
                    <a:lumMod val="75000"/>
                  </a:schemeClr>
                </a:solidFill>
                <a:ea typeface="Playfair Display SC" charset="0"/>
                <a:cs typeface="Playfair Display SC" charset="0"/>
              </a:rPr>
              <a:t>AUTOMATIC DETECTOR TRACKING</a:t>
            </a:r>
          </a:p>
        </p:txBody>
      </p:sp>
      <p:sp>
        <p:nvSpPr>
          <p:cNvPr id="35" name="TextBox 31">
            <a:extLst>
              <a:ext uri="{FF2B5EF4-FFF2-40B4-BE49-F238E27FC236}">
                <a16:creationId xmlns:a16="http://schemas.microsoft.com/office/drawing/2014/main" id="{158D83E3-A978-4B2B-A4FC-95B70374FA18}"/>
              </a:ext>
            </a:extLst>
          </p:cNvPr>
          <p:cNvSpPr txBox="1"/>
          <p:nvPr/>
        </p:nvSpPr>
        <p:spPr>
          <a:xfrm>
            <a:off x="445023" y="3043894"/>
            <a:ext cx="3314627" cy="584775"/>
          </a:xfrm>
          <a:prstGeom prst="rect">
            <a:avLst/>
          </a:prstGeom>
          <a:noFill/>
        </p:spPr>
        <p:txBody>
          <a:bodyPr wrap="square" rtlCol="0">
            <a:spAutoFit/>
          </a:bodyPr>
          <a:lstStyle/>
          <a:p>
            <a:r>
              <a:rPr lang="en-US" sz="1600" b="1" spc="300" dirty="0">
                <a:solidFill>
                  <a:schemeClr val="accent1">
                    <a:lumMod val="75000"/>
                  </a:schemeClr>
                </a:solidFill>
                <a:ea typeface="Playfair Display SC" charset="0"/>
                <a:cs typeface="Playfair Display SC" charset="0"/>
              </a:rPr>
              <a:t>MOTORIZED &amp; MANUAL WALL STAND</a:t>
            </a:r>
          </a:p>
        </p:txBody>
      </p:sp>
      <p:cxnSp>
        <p:nvCxnSpPr>
          <p:cNvPr id="22" name="Koppling: vinklad 21">
            <a:extLst>
              <a:ext uri="{FF2B5EF4-FFF2-40B4-BE49-F238E27FC236}">
                <a16:creationId xmlns:a16="http://schemas.microsoft.com/office/drawing/2014/main" id="{94B0E135-4CBE-4EC5-AED7-12A34AF3866E}"/>
              </a:ext>
            </a:extLst>
          </p:cNvPr>
          <p:cNvCxnSpPr>
            <a:cxnSpLocks/>
          </p:cNvCxnSpPr>
          <p:nvPr/>
        </p:nvCxnSpPr>
        <p:spPr>
          <a:xfrm rot="10800000">
            <a:off x="2684496" y="3434476"/>
            <a:ext cx="1617266" cy="120725"/>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Koppling: vinklad 23">
            <a:extLst>
              <a:ext uri="{FF2B5EF4-FFF2-40B4-BE49-F238E27FC236}">
                <a16:creationId xmlns:a16="http://schemas.microsoft.com/office/drawing/2014/main" id="{C5C60CEA-3817-41AA-A8C5-542817A5A29F}"/>
              </a:ext>
            </a:extLst>
          </p:cNvPr>
          <p:cNvCxnSpPr>
            <a:cxnSpLocks/>
          </p:cNvCxnSpPr>
          <p:nvPr/>
        </p:nvCxnSpPr>
        <p:spPr>
          <a:xfrm rot="5400000">
            <a:off x="3390406" y="4267577"/>
            <a:ext cx="1104669" cy="982273"/>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Koppling: vinklad 29">
            <a:extLst>
              <a:ext uri="{FF2B5EF4-FFF2-40B4-BE49-F238E27FC236}">
                <a16:creationId xmlns:a16="http://schemas.microsoft.com/office/drawing/2014/main" id="{F0E9A8E9-FBE9-4614-92DC-6833954FC3AF}"/>
              </a:ext>
            </a:extLst>
          </p:cNvPr>
          <p:cNvCxnSpPr>
            <a:cxnSpLocks/>
          </p:cNvCxnSpPr>
          <p:nvPr/>
        </p:nvCxnSpPr>
        <p:spPr>
          <a:xfrm rot="10800000" flipV="1">
            <a:off x="6367925" y="3144252"/>
            <a:ext cx="2293541" cy="917028"/>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Koppling: vinklad 32">
            <a:extLst>
              <a:ext uri="{FF2B5EF4-FFF2-40B4-BE49-F238E27FC236}">
                <a16:creationId xmlns:a16="http://schemas.microsoft.com/office/drawing/2014/main" id="{D207B23C-F2AD-4872-85FE-5097FA1CBF61}"/>
              </a:ext>
            </a:extLst>
          </p:cNvPr>
          <p:cNvCxnSpPr>
            <a:cxnSpLocks/>
          </p:cNvCxnSpPr>
          <p:nvPr/>
        </p:nvCxnSpPr>
        <p:spPr>
          <a:xfrm rot="10800000" flipV="1">
            <a:off x="6161254" y="1567849"/>
            <a:ext cx="2189989" cy="1388657"/>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Koppling: vinklad 40">
            <a:extLst>
              <a:ext uri="{FF2B5EF4-FFF2-40B4-BE49-F238E27FC236}">
                <a16:creationId xmlns:a16="http://schemas.microsoft.com/office/drawing/2014/main" id="{16DC0A9C-D08E-408D-8CEF-9F9728312CA1}"/>
              </a:ext>
            </a:extLst>
          </p:cNvPr>
          <p:cNvCxnSpPr>
            <a:cxnSpLocks/>
          </p:cNvCxnSpPr>
          <p:nvPr/>
        </p:nvCxnSpPr>
        <p:spPr>
          <a:xfrm rot="10800000" flipV="1">
            <a:off x="3806873" y="4875179"/>
            <a:ext cx="3098728" cy="987479"/>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Underrubrik 3">
            <a:extLst>
              <a:ext uri="{FF2B5EF4-FFF2-40B4-BE49-F238E27FC236}">
                <a16:creationId xmlns:a16="http://schemas.microsoft.com/office/drawing/2014/main" id="{8BEB9D0C-09BE-4C3B-BDAD-A753B26B3672}"/>
              </a:ext>
            </a:extLst>
          </p:cNvPr>
          <p:cNvSpPr txBox="1">
            <a:spLocks/>
          </p:cNvSpPr>
          <p:nvPr/>
        </p:nvSpPr>
        <p:spPr>
          <a:xfrm>
            <a:off x="587833" y="5546098"/>
            <a:ext cx="3263326" cy="720315"/>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a:t>The tube automatically tracks the position of the detector so that the user can focus on the patient.</a:t>
            </a:r>
            <a:endParaRPr lang="en-GB" sz="1400"/>
          </a:p>
        </p:txBody>
      </p:sp>
      <p:sp>
        <p:nvSpPr>
          <p:cNvPr id="15" name="Underrubrik 3">
            <a:extLst>
              <a:ext uri="{FF2B5EF4-FFF2-40B4-BE49-F238E27FC236}">
                <a16:creationId xmlns:a16="http://schemas.microsoft.com/office/drawing/2014/main" id="{36C8D97F-946A-4626-9EAA-E4A54301C323}"/>
              </a:ext>
            </a:extLst>
          </p:cNvPr>
          <p:cNvSpPr txBox="1">
            <a:spLocks/>
          </p:cNvSpPr>
          <p:nvPr/>
        </p:nvSpPr>
        <p:spPr>
          <a:xfrm>
            <a:off x="436263" y="3579319"/>
            <a:ext cx="2921308" cy="885573"/>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dirty="0"/>
              <a:t>Easy upward, downward and tilt of the detector from the control panel or foot control (optional) with the OTC tracking.</a:t>
            </a:r>
          </a:p>
        </p:txBody>
      </p:sp>
      <p:sp>
        <p:nvSpPr>
          <p:cNvPr id="16" name="Underrubrik 3">
            <a:extLst>
              <a:ext uri="{FF2B5EF4-FFF2-40B4-BE49-F238E27FC236}">
                <a16:creationId xmlns:a16="http://schemas.microsoft.com/office/drawing/2014/main" id="{725610E1-1C9E-4A3F-9C50-829026FBB2D3}"/>
              </a:ext>
            </a:extLst>
          </p:cNvPr>
          <p:cNvSpPr txBox="1">
            <a:spLocks/>
          </p:cNvSpPr>
          <p:nvPr/>
        </p:nvSpPr>
        <p:spPr>
          <a:xfrm>
            <a:off x="8351238" y="1567851"/>
            <a:ext cx="2912900" cy="753602"/>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a:t>Fully motorized auto-positioning when anatomical protocol selected. </a:t>
            </a:r>
          </a:p>
        </p:txBody>
      </p:sp>
      <p:sp>
        <p:nvSpPr>
          <p:cNvPr id="17" name="Underrubrik 3">
            <a:extLst>
              <a:ext uri="{FF2B5EF4-FFF2-40B4-BE49-F238E27FC236}">
                <a16:creationId xmlns:a16="http://schemas.microsoft.com/office/drawing/2014/main" id="{9CAC7CD8-6D5E-48DC-B27D-336D0AE6E65C}"/>
              </a:ext>
            </a:extLst>
          </p:cNvPr>
          <p:cNvSpPr txBox="1">
            <a:spLocks/>
          </p:cNvSpPr>
          <p:nvPr/>
        </p:nvSpPr>
        <p:spPr>
          <a:xfrm>
            <a:off x="8766621" y="3125182"/>
            <a:ext cx="2799606" cy="753602"/>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dirty="0"/>
              <a:t>Fine tuning into the right position is done manually, with minimal force needed.</a:t>
            </a:r>
          </a:p>
        </p:txBody>
      </p:sp>
      <p:sp>
        <p:nvSpPr>
          <p:cNvPr id="29" name="TextBox 31">
            <a:extLst>
              <a:ext uri="{FF2B5EF4-FFF2-40B4-BE49-F238E27FC236}">
                <a16:creationId xmlns:a16="http://schemas.microsoft.com/office/drawing/2014/main" id="{161AAE78-40D9-4A1A-AB17-CA129DE1255C}"/>
              </a:ext>
            </a:extLst>
          </p:cNvPr>
          <p:cNvSpPr txBox="1"/>
          <p:nvPr/>
        </p:nvSpPr>
        <p:spPr>
          <a:xfrm>
            <a:off x="809238" y="1604897"/>
            <a:ext cx="3192528" cy="338554"/>
          </a:xfrm>
          <a:prstGeom prst="rect">
            <a:avLst/>
          </a:prstGeom>
          <a:noFill/>
        </p:spPr>
        <p:txBody>
          <a:bodyPr wrap="square" rtlCol="0">
            <a:spAutoFit/>
          </a:bodyPr>
          <a:lstStyle/>
          <a:p>
            <a:r>
              <a:rPr lang="en-US" sz="1600" b="1" spc="300" dirty="0">
                <a:solidFill>
                  <a:schemeClr val="accent1">
                    <a:lumMod val="75000"/>
                  </a:schemeClr>
                </a:solidFill>
                <a:ea typeface="Playfair Display SC" charset="0"/>
                <a:cs typeface="Playfair Display SC" charset="0"/>
              </a:rPr>
              <a:t>EASY-TO-USE INTERFACE</a:t>
            </a:r>
          </a:p>
        </p:txBody>
      </p:sp>
      <p:sp>
        <p:nvSpPr>
          <p:cNvPr id="31" name="Underrubrik 3">
            <a:extLst>
              <a:ext uri="{FF2B5EF4-FFF2-40B4-BE49-F238E27FC236}">
                <a16:creationId xmlns:a16="http://schemas.microsoft.com/office/drawing/2014/main" id="{7F24A706-62D0-4C5D-82BD-01661EBBF863}"/>
              </a:ext>
            </a:extLst>
          </p:cNvPr>
          <p:cNvSpPr txBox="1">
            <a:spLocks/>
          </p:cNvSpPr>
          <p:nvPr/>
        </p:nvSpPr>
        <p:spPr>
          <a:xfrm>
            <a:off x="800478" y="1923914"/>
            <a:ext cx="3015624" cy="753602"/>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dirty="0"/>
              <a:t>Easy-to-use interface with preview image shown in approximately / ~ 1 second *1). </a:t>
            </a:r>
          </a:p>
        </p:txBody>
      </p:sp>
      <p:cxnSp>
        <p:nvCxnSpPr>
          <p:cNvPr id="32" name="Koppling: vinklad 31">
            <a:extLst>
              <a:ext uri="{FF2B5EF4-FFF2-40B4-BE49-F238E27FC236}">
                <a16:creationId xmlns:a16="http://schemas.microsoft.com/office/drawing/2014/main" id="{88209DF8-08FB-474C-B1AD-06CD4C895994}"/>
              </a:ext>
            </a:extLst>
          </p:cNvPr>
          <p:cNvCxnSpPr>
            <a:cxnSpLocks/>
          </p:cNvCxnSpPr>
          <p:nvPr/>
        </p:nvCxnSpPr>
        <p:spPr>
          <a:xfrm rot="10800000">
            <a:off x="3537929" y="2083984"/>
            <a:ext cx="2492818" cy="1674739"/>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Koppling: vinklad 33">
            <a:extLst>
              <a:ext uri="{FF2B5EF4-FFF2-40B4-BE49-F238E27FC236}">
                <a16:creationId xmlns:a16="http://schemas.microsoft.com/office/drawing/2014/main" id="{50EE4AB3-3D3D-429A-ADCC-9C287CAA9A60}"/>
              </a:ext>
            </a:extLst>
          </p:cNvPr>
          <p:cNvCxnSpPr>
            <a:cxnSpLocks/>
          </p:cNvCxnSpPr>
          <p:nvPr/>
        </p:nvCxnSpPr>
        <p:spPr>
          <a:xfrm rot="10800000" flipV="1">
            <a:off x="8016950" y="5727000"/>
            <a:ext cx="982525" cy="522634"/>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TextBox 31">
            <a:extLst>
              <a:ext uri="{FF2B5EF4-FFF2-40B4-BE49-F238E27FC236}">
                <a16:creationId xmlns:a16="http://schemas.microsoft.com/office/drawing/2014/main" id="{826C2BEF-0441-4E95-896E-CBBB59287CBC}"/>
              </a:ext>
            </a:extLst>
          </p:cNvPr>
          <p:cNvSpPr txBox="1"/>
          <p:nvPr/>
        </p:nvSpPr>
        <p:spPr>
          <a:xfrm>
            <a:off x="8999472" y="5232400"/>
            <a:ext cx="3192528" cy="338554"/>
          </a:xfrm>
          <a:prstGeom prst="rect">
            <a:avLst/>
          </a:prstGeom>
          <a:noFill/>
        </p:spPr>
        <p:txBody>
          <a:bodyPr wrap="square" rtlCol="0">
            <a:spAutoFit/>
          </a:bodyPr>
          <a:lstStyle/>
          <a:p>
            <a:r>
              <a:rPr lang="en-US" sz="1600" b="1" spc="300">
                <a:solidFill>
                  <a:schemeClr val="accent1">
                    <a:lumMod val="75000"/>
                  </a:schemeClr>
                </a:solidFill>
                <a:ea typeface="Playfair Display SC" charset="0"/>
                <a:cs typeface="Playfair Display SC" charset="0"/>
              </a:rPr>
              <a:t>WIRELESS DETECTORS</a:t>
            </a:r>
          </a:p>
        </p:txBody>
      </p:sp>
      <p:sp>
        <p:nvSpPr>
          <p:cNvPr id="37" name="Underrubrik 3">
            <a:extLst>
              <a:ext uri="{FF2B5EF4-FFF2-40B4-BE49-F238E27FC236}">
                <a16:creationId xmlns:a16="http://schemas.microsoft.com/office/drawing/2014/main" id="{6109318A-1D7A-45E0-BD04-FB16F63ED0E7}"/>
              </a:ext>
            </a:extLst>
          </p:cNvPr>
          <p:cNvSpPr txBox="1">
            <a:spLocks/>
          </p:cNvSpPr>
          <p:nvPr/>
        </p:nvSpPr>
        <p:spPr>
          <a:xfrm>
            <a:off x="8999472" y="5545277"/>
            <a:ext cx="2799606" cy="753602"/>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600" b="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400"/>
              <a:t>Ultralight, flexible and wireless detectors. </a:t>
            </a:r>
          </a:p>
        </p:txBody>
      </p:sp>
      <p:pic>
        <p:nvPicPr>
          <p:cNvPr id="28" name="Bildobjekt 27">
            <a:extLst>
              <a:ext uri="{FF2B5EF4-FFF2-40B4-BE49-F238E27FC236}">
                <a16:creationId xmlns:a16="http://schemas.microsoft.com/office/drawing/2014/main" id="{D2910EA1-2C61-4B36-A5E1-B1D20B12AC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2" b="94737" l="3294" r="96627">
                        <a14:foregroundMark x1="23294" y1="51901" x2="3686" y2="63743"/>
                        <a14:foregroundMark x1="3686" y1="63743" x2="22118" y2="90643"/>
                        <a14:foregroundMark x1="22118" y1="90643" x2="31451" y2="89035"/>
                        <a14:foregroundMark x1="13490" y1="82310" x2="2039" y2="51170"/>
                        <a14:foregroundMark x1="2039" y1="51170" x2="43451" y2="19152"/>
                        <a14:foregroundMark x1="43451" y1="19152" x2="86588" y2="19152"/>
                        <a14:foregroundMark x1="86588" y1="19152" x2="96235" y2="54094"/>
                        <a14:foregroundMark x1="96235" y1="54094" x2="96627" y2="94737"/>
                        <a14:foregroundMark x1="96627" y1="94737" x2="3294" y2="94444"/>
                        <a14:foregroundMark x1="3686" y1="51901" x2="15137" y2="43421"/>
                        <a14:foregroundMark x1="41176" y1="19883" x2="39608" y2="24415"/>
                        <a14:foregroundMark x1="9020" y1="46491" x2="13490" y2="38889"/>
                      </a14:backgroundRemoval>
                    </a14:imgEffect>
                  </a14:imgLayer>
                </a14:imgProps>
              </a:ext>
            </a:extLst>
          </a:blip>
          <a:stretch>
            <a:fillRect/>
          </a:stretch>
        </p:blipFill>
        <p:spPr>
          <a:xfrm>
            <a:off x="6107242" y="5660485"/>
            <a:ext cx="1904306" cy="1021604"/>
          </a:xfrm>
          <a:prstGeom prst="rect">
            <a:avLst/>
          </a:prstGeom>
        </p:spPr>
      </p:pic>
      <p:sp>
        <p:nvSpPr>
          <p:cNvPr id="2" name="Rektangel 1">
            <a:extLst>
              <a:ext uri="{FF2B5EF4-FFF2-40B4-BE49-F238E27FC236}">
                <a16:creationId xmlns:a16="http://schemas.microsoft.com/office/drawing/2014/main" id="{215D7767-0E7E-4FA1-9EDC-9C55A4848E74}"/>
              </a:ext>
            </a:extLst>
          </p:cNvPr>
          <p:cNvSpPr/>
          <p:nvPr/>
        </p:nvSpPr>
        <p:spPr>
          <a:xfrm>
            <a:off x="-63484" y="6609236"/>
            <a:ext cx="2210862" cy="246221"/>
          </a:xfrm>
          <a:prstGeom prst="rect">
            <a:avLst/>
          </a:prstGeom>
        </p:spPr>
        <p:txBody>
          <a:bodyPr wrap="none">
            <a:spAutoFit/>
          </a:bodyPr>
          <a:lstStyle/>
          <a:p>
            <a:r>
              <a:rPr lang="fr-FR" sz="1000" i="1">
                <a:solidFill>
                  <a:srgbClr val="000000"/>
                </a:solidFill>
                <a:latin typeface="Segoe UI" panose="020B0502040204020203" pitchFamily="34" charset="0"/>
              </a:rPr>
              <a:t>*1) Depending on acquisition mode  </a:t>
            </a:r>
            <a:endParaRPr lang="fr-FR" sz="1000" i="1">
              <a:solidFill>
                <a:prstClr val="black"/>
              </a:solidFill>
              <a:latin typeface="Segoe UI" panose="020B0502040204020203" pitchFamily="34" charset="0"/>
            </a:endParaRPr>
          </a:p>
        </p:txBody>
      </p:sp>
    </p:spTree>
    <p:extLst>
      <p:ext uri="{BB962C8B-B14F-4D97-AF65-F5344CB8AC3E}">
        <p14:creationId xmlns:p14="http://schemas.microsoft.com/office/powerpoint/2010/main" val="2488849948"/>
      </p:ext>
    </p:extLst>
  </p:cSld>
  <p:clrMapOvr>
    <a:masterClrMapping/>
  </p:clrMapOvr>
</p:sld>
</file>

<file path=ppt/theme/theme1.xml><?xml version="1.0" encoding="utf-8"?>
<a:theme xmlns:a="http://schemas.openxmlformats.org/drawingml/2006/main" name="Office-tema">
  <a:themeElements>
    <a:clrScheme name="Arcoma colour palette">
      <a:dk1>
        <a:sysClr val="windowText" lastClr="000000"/>
      </a:dk1>
      <a:lt1>
        <a:sysClr val="window" lastClr="FFFFFF"/>
      </a:lt1>
      <a:dk2>
        <a:srgbClr val="44546A"/>
      </a:dk2>
      <a:lt2>
        <a:srgbClr val="E7E6E6"/>
      </a:lt2>
      <a:accent1>
        <a:srgbClr val="88567C"/>
      </a:accent1>
      <a:accent2>
        <a:srgbClr val="8A8700"/>
      </a:accent2>
      <a:accent3>
        <a:srgbClr val="2D3543"/>
      </a:accent3>
      <a:accent4>
        <a:srgbClr val="526A89"/>
      </a:accent4>
      <a:accent5>
        <a:srgbClr val="706F6F"/>
      </a:accent5>
      <a:accent6>
        <a:srgbClr val="BFBFBF"/>
      </a:accent6>
      <a:hlink>
        <a:srgbClr val="2D3543"/>
      </a:hlink>
      <a:folHlink>
        <a:srgbClr val="526A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ll rev02" id="{33B977EA-B1EE-4903-BDD2-DAAD255B660E}" vid="{D7233A44-B271-4A7E-8700-3ADA7E6E852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E5DBEFF68AFC2419002200412A8D345" ma:contentTypeVersion="2" ma:contentTypeDescription="Skapa ett nytt dokument." ma:contentTypeScope="" ma:versionID="817857454ee7d254dff736547e91305c">
  <xsd:schema xmlns:xsd="http://www.w3.org/2001/XMLSchema" xmlns:xs="http://www.w3.org/2001/XMLSchema" xmlns:p="http://schemas.microsoft.com/office/2006/metadata/properties" xmlns:ns2="29365648-2595-4bbe-ac14-72c1e1f02797" targetNamespace="http://schemas.microsoft.com/office/2006/metadata/properties" ma:root="true" ma:fieldsID="2e312daf9268344858ccce177f4dedb9" ns2:_="">
    <xsd:import namespace="29365648-2595-4bbe-ac14-72c1e1f0279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365648-2595-4bbe-ac14-72c1e1f027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345E5A-B09D-401F-A502-69E9AF2EC34B}">
  <ds:schemaRefs>
    <ds:schemaRef ds:uri="http://schemas.microsoft.com/sharepoint/v3/contenttype/forms"/>
  </ds:schemaRefs>
</ds:datastoreItem>
</file>

<file path=customXml/itemProps2.xml><?xml version="1.0" encoding="utf-8"?>
<ds:datastoreItem xmlns:ds="http://schemas.openxmlformats.org/officeDocument/2006/customXml" ds:itemID="{E41DED45-0262-4575-A252-EC0F5EC4F1C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365648-2595-4bbe-ac14-72c1e1f02797"/>
    <ds:schemaRef ds:uri="http://www.w3.org/XML/1998/namespace"/>
    <ds:schemaRef ds:uri="http://purl.org/dc/dcmitype/"/>
  </ds:schemaRefs>
</ds:datastoreItem>
</file>

<file path=customXml/itemProps3.xml><?xml version="1.0" encoding="utf-8"?>
<ds:datastoreItem xmlns:ds="http://schemas.openxmlformats.org/officeDocument/2006/customXml" ds:itemID="{925C713C-3986-4A13-AB74-72E8C208B6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365648-2595-4bbe-ac14-72c1e1f027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Arcoma product presentation - draft 01</Template>
  <TotalTime>5304</TotalTime>
  <Words>2616</Words>
  <Application>Microsoft Office PowerPoint</Application>
  <PresentationFormat>Bredbild</PresentationFormat>
  <Paragraphs>428</Paragraphs>
  <Slides>38</Slides>
  <Notes>20</Notes>
  <HiddenSlides>0</HiddenSlides>
  <MMClips>1</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38</vt:i4>
      </vt:variant>
    </vt:vector>
  </HeadingPairs>
  <TitlesOfParts>
    <vt:vector size="47" baseType="lpstr">
      <vt:lpstr>Arial</vt:lpstr>
      <vt:lpstr>Calibri</vt:lpstr>
      <vt:lpstr>Calibri Light</vt:lpstr>
      <vt:lpstr>Courier New</vt:lpstr>
      <vt:lpstr>Montserrat Light</vt:lpstr>
      <vt:lpstr>Myriad Pro Light</vt:lpstr>
      <vt:lpstr>Segoe UI</vt:lpstr>
      <vt:lpstr>Wingdings</vt:lpstr>
      <vt:lpstr>Office-tema</vt:lpstr>
      <vt:lpstr>PRODUCT PRESENTATION ARCOMA PRECISION i5</vt:lpstr>
      <vt:lpstr>CONTENT</vt:lpstr>
      <vt:lpstr>ABOUT ARCOMA</vt:lpstr>
      <vt:lpstr>Arcoma offers product solutions covering key clinical applications in the radiology area.</vt:lpstr>
      <vt:lpstr>SUPERIOR WORKFLOW</vt:lpstr>
      <vt:lpstr>ARCOMA PRECISION i5</vt:lpstr>
      <vt:lpstr>PowerPoint-presentation</vt:lpstr>
      <vt:lpstr>PowerPoint-presentation</vt:lpstr>
      <vt:lpstr>SUPERIOR WORKFLOW </vt:lpstr>
      <vt:lpstr>SAFE INVESTMENT</vt:lpstr>
      <vt:lpstr>LOW DOSE</vt:lpstr>
      <vt:lpstr>Components that contribute to low dose</vt:lpstr>
      <vt:lpstr>EXCELLENT IMAGING RESULT</vt:lpstr>
      <vt:lpstr>FLEXIBLE DETECTOR CONFIGURATIONS</vt:lpstr>
      <vt:lpstr>SUPERIOR ERGONOMICS</vt:lpstr>
      <vt:lpstr>TECHNICAL SPECIFICATIONS</vt:lpstr>
      <vt:lpstr>THE WALL STAND  - A DEEPER LOOK  </vt:lpstr>
      <vt:lpstr>WALL STAND WITH MOTORIZED TILT</vt:lpstr>
      <vt:lpstr>WALL STAND - FEATURES</vt:lpstr>
      <vt:lpstr>WALL STAND ANIMATION</vt:lpstr>
      <vt:lpstr>OPERATING THE WALL STAND</vt:lpstr>
      <vt:lpstr>THE OVERHEAD TUBE CRANE - A DEEPER LOOK  </vt:lpstr>
      <vt:lpstr>MODERN AND EASY TO USE OTC</vt:lpstr>
      <vt:lpstr>OTC - FEATURES</vt:lpstr>
      <vt:lpstr>OPERATING THE OTC</vt:lpstr>
      <vt:lpstr>THE TABLE  - A DEEPER LOOK  </vt:lpstr>
      <vt:lpstr>HIGH CAPACITY EXAMINATION TABLE</vt:lpstr>
      <vt:lpstr>TABLE - FEATURES</vt:lpstr>
      <vt:lpstr>OPERATING THE TABLE </vt:lpstr>
      <vt:lpstr>THE DETECTORS  - A DEEPER LOOK  </vt:lpstr>
      <vt:lpstr>CANON DETECTORS</vt:lpstr>
      <vt:lpstr>THE DETECTORS</vt:lpstr>
      <vt:lpstr>DETECTOR  BENEFITS</vt:lpstr>
      <vt:lpstr>DETECTOR - FEATURES</vt:lpstr>
      <vt:lpstr>DETECTOR INTEGRATION WITH FULL FLEXIBILITY</vt:lpstr>
      <vt:lpstr>THE ACCESSORIES   </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Frida Robbe</dc:creator>
  <cp:lastModifiedBy>Frida Robbe</cp:lastModifiedBy>
  <cp:revision>81</cp:revision>
  <dcterms:created xsi:type="dcterms:W3CDTF">2019-10-08T13:38:02Z</dcterms:created>
  <dcterms:modified xsi:type="dcterms:W3CDTF">2020-09-30T08:21:27Z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0x0101001E5DBEFF68AFC2419002200412A8D345</vt:lpwstr>
  </property>
</Properties>
</file>