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416" r:id="rId3"/>
    <p:sldId id="2426" r:id="rId4"/>
    <p:sldId id="2417" r:id="rId5"/>
    <p:sldId id="2425" r:id="rId6"/>
    <p:sldId id="2430" r:id="rId7"/>
    <p:sldId id="2433" r:id="rId8"/>
    <p:sldId id="2435" r:id="rId9"/>
    <p:sldId id="289" r:id="rId10"/>
    <p:sldId id="2436" r:id="rId11"/>
    <p:sldId id="287" r:id="rId12"/>
    <p:sldId id="2428" r:id="rId13"/>
    <p:sldId id="2427" r:id="rId14"/>
    <p:sldId id="2429" r:id="rId15"/>
    <p:sldId id="2437" r:id="rId16"/>
    <p:sldId id="2438" r:id="rId17"/>
    <p:sldId id="2439" r:id="rId18"/>
    <p:sldId id="26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D4D6FEF0-BB6F-4A99-B381-85C221FBC0C2}">
          <p14:sldIdLst>
            <p14:sldId id="286"/>
            <p14:sldId id="2416"/>
            <p14:sldId id="2426"/>
            <p14:sldId id="2417"/>
            <p14:sldId id="2425"/>
            <p14:sldId id="2430"/>
            <p14:sldId id="2433"/>
            <p14:sldId id="2435"/>
            <p14:sldId id="289"/>
            <p14:sldId id="2436"/>
            <p14:sldId id="287"/>
            <p14:sldId id="2428"/>
            <p14:sldId id="2427"/>
            <p14:sldId id="2429"/>
            <p14:sldId id="2437"/>
            <p14:sldId id="2438"/>
            <p14:sldId id="243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a Robbe" initials="FR" lastIdx="15" clrIdx="0">
    <p:extLst>
      <p:ext uri="{19B8F6BF-5375-455C-9EA6-DF929625EA0E}">
        <p15:presenceInfo xmlns:p15="http://schemas.microsoft.com/office/powerpoint/2012/main" userId="S::frida.robbe@arcoma.se::72f0732f-a50c-4560-87ee-eb9f51080847" providerId="AD"/>
      </p:ext>
    </p:extLst>
  </p:cmAuthor>
  <p:cmAuthor id="2" name="Jesper Söderqvist" initials="JS" lastIdx="4" clrIdx="1">
    <p:extLst>
      <p:ext uri="{19B8F6BF-5375-455C-9EA6-DF929625EA0E}">
        <p15:presenceInfo xmlns:p15="http://schemas.microsoft.com/office/powerpoint/2012/main" userId="S::jesper.soderqvist@arcoma.se::f103901e-e1d2-42c1-9d9e-770f1101a2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88567C"/>
    <a:srgbClr val="8A8700"/>
    <a:srgbClr val="E6E6E6"/>
    <a:srgbClr val="767171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5781" autoAdjust="0"/>
  </p:normalViewPr>
  <p:slideViewPr>
    <p:cSldViewPr snapToGrid="0">
      <p:cViewPr varScale="1">
        <p:scale>
          <a:sx n="68" d="100"/>
          <a:sy n="68" d="100"/>
        </p:scale>
        <p:origin x="72" y="405"/>
      </p:cViewPr>
      <p:guideLst>
        <p:guide orient="horz" pos="2160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 of systems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Blad1!$A$2:$A$16</c:f>
              <c:strCache>
                <c:ptCount val="15"/>
                <c:pt idx="0">
                  <c:v>UK</c:v>
                </c:pt>
                <c:pt idx="1">
                  <c:v>Denmark</c:v>
                </c:pt>
                <c:pt idx="2">
                  <c:v>Switzerland</c:v>
                </c:pt>
                <c:pt idx="3">
                  <c:v>Norway</c:v>
                </c:pt>
                <c:pt idx="4">
                  <c:v>Finland</c:v>
                </c:pt>
                <c:pt idx="5">
                  <c:v>Netherlands</c:v>
                </c:pt>
                <c:pt idx="6">
                  <c:v>Italy</c:v>
                </c:pt>
                <c:pt idx="7">
                  <c:v>Germany</c:v>
                </c:pt>
                <c:pt idx="8">
                  <c:v>Sweden</c:v>
                </c:pt>
                <c:pt idx="9">
                  <c:v>Turkey</c:v>
                </c:pt>
                <c:pt idx="10">
                  <c:v>Poland</c:v>
                </c:pt>
                <c:pt idx="11">
                  <c:v>France</c:v>
                </c:pt>
                <c:pt idx="12">
                  <c:v>Spain</c:v>
                </c:pt>
                <c:pt idx="13">
                  <c:v>Hungary</c:v>
                </c:pt>
                <c:pt idx="14">
                  <c:v>Czech republic</c:v>
                </c:pt>
              </c:strCache>
            </c:strRef>
          </c:cat>
          <c:val>
            <c:numRef>
              <c:f>Blad1!$B$2:$B$16</c:f>
              <c:numCache>
                <c:formatCode>General</c:formatCode>
                <c:ptCount val="15"/>
                <c:pt idx="0">
                  <c:v>130</c:v>
                </c:pt>
                <c:pt idx="1">
                  <c:v>63</c:v>
                </c:pt>
                <c:pt idx="2">
                  <c:v>62</c:v>
                </c:pt>
                <c:pt idx="3">
                  <c:v>47</c:v>
                </c:pt>
                <c:pt idx="4">
                  <c:v>38</c:v>
                </c:pt>
                <c:pt idx="5">
                  <c:v>38</c:v>
                </c:pt>
                <c:pt idx="6">
                  <c:v>33</c:v>
                </c:pt>
                <c:pt idx="7">
                  <c:v>31</c:v>
                </c:pt>
                <c:pt idx="8">
                  <c:v>31</c:v>
                </c:pt>
                <c:pt idx="9">
                  <c:v>30</c:v>
                </c:pt>
                <c:pt idx="10">
                  <c:v>29</c:v>
                </c:pt>
                <c:pt idx="11">
                  <c:v>17</c:v>
                </c:pt>
                <c:pt idx="12">
                  <c:v>16</c:v>
                </c:pt>
                <c:pt idx="13">
                  <c:v>15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6-4777-932B-0D0B8E322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014696"/>
        <c:axId val="779012400"/>
      </c:barChart>
      <c:catAx>
        <c:axId val="77901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779012400"/>
        <c:crosses val="autoZero"/>
        <c:auto val="1"/>
        <c:lblAlgn val="ctr"/>
        <c:lblOffset val="100"/>
        <c:noMultiLvlLbl val="0"/>
      </c:catAx>
      <c:valAx>
        <c:axId val="77901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77901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087123168637609"/>
          <c:y val="7.811317389270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Sweden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0-4A07-8BC4-A71213E3DFD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0-4A07-8BC4-A71213E3DFD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0-4A07-8BC4-A71213E3DFD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0-4A07-8BC4-A71213E3DFD1}"/>
              </c:ext>
            </c:extLst>
          </c:dPt>
          <c:dLbls>
            <c:dLbl>
              <c:idx val="1"/>
              <c:layout>
                <c:manualLayout>
                  <c:x val="-0.10403613921771392"/>
                  <c:y val="-0.126833980042371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371191-9FE1-4D8F-BF6F-25D3F27E4B78}" type="CATEGORYNAME">
                      <a:rPr lang="en-US" sz="110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AA45AC0-4470-48BA-95A8-BDA7A78481CE}" type="PERCENTAGE">
                      <a:rPr lang="en-US" sz="1100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72483552858777"/>
                      <c:h val="0.24750173515345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30-4A07-8BC4-A71213E3DFD1}"/>
                </c:ext>
              </c:extLst>
            </c:dLbl>
            <c:dLbl>
              <c:idx val="2"/>
              <c:layout>
                <c:manualLayout>
                  <c:x val="-0.14953317714211184"/>
                  <c:y val="0.22400376075221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30-4A07-8BC4-A71213E3DFD1}"/>
                </c:ext>
              </c:extLst>
            </c:dLbl>
            <c:dLbl>
              <c:idx val="3"/>
              <c:layout>
                <c:manualLayout>
                  <c:x val="-0.19693907610740122"/>
                  <c:y val="1.978510213465423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24ADF3-1BEC-4BB5-A8D2-7F280F5FE63F}" type="CATEGORYNAME">
                      <a:rPr lang="en-US" sz="105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9F3FAE70-4C1E-4E11-A947-91386FD83C33}" type="PERCENTAGE">
                      <a:rPr lang="en-US" baseline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63108417331892"/>
                      <c:h val="0.37760975389707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30-4A07-8BC4-A71213E3D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Arcoma </c:v>
                </c:pt>
                <c:pt idx="1">
                  <c:v>Samsung</c:v>
                </c:pt>
                <c:pt idx="2">
                  <c:v>Siemens</c:v>
                </c:pt>
                <c:pt idx="3">
                  <c:v>GE, Carestream, Philips, Fuji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0.68</c:v>
                </c:pt>
                <c:pt idx="2">
                  <c:v>0.14000000000000001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A-4E7E-BDCD-611B1C4EEC8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/>
              <a:t>Denmark</a:t>
            </a:r>
            <a:endParaRPr lang="sv-SE" dirty="0"/>
          </a:p>
        </c:rich>
      </c:tx>
      <c:layout>
        <c:manualLayout>
          <c:xMode val="edge"/>
          <c:yMode val="edge"/>
          <c:x val="0.37087123168637609"/>
          <c:y val="7.811317389270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Sweden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4-4797-9EB0-0D83599DD0F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4-4797-9EB0-0D83599DD0F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04-4797-9EB0-0D83599DD0F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04-4797-9EB0-0D83599DD0FA}"/>
              </c:ext>
            </c:extLst>
          </c:dPt>
          <c:dLbls>
            <c:dLbl>
              <c:idx val="3"/>
              <c:layout>
                <c:manualLayout>
                  <c:x val="-2.8559028363387775E-2"/>
                  <c:y val="6.03049913064261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ECC5D2-FCC6-427B-B85D-043E51507B3B}" type="CATEGORYNAME">
                      <a:rPr lang="en-US" sz="90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aseline="0" dirty="0"/>
                      <a:t>
</a:t>
                    </a:r>
                    <a:fld id="{86210B5A-D4C9-4E60-A10D-234C2BA127E6}" type="PERCENTAGE">
                      <a:rPr lang="en-US" sz="900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9079933475775"/>
                      <c:h val="0.280166938777771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04-4797-9EB0-0D83599DD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Arcoma </c:v>
                </c:pt>
                <c:pt idx="1">
                  <c:v>Siemens</c:v>
                </c:pt>
                <c:pt idx="2">
                  <c:v>Philips</c:v>
                </c:pt>
                <c:pt idx="3">
                  <c:v>GE, Fuji, Agfa, Carestream, KM, Samsung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 formatCode="0.0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04-4797-9EB0-0D83599DD0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/>
              <a:t>Norway</a:t>
            </a:r>
            <a:endParaRPr lang="sv-SE" dirty="0"/>
          </a:p>
        </c:rich>
      </c:tx>
      <c:layout>
        <c:manualLayout>
          <c:xMode val="edge"/>
          <c:yMode val="edge"/>
          <c:x val="0.37087123168637609"/>
          <c:y val="7.811317389270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Sweden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0-4047-BD32-6404FD1CB5E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D0-4047-BD32-6404FD1CB5E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D0-4047-BD32-6404FD1CB5E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D0-4047-BD32-6404FD1CB5E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D0-4047-BD32-6404FD1CB5E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CE-493F-AE92-091DBBE3606D}"/>
              </c:ext>
            </c:extLst>
          </c:dPt>
          <c:dLbls>
            <c:dLbl>
              <c:idx val="0"/>
              <c:layout>
                <c:manualLayout>
                  <c:x val="1.7035829855010579E-2"/>
                  <c:y val="0.105049791188032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0-4047-BD32-6404FD1CB5ED}"/>
                </c:ext>
              </c:extLst>
            </c:dLbl>
            <c:dLbl>
              <c:idx val="1"/>
              <c:layout>
                <c:manualLayout>
                  <c:x val="-5.5696209037952665E-2"/>
                  <c:y val="-0.105533734786245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CC4A38-E689-4EB6-A071-9AC63E392605}" type="CATEGORYNAME">
                      <a:rPr lang="en-US" sz="105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7A4B7D8-F43C-4311-862E-39F9CD539218}" type="PERCENTAGE">
                      <a:rPr lang="en-US" sz="1050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04573717148683"/>
                      <c:h val="0.1701605838029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D0-4047-BD32-6404FD1CB5ED}"/>
                </c:ext>
              </c:extLst>
            </c:dLbl>
            <c:dLbl>
              <c:idx val="2"/>
              <c:layout>
                <c:manualLayout>
                  <c:x val="0"/>
                  <c:y val="5.2767263095165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24ADF3-1BEC-4BB5-A8D2-7F280F5FE63F}" type="CATEGORYNAME">
                      <a:rPr lang="en-US" sz="105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9F3FAE70-4C1E-4E11-A947-91386FD83C33}" type="PERCENTAGE">
                      <a:rPr lang="en-US" baseline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19358266746466"/>
                      <c:h val="0.211771027804399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D0-4047-BD32-6404FD1CB5ED}"/>
                </c:ext>
              </c:extLst>
            </c:dLbl>
            <c:dLbl>
              <c:idx val="3"/>
              <c:layout>
                <c:manualLayout>
                  <c:x val="-8.0905253736847663E-2"/>
                  <c:y val="5.710969731167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3229630971737"/>
                      <c:h val="0.20227299167363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6D0-4047-BD32-6404FD1CB5ED}"/>
                </c:ext>
              </c:extLst>
            </c:dLbl>
            <c:dLbl>
              <c:idx val="4"/>
              <c:layout>
                <c:manualLayout>
                  <c:x val="-2.7972427848297267E-2"/>
                  <c:y val="-6.754633868770957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D0-4047-BD32-6404FD1CB5ED}"/>
                </c:ext>
              </c:extLst>
            </c:dLbl>
            <c:dLbl>
              <c:idx val="5"/>
              <c:layout>
                <c:manualLayout>
                  <c:x val="0.27743088249325126"/>
                  <c:y val="9.4263547057282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371191-9FE1-4D8F-BF6F-25D3F27E4B78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AA45AC0-4470-48BA-95A8-BDA7A78481CE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51914595334"/>
                      <c:h val="0.19724757573143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7CE-493F-AE92-091DBBE36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Arcoma </c:v>
                </c:pt>
                <c:pt idx="1">
                  <c:v>Siemens</c:v>
                </c:pt>
                <c:pt idx="2">
                  <c:v>Carestream</c:v>
                </c:pt>
                <c:pt idx="3">
                  <c:v>GE</c:v>
                </c:pt>
                <c:pt idx="4">
                  <c:v>Philips</c:v>
                </c:pt>
                <c:pt idx="5">
                  <c:v>Samsung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</c:v>
                </c:pt>
                <c:pt idx="1">
                  <c:v>0.15</c:v>
                </c:pt>
                <c:pt idx="2">
                  <c:v>0.3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D0-4047-BD32-6404FD1CB5E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UK</a:t>
            </a:r>
          </a:p>
        </c:rich>
      </c:tx>
      <c:layout>
        <c:manualLayout>
          <c:xMode val="edge"/>
          <c:yMode val="edge"/>
          <c:x val="0.37087123168637609"/>
          <c:y val="7.8113173892704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UK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7C-4F4B-ADD7-8703B6C07F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7C-4F4B-ADD7-8703B6C07FF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7C-4F4B-ADD7-8703B6C07FF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7C-4F4B-ADD7-8703B6C07FF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7C-4F4B-ADD7-8703B6C07FF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7C-4F4B-ADD7-8703B6C07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47C-4F4B-ADD7-8703B6C07FF7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47C-4F4B-ADD7-8703B6C07FF7}"/>
              </c:ext>
            </c:extLst>
          </c:dPt>
          <c:dLbls>
            <c:dLbl>
              <c:idx val="0"/>
              <c:layout>
                <c:manualLayout>
                  <c:x val="7.9662984190377095E-2"/>
                  <c:y val="9.35510855294137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7C-4F4B-ADD7-8703B6C07FF7}"/>
                </c:ext>
              </c:extLst>
            </c:dLbl>
            <c:dLbl>
              <c:idx val="1"/>
              <c:layout>
                <c:manualLayout>
                  <c:x val="-3.46788201555423E-2"/>
                  <c:y val="-1.1632452949048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051931493027"/>
                      <c:h val="0.1620696641360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7C-4F4B-ADD7-8703B6C07FF7}"/>
                </c:ext>
              </c:extLst>
            </c:dLbl>
            <c:dLbl>
              <c:idx val="2"/>
              <c:layout>
                <c:manualLayout>
                  <c:x val="4.6700115103485519E-2"/>
                  <c:y val="-1.90213971922565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7C-4F4B-ADD7-8703B6C07FF7}"/>
                </c:ext>
              </c:extLst>
            </c:dLbl>
            <c:dLbl>
              <c:idx val="3"/>
              <c:layout>
                <c:manualLayout>
                  <c:x val="-1.8803823247563085E-2"/>
                  <c:y val="3.164429235416599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GE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7C-4F4B-ADD7-8703B6C07FF7}"/>
                </c:ext>
              </c:extLst>
            </c:dLbl>
            <c:dLbl>
              <c:idx val="4"/>
              <c:layout>
                <c:manualLayout>
                  <c:x val="-4.1210613678585965E-2"/>
                  <c:y val="-1.0050831884404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ECC5D2-FCC6-427B-B85D-043E51507B3B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6210B5A-D4C9-4E60-A10D-234C2BA127E6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58854856849874"/>
                      <c:h val="0.15955695616491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47C-4F4B-ADD7-8703B6C07FF7}"/>
                </c:ext>
              </c:extLst>
            </c:dLbl>
            <c:dLbl>
              <c:idx val="5"/>
              <c:layout>
                <c:manualLayout>
                  <c:x val="-2.9049896702412033E-2"/>
                  <c:y val="-0.140711646381661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3090825741419"/>
                      <c:h val="0.2186055934857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47C-4F4B-ADD7-8703B6C07FF7}"/>
                </c:ext>
              </c:extLst>
            </c:dLbl>
            <c:dLbl>
              <c:idx val="6"/>
              <c:layout>
                <c:manualLayout>
                  <c:x val="-5.4542282942550091E-2"/>
                  <c:y val="-0.189169318529856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7C-4F4B-ADD7-8703B6C07FF7}"/>
                </c:ext>
              </c:extLst>
            </c:dLbl>
            <c:dLbl>
              <c:idx val="7"/>
              <c:layout>
                <c:manualLayout>
                  <c:x val="0.29456099890421994"/>
                  <c:y val="-7.4132007784250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7C-4F4B-ADD7-8703B6C07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Blad1!$A$2:$A$9</c:f>
              <c:strCache>
                <c:ptCount val="8"/>
                <c:pt idx="0">
                  <c:v>Arcoma </c:v>
                </c:pt>
                <c:pt idx="1">
                  <c:v>Samsung</c:v>
                </c:pt>
                <c:pt idx="2">
                  <c:v>Fuji</c:v>
                </c:pt>
                <c:pt idx="3">
                  <c:v>GE</c:v>
                </c:pt>
                <c:pt idx="4">
                  <c:v>Philips</c:v>
                </c:pt>
                <c:pt idx="5">
                  <c:v>Carestream</c:v>
                </c:pt>
                <c:pt idx="6">
                  <c:v>Agfa</c:v>
                </c:pt>
                <c:pt idx="7">
                  <c:v>Other</c:v>
                </c:pt>
              </c:strCache>
            </c:strRef>
          </c:cat>
          <c:val>
            <c:numRef>
              <c:f>Blad1!$B$2:$B$9</c:f>
              <c:numCache>
                <c:formatCode>0%</c:formatCode>
                <c:ptCount val="8"/>
                <c:pt idx="0">
                  <c:v>0.15</c:v>
                </c:pt>
                <c:pt idx="1">
                  <c:v>0.35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47C-4F4B-ADD7-8703B6C07FF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D1352103-F5D4-425F-AA14-04781EDA161C}">
      <dgm:prSet phldrT="[Text]" custT="1"/>
      <dgm:spPr/>
      <dgm:t>
        <a:bodyPr/>
        <a:lstStyle/>
        <a:p>
          <a:r>
            <a:rPr lang="sv-SE" sz="1600" dirty="0" err="1"/>
            <a:t>Computed</a:t>
          </a:r>
          <a:r>
            <a:rPr lang="sv-SE" sz="1600" dirty="0"/>
            <a:t> </a:t>
          </a:r>
          <a:r>
            <a:rPr lang="sv-SE" sz="1600" dirty="0" err="1"/>
            <a:t>Tomography</a:t>
          </a:r>
          <a:endParaRPr lang="sv-SE" sz="1600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 sz="1400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 sz="1400"/>
        </a:p>
      </dgm:t>
    </dgm:pt>
    <dgm:pt modelId="{B26F0AE6-397B-4816-910D-AE70C81BFFE3}">
      <dgm:prSet phldrT="[Text]" custT="1"/>
      <dgm:spPr/>
      <dgm:t>
        <a:bodyPr/>
        <a:lstStyle/>
        <a:p>
          <a:r>
            <a:rPr lang="sv-SE" sz="1600" dirty="0"/>
            <a:t>MRI (Magnetic </a:t>
          </a:r>
          <a:r>
            <a:rPr lang="sv-SE" sz="1600" dirty="0" err="1"/>
            <a:t>Resonance</a:t>
          </a:r>
          <a:r>
            <a:rPr lang="sv-SE" sz="1600" dirty="0"/>
            <a:t> Imaging)</a:t>
          </a:r>
        </a:p>
      </dgm:t>
    </dgm:pt>
    <dgm:pt modelId="{23EEEDD8-22B7-45E7-B2CA-CABD1AEDAEB8}" type="parTrans" cxnId="{5489980D-E36F-4154-AD34-E10B72424A95}">
      <dgm:prSet/>
      <dgm:spPr/>
      <dgm:t>
        <a:bodyPr/>
        <a:lstStyle/>
        <a:p>
          <a:endParaRPr lang="sv-SE" sz="1400"/>
        </a:p>
      </dgm:t>
    </dgm:pt>
    <dgm:pt modelId="{886BEB30-9DE1-4EA8-B217-08D07E068254}" type="sibTrans" cxnId="{5489980D-E36F-4154-AD34-E10B72424A95}">
      <dgm:prSet/>
      <dgm:spPr/>
      <dgm:t>
        <a:bodyPr/>
        <a:lstStyle/>
        <a:p>
          <a:endParaRPr lang="sv-SE" sz="1400"/>
        </a:p>
      </dgm:t>
    </dgm:pt>
    <dgm:pt modelId="{3D068C78-35F0-43AF-931B-D9376FC93619}">
      <dgm:prSet phldrT="[Text]" custT="1"/>
      <dgm:spPr/>
      <dgm:t>
        <a:bodyPr/>
        <a:lstStyle/>
        <a:p>
          <a:r>
            <a:rPr lang="sv-SE" sz="1600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 sz="1400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18441B70-1025-456B-83AF-C44A5738D0CA}" type="pres">
      <dgm:prSet presAssocID="{B26F0AE6-397B-4816-910D-AE70C81BFF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218308-F448-4157-A439-45D7D41BF8A4}" type="pres">
      <dgm:prSet presAssocID="{886BEB30-9DE1-4EA8-B217-08D07E068254}" presName="spacer" presStyleCnt="0"/>
      <dgm:spPr/>
    </dgm:pt>
    <dgm:pt modelId="{9ABCB1FE-1A5C-4DD8-8673-11AFC4E85E84}" type="pres">
      <dgm:prSet presAssocID="{D1352103-F5D4-425F-AA14-04781EDA16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BECBA3-6680-47C8-A933-35448BA5EE1D}" type="pres">
      <dgm:prSet presAssocID="{5B6E360D-9312-4689-A5DF-E5A76112357B}" presName="spacer" presStyleCnt="0"/>
      <dgm:spPr/>
    </dgm:pt>
    <dgm:pt modelId="{6127675C-933F-433F-8062-5D683878656A}" type="pres">
      <dgm:prSet presAssocID="{3D068C78-35F0-43AF-931B-D9376FC936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5489980D-E36F-4154-AD34-E10B72424A95}" srcId="{665D0174-DCDA-434A-9343-368B706B8B12}" destId="{B26F0AE6-397B-4816-910D-AE70C81BFFE3}" srcOrd="1" destOrd="0" parTransId="{23EEEDD8-22B7-45E7-B2CA-CABD1AEDAEB8}" sibTransId="{886BEB30-9DE1-4EA8-B217-08D07E068254}"/>
    <dgm:cxn modelId="{323F2D2A-FE18-49A4-BEAD-9639A3E9AC81}" type="presOf" srcId="{3D068C78-35F0-43AF-931B-D9376FC93619}" destId="{6127675C-933F-433F-8062-5D683878656A}" srcOrd="0" destOrd="0" presId="urn:microsoft.com/office/officeart/2005/8/layout/vList2"/>
    <dgm:cxn modelId="{1B4F8146-69BD-4318-9612-41EA078DD3FE}" srcId="{665D0174-DCDA-434A-9343-368B706B8B12}" destId="{D1352103-F5D4-425F-AA14-04781EDA161C}" srcOrd="2" destOrd="0" parTransId="{432308A8-BB0D-47ED-AD63-8BDE766BCF90}" sibTransId="{5B6E360D-9312-4689-A5DF-E5A76112357B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F6E98387-C10C-4BC9-8E5A-0DA9B993FA62}" srcId="{665D0174-DCDA-434A-9343-368B706B8B12}" destId="{3D068C78-35F0-43AF-931B-D9376FC93619}" srcOrd="3" destOrd="0" parTransId="{A631BE8B-450B-4BB5-ADEF-3A1A52607D8C}" sibTransId="{1982D3AC-A773-464D-9C9B-1E19F2688E72}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E0B1D3D8-A33F-46BE-9064-34DF6599F6F0}" type="presOf" srcId="{B26F0AE6-397B-4816-910D-AE70C81BFFE3}" destId="{18441B70-1025-456B-83AF-C44A5738D0CA}" srcOrd="0" destOrd="0" presId="urn:microsoft.com/office/officeart/2005/8/layout/vList2"/>
    <dgm:cxn modelId="{F2463EE3-7B3C-49F1-B5B6-F2A34F867B4E}" type="presOf" srcId="{D1352103-F5D4-425F-AA14-04781EDA161C}" destId="{9ABCB1FE-1A5C-4DD8-8673-11AFC4E85E84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E0DD02E0-B787-4F23-9081-57D541502400}" type="presParOf" srcId="{8AF985D7-BE4F-40BF-8E34-439E63071704}" destId="{18441B70-1025-456B-83AF-C44A5738D0CA}" srcOrd="2" destOrd="0" presId="urn:microsoft.com/office/officeart/2005/8/layout/vList2"/>
    <dgm:cxn modelId="{C4D03C9A-7A0D-43A5-8462-8ED851610577}" type="presParOf" srcId="{8AF985D7-BE4F-40BF-8E34-439E63071704}" destId="{BC218308-F448-4157-A439-45D7D41BF8A4}" srcOrd="3" destOrd="0" presId="urn:microsoft.com/office/officeart/2005/8/layout/vList2"/>
    <dgm:cxn modelId="{C521EF17-1F4B-4783-A78E-7286F881F873}" type="presParOf" srcId="{8AF985D7-BE4F-40BF-8E34-439E63071704}" destId="{9ABCB1FE-1A5C-4DD8-8673-11AFC4E85E84}" srcOrd="4" destOrd="0" presId="urn:microsoft.com/office/officeart/2005/8/layout/vList2"/>
    <dgm:cxn modelId="{3E4F3F22-0EFF-4F8D-ADC0-F05AAD0A1675}" type="presParOf" srcId="{8AF985D7-BE4F-40BF-8E34-439E63071704}" destId="{4FBECBA3-6680-47C8-A933-35448BA5EE1D}" srcOrd="5" destOrd="0" presId="urn:microsoft.com/office/officeart/2005/8/layout/vList2"/>
    <dgm:cxn modelId="{DCB0A608-4A3E-43ED-8AB1-3D3640532403}" type="presParOf" srcId="{8AF985D7-BE4F-40BF-8E34-439E63071704}" destId="{6127675C-933F-433F-8062-5D68387865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D1352103-F5D4-425F-AA14-04781EDA161C}">
      <dgm:prSet phldrT="[Text]" custT="1"/>
      <dgm:spPr/>
      <dgm:t>
        <a:bodyPr/>
        <a:lstStyle/>
        <a:p>
          <a:r>
            <a:rPr lang="sv-SE" sz="1600" dirty="0" err="1"/>
            <a:t>Computed</a:t>
          </a:r>
          <a:r>
            <a:rPr lang="sv-SE" sz="1600" dirty="0"/>
            <a:t> </a:t>
          </a:r>
          <a:r>
            <a:rPr lang="sv-SE" sz="1600" dirty="0" err="1"/>
            <a:t>Tomography</a:t>
          </a:r>
          <a:endParaRPr lang="sv-SE" sz="1600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 sz="1400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9ABCB1FE-1A5C-4DD8-8673-11AFC4E85E84}" type="pres">
      <dgm:prSet presAssocID="{D1352103-F5D4-425F-AA14-04781EDA16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1B4F8146-69BD-4318-9612-41EA078DD3FE}" srcId="{665D0174-DCDA-434A-9343-368B706B8B12}" destId="{D1352103-F5D4-425F-AA14-04781EDA161C}" srcOrd="1" destOrd="0" parTransId="{432308A8-BB0D-47ED-AD63-8BDE766BCF90}" sibTransId="{5B6E360D-9312-4689-A5DF-E5A76112357B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F2463EE3-7B3C-49F1-B5B6-F2A34F867B4E}" type="presOf" srcId="{D1352103-F5D4-425F-AA14-04781EDA161C}" destId="{9ABCB1FE-1A5C-4DD8-8673-11AFC4E85E84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C521EF17-1F4B-4783-A78E-7286F881F873}" type="presParOf" srcId="{8AF985D7-BE4F-40BF-8E34-439E63071704}" destId="{9ABCB1FE-1A5C-4DD8-8673-11AFC4E85E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3D068C78-35F0-43AF-931B-D9376FC93619}">
      <dgm:prSet phldrT="[Text]" custT="1"/>
      <dgm:spPr/>
      <dgm:t>
        <a:bodyPr/>
        <a:lstStyle/>
        <a:p>
          <a:r>
            <a:rPr lang="sv-SE" sz="1600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 sz="1400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6127675C-933F-433F-8062-5D683878656A}" type="pres">
      <dgm:prSet presAssocID="{3D068C78-35F0-43AF-931B-D9376FC9361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323F2D2A-FE18-49A4-BEAD-9639A3E9AC81}" type="presOf" srcId="{3D068C78-35F0-43AF-931B-D9376FC93619}" destId="{6127675C-933F-433F-8062-5D683878656A}" srcOrd="0" destOrd="0" presId="urn:microsoft.com/office/officeart/2005/8/layout/vList2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F6E98387-C10C-4BC9-8E5A-0DA9B993FA62}" srcId="{665D0174-DCDA-434A-9343-368B706B8B12}" destId="{3D068C78-35F0-43AF-931B-D9376FC93619}" srcOrd="1" destOrd="0" parTransId="{A631BE8B-450B-4BB5-ADEF-3A1A52607D8C}" sibTransId="{1982D3AC-A773-464D-9C9B-1E19F2688E72}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DCB0A608-4A3E-43ED-8AB1-3D3640532403}" type="presParOf" srcId="{8AF985D7-BE4F-40BF-8E34-439E63071704}" destId="{6127675C-933F-433F-8062-5D68387865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3862"/>
          <a:ext cx="3075468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39295" y="43157"/>
        <a:ext cx="2996878" cy="726370"/>
      </dsp:txXfrm>
    </dsp:sp>
    <dsp:sp modelId="{18441B70-1025-456B-83AF-C44A5738D0CA}">
      <dsp:nvSpPr>
        <dsp:cNvPr id="0" name=""/>
        <dsp:cNvSpPr/>
      </dsp:nvSpPr>
      <dsp:spPr>
        <a:xfrm>
          <a:off x="0" y="932662"/>
          <a:ext cx="3075468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MRI (Magnetic </a:t>
          </a:r>
          <a:r>
            <a:rPr lang="sv-SE" sz="1600" kern="1200" dirty="0" err="1"/>
            <a:t>Resonance</a:t>
          </a:r>
          <a:r>
            <a:rPr lang="sv-SE" sz="1600" kern="1200" dirty="0"/>
            <a:t> Imaging)</a:t>
          </a:r>
        </a:p>
      </dsp:txBody>
      <dsp:txXfrm>
        <a:off x="39295" y="971957"/>
        <a:ext cx="2996878" cy="726370"/>
      </dsp:txXfrm>
    </dsp:sp>
    <dsp:sp modelId="{9ABCB1FE-1A5C-4DD8-8673-11AFC4E85E84}">
      <dsp:nvSpPr>
        <dsp:cNvPr id="0" name=""/>
        <dsp:cNvSpPr/>
      </dsp:nvSpPr>
      <dsp:spPr>
        <a:xfrm>
          <a:off x="0" y="1861462"/>
          <a:ext cx="3075468" cy="804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Computed</a:t>
          </a:r>
          <a:r>
            <a:rPr lang="sv-SE" sz="1600" kern="1200" dirty="0"/>
            <a:t> </a:t>
          </a:r>
          <a:r>
            <a:rPr lang="sv-SE" sz="1600" kern="1200" dirty="0" err="1"/>
            <a:t>Tomography</a:t>
          </a:r>
          <a:endParaRPr lang="sv-SE" sz="1600" kern="1200" dirty="0"/>
        </a:p>
      </dsp:txBody>
      <dsp:txXfrm>
        <a:off x="39295" y="1900757"/>
        <a:ext cx="2996878" cy="726370"/>
      </dsp:txXfrm>
    </dsp:sp>
    <dsp:sp modelId="{6127675C-933F-433F-8062-5D683878656A}">
      <dsp:nvSpPr>
        <dsp:cNvPr id="0" name=""/>
        <dsp:cNvSpPr/>
      </dsp:nvSpPr>
      <dsp:spPr>
        <a:xfrm>
          <a:off x="0" y="2790262"/>
          <a:ext cx="3075468" cy="804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Ultrasound Equipment</a:t>
          </a:r>
        </a:p>
      </dsp:txBody>
      <dsp:txXfrm>
        <a:off x="39295" y="2829557"/>
        <a:ext cx="2996878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6818"/>
          <a:ext cx="3075468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28329" y="35147"/>
        <a:ext cx="3018810" cy="523662"/>
      </dsp:txXfrm>
    </dsp:sp>
    <dsp:sp modelId="{9ABCB1FE-1A5C-4DD8-8673-11AFC4E85E84}">
      <dsp:nvSpPr>
        <dsp:cNvPr id="0" name=""/>
        <dsp:cNvSpPr/>
      </dsp:nvSpPr>
      <dsp:spPr>
        <a:xfrm>
          <a:off x="0" y="676418"/>
          <a:ext cx="3075468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Computed</a:t>
          </a:r>
          <a:r>
            <a:rPr lang="sv-SE" sz="1600" kern="1200" dirty="0"/>
            <a:t> </a:t>
          </a:r>
          <a:r>
            <a:rPr lang="sv-SE" sz="1600" kern="1200" dirty="0" err="1"/>
            <a:t>Tomography</a:t>
          </a:r>
          <a:endParaRPr lang="sv-SE" sz="1600" kern="1200" dirty="0"/>
        </a:p>
      </dsp:txBody>
      <dsp:txXfrm>
        <a:off x="28329" y="704747"/>
        <a:ext cx="3018810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7005"/>
          <a:ext cx="3075468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31984" y="38989"/>
        <a:ext cx="3011500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10679"/>
          <a:ext cx="3075468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32898" y="43577"/>
        <a:ext cx="3009672" cy="608124"/>
      </dsp:txXfrm>
    </dsp:sp>
    <dsp:sp modelId="{6127675C-933F-433F-8062-5D683878656A}">
      <dsp:nvSpPr>
        <dsp:cNvPr id="0" name=""/>
        <dsp:cNvSpPr/>
      </dsp:nvSpPr>
      <dsp:spPr>
        <a:xfrm>
          <a:off x="0" y="788279"/>
          <a:ext cx="3075468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Ultrasound Equipment</a:t>
          </a:r>
        </a:p>
      </dsp:txBody>
      <dsp:txXfrm>
        <a:off x="32898" y="821177"/>
        <a:ext cx="3009672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16D3-8C64-438B-8D5D-16524D3F893E}" type="datetimeFigureOut">
              <a:rPr lang="sv-SE" smtClean="0"/>
              <a:t>2020-09-01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A926-6071-45AF-B20F-CEF2F81CE2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3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 of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Arcoma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 OEM manufacturer for past 25 years &gt; list down all brands and product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n-SG" dirty="0" err="1"/>
              <a:t>Global</a:t>
            </a:r>
            <a:r>
              <a:rPr lang="en-SG" dirty="0"/>
              <a:t> map of installations to-date – use bubble chart on a global </a:t>
            </a:r>
            <a:r>
              <a:rPr lang="en-SG" dirty="0" err="1"/>
              <a:t>mapTimeline</a:t>
            </a:r>
            <a:r>
              <a:rPr lang="en-SG" dirty="0"/>
              <a:t> showcase of how </a:t>
            </a:r>
            <a:r>
              <a:rPr lang="en-SG" dirty="0" err="1"/>
              <a:t>Arcoma’s</a:t>
            </a:r>
            <a:r>
              <a:rPr lang="en-SG" dirty="0"/>
              <a:t> technology has evolved through the </a:t>
            </a:r>
            <a:r>
              <a:rPr lang="en-SG" dirty="0" err="1"/>
              <a:t>years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1</a:t>
            </a:r>
            <a:r>
              <a:rPr lang="en-SG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-in-class technology 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eg.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Auto-positioning</a:t>
            </a:r>
          </a:p>
          <a:p>
            <a:r>
              <a:rPr lang="en-SG" dirty="0"/>
              <a:t>Our cost-effectiveness (not cheapest but cost-effective)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Total Cost of ownership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design are modular (verify with </a:t>
            </a:r>
            <a:r>
              <a:rPr lang="en-SG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RnD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&gt; post-sales service only require replacement of parts and not whole system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high-level service break-down rate, relatively low &gt; get estimated % from Jonas </a:t>
            </a:r>
          </a:p>
          <a:p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Distributors gets revenue &amp; margin from post-sales warranty</a:t>
            </a:r>
          </a:p>
          <a:p>
            <a:r>
              <a:rPr lang="en-SG" dirty="0"/>
              <a:t>Highlight our latest i5 launch &gt; show continuous improvement capability to suit </a:t>
            </a:r>
            <a:r>
              <a:rPr lang="en-SG" dirty="0" err="1"/>
              <a:t>marketsSome</a:t>
            </a:r>
            <a:r>
              <a:rPr lang="en-SG" dirty="0"/>
              <a:t> photos of </a:t>
            </a:r>
            <a:r>
              <a:rPr lang="en-SG" dirty="0" err="1"/>
              <a:t>Arcoma</a:t>
            </a:r>
            <a:r>
              <a:rPr lang="en-SG" dirty="0"/>
              <a:t> new production &amp; office facility &gt; we take pride in strict adherence to production and </a:t>
            </a:r>
            <a:r>
              <a:rPr lang="en-SG" dirty="0" err="1"/>
              <a:t>qualityCustomer</a:t>
            </a:r>
            <a:r>
              <a:rPr lang="en-SG" dirty="0"/>
              <a:t> testimonials and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2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15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92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348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03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15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61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8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Europe: 2300 systems </a:t>
            </a:r>
          </a:p>
          <a:p>
            <a:r>
              <a:rPr lang="en-US" i="1" dirty="0"/>
              <a:t>North America: 700 systems</a:t>
            </a:r>
          </a:p>
          <a:p>
            <a:r>
              <a:rPr lang="en-US" i="1" dirty="0"/>
              <a:t>Asia: 500 systems</a:t>
            </a:r>
          </a:p>
          <a:p>
            <a:endParaRPr lang="en-US" i="1" dirty="0"/>
          </a:p>
          <a:p>
            <a:r>
              <a:rPr lang="sv-SE" dirty="0"/>
              <a:t>Distribution in </a:t>
            </a:r>
            <a:r>
              <a:rPr lang="sv-SE" dirty="0" err="1"/>
              <a:t>asia</a:t>
            </a:r>
            <a:r>
              <a:rPr lang="sv-SE" dirty="0"/>
              <a:t> </a:t>
            </a:r>
            <a:r>
              <a:rPr lang="sv-SE" dirty="0" err="1"/>
              <a:t>started</a:t>
            </a:r>
            <a:r>
              <a:rPr lang="sv-SE" dirty="0"/>
              <a:t> 2014.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01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61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08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testimonials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48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27 </a:t>
            </a:r>
            <a:r>
              <a:rPr lang="sv-SE" dirty="0" err="1"/>
              <a:t>countries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27 </a:t>
            </a:r>
            <a:r>
              <a:rPr lang="sv-SE" dirty="0" err="1"/>
              <a:t>countries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78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27 </a:t>
            </a:r>
            <a:r>
              <a:rPr lang="sv-SE" dirty="0" err="1"/>
              <a:t>countries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85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/Presenter/Date or </a:t>
            </a:r>
            <a:r>
              <a:rPr lang="sv-SE" dirty="0" err="1"/>
              <a:t>similar</a:t>
            </a:r>
            <a:endParaRPr lang="sv-SE" dirty="0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4059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642104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2470076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06300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8715101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err="1"/>
              <a:t>Tables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preferably</a:t>
            </a:r>
            <a:r>
              <a:rPr lang="sv-SE" dirty="0"/>
              <a:t> in </a:t>
            </a:r>
            <a:r>
              <a:rPr lang="sv-SE" dirty="0" err="1"/>
              <a:t>theese</a:t>
            </a:r>
            <a:r>
              <a:rPr lang="sv-SE" dirty="0"/>
              <a:t> </a:t>
            </a:r>
            <a:r>
              <a:rPr lang="sv-SE" dirty="0" err="1"/>
              <a:t>colours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tables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new </a:t>
            </a:r>
            <a:r>
              <a:rPr lang="sv-SE" dirty="0" err="1"/>
              <a:t>ones</a:t>
            </a:r>
            <a:r>
              <a:rPr lang="sv-SE" dirty="0"/>
              <a:t> and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colour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241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CA6D-4ECB-4C25-8C0D-8C13A8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3F861-971C-41DB-B03E-DD63283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5BF2A-5240-47ED-AD95-76182736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B2D-2162-490C-A450-46B0E7AEC5EA}" type="datetimeFigureOut">
              <a:rPr lang="sv-SE" smtClean="0"/>
              <a:t>2020-09-01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C0E81-B8FC-4723-B947-4991A9F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69618-12FF-4DC2-A6A3-421AE7F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B91A-4A2E-40A2-A827-53CF7E7DF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8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6927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3271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87884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6886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0" r:id="rId3"/>
    <p:sldLayoutId id="2147483671" r:id="rId4"/>
    <p:sldLayoutId id="2147483672" r:id="rId5"/>
    <p:sldLayoutId id="2147483674" r:id="rId6"/>
    <p:sldLayoutId id="2147483650" r:id="rId7"/>
    <p:sldLayoutId id="2147483667" r:id="rId8"/>
    <p:sldLayoutId id="2147483652" r:id="rId9"/>
    <p:sldLayoutId id="2147483653" r:id="rId10"/>
    <p:sldLayoutId id="2147483668" r:id="rId11"/>
    <p:sldLayoutId id="2147483649" r:id="rId12"/>
    <p:sldLayoutId id="2147483676" r:id="rId13"/>
    <p:sldLayoutId id="2147483679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tax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png"/><Relationship Id="rId4" Type="http://schemas.openxmlformats.org/officeDocument/2006/relationships/diagramData" Target="../diagrams/data2.xml"/><Relationship Id="rId9" Type="http://schemas.openxmlformats.org/officeDocument/2006/relationships/hyperlink" Target="http://www.santax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0.png"/><Relationship Id="rId5" Type="http://schemas.openxmlformats.org/officeDocument/2006/relationships/diagramData" Target="../diagrams/data4.xml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8A6E3DB-18E7-47ED-B223-EF80F395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9" y="2618131"/>
            <a:ext cx="5034162" cy="1056276"/>
          </a:xfrm>
          <a:prstGeom prst="rect">
            <a:avLst/>
          </a:prstGeom>
        </p:spPr>
      </p:pic>
      <p:sp>
        <p:nvSpPr>
          <p:cNvPr id="7" name="Underrubrik 5">
            <a:extLst>
              <a:ext uri="{FF2B5EF4-FFF2-40B4-BE49-F238E27FC236}">
                <a16:creationId xmlns:a16="http://schemas.microsoft.com/office/drawing/2014/main" id="{DBAF6A57-9E7A-4A07-A29D-7594EFE7AA60}"/>
              </a:ext>
            </a:extLst>
          </p:cNvPr>
          <p:cNvSpPr txBox="1">
            <a:spLocks/>
          </p:cNvSpPr>
          <p:nvPr/>
        </p:nvSpPr>
        <p:spPr>
          <a:xfrm>
            <a:off x="0" y="3983195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BB0588E-F382-4404-9B49-A972552BB9FE}"/>
              </a:ext>
            </a:extLst>
          </p:cNvPr>
          <p:cNvSpPr/>
          <p:nvPr/>
        </p:nvSpPr>
        <p:spPr>
          <a:xfrm>
            <a:off x="0" y="5720080"/>
            <a:ext cx="12192000" cy="60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Introduction</a:t>
            </a:r>
            <a:r>
              <a:rPr lang="sv-SE" dirty="0"/>
              <a:t> – Sales, market and </a:t>
            </a:r>
            <a:r>
              <a:rPr lang="sv-SE" dirty="0" err="1"/>
              <a:t>customers</a:t>
            </a:r>
            <a:r>
              <a:rPr lang="sv-SE" dirty="0"/>
              <a:t> EMEA </a:t>
            </a:r>
            <a:r>
              <a:rPr lang="sv-SE" i="1" dirty="0"/>
              <a:t>(</a:t>
            </a:r>
            <a:r>
              <a:rPr lang="en-US" i="1" dirty="0"/>
              <a:t>Europe, Middle East, and Africa</a:t>
            </a:r>
            <a:r>
              <a:rPr lang="sv-SE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99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0DE69E-31CA-42B4-B184-7E5CD105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12" y="0"/>
            <a:ext cx="9144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DA4F631-284F-4635-890C-7D77D25047EC}"/>
              </a:ext>
            </a:extLst>
          </p:cNvPr>
          <p:cNvSpPr/>
          <p:nvPr/>
        </p:nvSpPr>
        <p:spPr>
          <a:xfrm>
            <a:off x="10486417" y="6114828"/>
            <a:ext cx="1705583" cy="74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ubrik 1">
            <a:extLst>
              <a:ext uri="{FF2B5EF4-FFF2-40B4-BE49-F238E27FC236}">
                <a16:creationId xmlns:a16="http://schemas.microsoft.com/office/drawing/2014/main" id="{4C1D305F-6CCF-4038-8BE6-6BE2F1944111}"/>
              </a:ext>
            </a:extLst>
          </p:cNvPr>
          <p:cNvSpPr txBox="1">
            <a:spLocks/>
          </p:cNvSpPr>
          <p:nvPr/>
        </p:nvSpPr>
        <p:spPr>
          <a:xfrm>
            <a:off x="0" y="743172"/>
            <a:ext cx="11911263" cy="1200329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MARKET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237C289-8A1B-49A2-8DD3-3C0A0A09FAB6}"/>
              </a:ext>
            </a:extLst>
          </p:cNvPr>
          <p:cNvSpPr txBox="1"/>
          <p:nvPr/>
        </p:nvSpPr>
        <p:spPr>
          <a:xfrm>
            <a:off x="7013642" y="6486414"/>
            <a:ext cx="5888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i="1" dirty="0"/>
              <a:t>https://www.marketdataforecast.com/market-reports/europe-diagnostic-imaging-market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1BEAD6-2CA8-458B-BACD-D810A109ABF5}"/>
              </a:ext>
            </a:extLst>
          </p:cNvPr>
          <p:cNvSpPr txBox="1"/>
          <p:nvPr/>
        </p:nvSpPr>
        <p:spPr>
          <a:xfrm>
            <a:off x="597944" y="2127320"/>
            <a:ext cx="447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size of the Europe diagnostic Imaging market was worth </a:t>
            </a:r>
            <a:r>
              <a:rPr lang="en-US" b="1" u="sng" dirty="0"/>
              <a:t>USD 9.18 billion in 2020 </a:t>
            </a:r>
            <a:r>
              <a:rPr lang="en-US" dirty="0"/>
              <a:t>and is estimated to be growing at a CAGR of 6.70% to reach USD 12.7 billion by 2025. 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B1433-889E-4FE1-951E-0EB32C81CA68}"/>
              </a:ext>
            </a:extLst>
          </p:cNvPr>
          <p:cNvSpPr txBox="1"/>
          <p:nvPr/>
        </p:nvSpPr>
        <p:spPr>
          <a:xfrm>
            <a:off x="597944" y="3714171"/>
            <a:ext cx="4635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major factors for the growth of the </a:t>
            </a:r>
            <a:br>
              <a:rPr lang="en-US" dirty="0"/>
            </a:br>
            <a:r>
              <a:rPr lang="en-US" dirty="0"/>
              <a:t>market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in the geriatric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Rising prevalence of chronic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Technological advancement in imaging modalities.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Rising adoption of medical imaging devices.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2408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ktangel 56">
            <a:extLst>
              <a:ext uri="{FF2B5EF4-FFF2-40B4-BE49-F238E27FC236}">
                <a16:creationId xmlns:a16="http://schemas.microsoft.com/office/drawing/2014/main" id="{BBCD1396-FF85-4326-8C2F-096456BBD35B}"/>
              </a:ext>
            </a:extLst>
          </p:cNvPr>
          <p:cNvSpPr/>
          <p:nvPr/>
        </p:nvSpPr>
        <p:spPr>
          <a:xfrm>
            <a:off x="0" y="1757680"/>
            <a:ext cx="12192000" cy="4904376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räd&#10;&#10;Automatiskt genererad beskrivning">
            <a:extLst>
              <a:ext uri="{FF2B5EF4-FFF2-40B4-BE49-F238E27FC236}">
                <a16:creationId xmlns:a16="http://schemas.microsoft.com/office/drawing/2014/main" id="{0A513057-B536-404F-B2AE-B2D09BE8B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-1737" r="-297" b="5330"/>
          <a:stretch/>
        </p:blipFill>
        <p:spPr>
          <a:xfrm>
            <a:off x="5960234" y="2235766"/>
            <a:ext cx="5881635" cy="3671651"/>
          </a:xfrm>
          <a:prstGeom prst="rect">
            <a:avLst/>
          </a:prstGeom>
        </p:spPr>
      </p:pic>
      <p:sp>
        <p:nvSpPr>
          <p:cNvPr id="54" name="Rubrik 1">
            <a:extLst>
              <a:ext uri="{FF2B5EF4-FFF2-40B4-BE49-F238E27FC236}">
                <a16:creationId xmlns:a16="http://schemas.microsoft.com/office/drawing/2014/main" id="{4C1D305F-6CCF-4038-8BE6-6BE2F1944111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EXAMPLES OF OUR MARKET SHARE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Ceiling mounted radiography systems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B4D7A5-C753-4905-B8CE-C76CC2700294}"/>
              </a:ext>
            </a:extLst>
          </p:cNvPr>
          <p:cNvGraphicFramePr/>
          <p:nvPr/>
        </p:nvGraphicFramePr>
        <p:xfrm>
          <a:off x="159322" y="1696838"/>
          <a:ext cx="3112851" cy="252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F39942AE-299E-48B9-9332-C1AE6624B45A}"/>
              </a:ext>
            </a:extLst>
          </p:cNvPr>
          <p:cNvGraphicFramePr/>
          <p:nvPr/>
        </p:nvGraphicFramePr>
        <p:xfrm>
          <a:off x="3227277" y="1696838"/>
          <a:ext cx="3112851" cy="252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27119DC-ABB6-4C73-8E1D-F7CDCF95C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662804"/>
              </p:ext>
            </p:extLst>
          </p:nvPr>
        </p:nvGraphicFramePr>
        <p:xfrm>
          <a:off x="159321" y="3977812"/>
          <a:ext cx="3112851" cy="252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ubrik 1">
            <a:extLst>
              <a:ext uri="{FF2B5EF4-FFF2-40B4-BE49-F238E27FC236}">
                <a16:creationId xmlns:a16="http://schemas.microsoft.com/office/drawing/2014/main" id="{3181434D-AA99-43D4-8556-3939394163D5}"/>
              </a:ext>
            </a:extLst>
          </p:cNvPr>
          <p:cNvSpPr txBox="1">
            <a:spLocks/>
          </p:cNvSpPr>
          <p:nvPr/>
        </p:nvSpPr>
        <p:spPr>
          <a:xfrm>
            <a:off x="7109363" y="3802680"/>
            <a:ext cx="3494228" cy="53782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Nordics</a:t>
            </a:r>
          </a:p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D3AC1D-676B-4010-B0DB-ADF687305082}"/>
              </a:ext>
            </a:extLst>
          </p:cNvPr>
          <p:cNvSpPr txBox="1"/>
          <p:nvPr/>
        </p:nvSpPr>
        <p:spPr>
          <a:xfrm>
            <a:off x="9265842" y="6550112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Note: </a:t>
            </a:r>
            <a:r>
              <a:rPr lang="sv-SE" sz="1200" i="1" dirty="0" err="1"/>
              <a:t>Numbers</a:t>
            </a:r>
            <a:r>
              <a:rPr lang="sv-SE" sz="1200" i="1" dirty="0"/>
              <a:t> </a:t>
            </a:r>
            <a:r>
              <a:rPr lang="sv-SE" sz="1200" i="1" dirty="0" err="1"/>
              <a:t>based</a:t>
            </a:r>
            <a:r>
              <a:rPr lang="sv-SE" sz="1200" i="1" dirty="0"/>
              <a:t> on </a:t>
            </a:r>
            <a:r>
              <a:rPr lang="sv-SE" sz="1200" i="1" dirty="0" err="1"/>
              <a:t>internal</a:t>
            </a:r>
            <a:r>
              <a:rPr lang="sv-SE" sz="1200" i="1" dirty="0"/>
              <a:t> </a:t>
            </a:r>
            <a:r>
              <a:rPr lang="sv-SE" sz="1200" i="1" dirty="0" err="1"/>
              <a:t>estimates</a:t>
            </a:r>
            <a:r>
              <a:rPr lang="sv-SE" sz="1200" i="1" dirty="0"/>
              <a:t>.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785601-CD24-48C6-AE6A-53ECDD4A7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405851"/>
              </p:ext>
            </p:extLst>
          </p:nvPr>
        </p:nvGraphicFramePr>
        <p:xfrm>
          <a:off x="3249724" y="3971573"/>
          <a:ext cx="3112851" cy="252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5068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222A2D0-63DF-4CF9-AE26-17821A04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892869"/>
            <a:ext cx="4502150" cy="795336"/>
          </a:xfrm>
        </p:spPr>
        <p:txBody>
          <a:bodyPr/>
          <a:lstStyle/>
          <a:p>
            <a:r>
              <a:rPr lang="sv-SE" sz="5400" dirty="0" err="1"/>
              <a:t>Distributors</a:t>
            </a:r>
            <a:r>
              <a:rPr lang="sv-SE" sz="5400" dirty="0"/>
              <a:t> EMEA</a:t>
            </a:r>
          </a:p>
        </p:txBody>
      </p:sp>
    </p:spTree>
    <p:extLst>
      <p:ext uri="{BB962C8B-B14F-4D97-AF65-F5344CB8AC3E}">
        <p14:creationId xmlns:p14="http://schemas.microsoft.com/office/powerpoint/2010/main" val="3404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28DD6BB3-073C-4B79-BC69-165E38FA757A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DISTRIBUTORS IN ASIA-PACIFIC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79137593-71BA-4F0B-80A7-0710FE9CA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13418"/>
              </p:ext>
            </p:extLst>
          </p:nvPr>
        </p:nvGraphicFramePr>
        <p:xfrm>
          <a:off x="1876926" y="1947436"/>
          <a:ext cx="8638674" cy="39914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9337">
                  <a:extLst>
                    <a:ext uri="{9D8B030D-6E8A-4147-A177-3AD203B41FA5}">
                      <a16:colId xmlns:a16="http://schemas.microsoft.com/office/drawing/2014/main" val="997075766"/>
                    </a:ext>
                  </a:extLst>
                </a:gridCol>
                <a:gridCol w="4319337">
                  <a:extLst>
                    <a:ext uri="{9D8B030D-6E8A-4147-A177-3AD203B41FA5}">
                      <a16:colId xmlns:a16="http://schemas.microsoft.com/office/drawing/2014/main" val="346745321"/>
                    </a:ext>
                  </a:extLst>
                </a:gridCol>
              </a:tblGrid>
              <a:tr h="327828">
                <a:tc>
                  <a:txBody>
                    <a:bodyPr/>
                    <a:lstStyle/>
                    <a:p>
                      <a:r>
                        <a:rPr lang="sv-S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Distributor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99415"/>
                  </a:ext>
                </a:extLst>
              </a:tr>
              <a:tr h="25157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 err="1">
                          <a:effectLst/>
                        </a:rPr>
                        <a:t>Czech</a:t>
                      </a:r>
                      <a:r>
                        <a:rPr lang="sv-SE" sz="1200" b="1" u="none" strike="noStrike" dirty="0">
                          <a:effectLst/>
                        </a:rPr>
                        <a:t> </a:t>
                      </a:r>
                      <a:r>
                        <a:rPr lang="sv-SE" sz="1200" b="1" u="none" strike="noStrike" dirty="0" err="1">
                          <a:effectLst/>
                        </a:rPr>
                        <a:t>republic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AURA Medical </a:t>
                      </a:r>
                      <a:r>
                        <a:rPr lang="sv-SE" sz="1200" u="none" strike="noStrike" dirty="0" err="1">
                          <a:effectLst/>
                        </a:rPr>
                        <a:t>s.r.o</a:t>
                      </a:r>
                      <a:r>
                        <a:rPr lang="sv-SE" sz="1200" u="none" strike="noStrike" dirty="0">
                          <a:effectLst/>
                        </a:rPr>
                        <a:t>.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527586802"/>
                  </a:ext>
                </a:extLst>
              </a:tr>
              <a:tr h="37483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 err="1">
                          <a:effectLst/>
                        </a:rPr>
                        <a:t>Denmark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 err="1">
                          <a:effectLst/>
                        </a:rPr>
                        <a:t>Santax</a:t>
                      </a:r>
                      <a:r>
                        <a:rPr lang="sv-SE" sz="1200" u="none" strike="noStrike" dirty="0">
                          <a:effectLst/>
                        </a:rPr>
                        <a:t> </a:t>
                      </a:r>
                      <a:r>
                        <a:rPr lang="sv-SE" sz="1200" u="none" strike="noStrike" dirty="0" err="1">
                          <a:effectLst/>
                        </a:rPr>
                        <a:t>Medico</a:t>
                      </a:r>
                      <a:r>
                        <a:rPr lang="sv-SE" sz="1200" u="none" strike="noStrike" dirty="0">
                          <a:effectLst/>
                        </a:rPr>
                        <a:t> A/S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172976333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dirty="0">
                          <a:effectLst/>
                        </a:rPr>
                        <a:t>Finland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 err="1">
                          <a:effectLst/>
                        </a:rPr>
                        <a:t>LifeMed</a:t>
                      </a:r>
                      <a:r>
                        <a:rPr lang="sv-SE" sz="1200" u="none" strike="noStrike" dirty="0">
                          <a:effectLst/>
                        </a:rPr>
                        <a:t> Oy</a:t>
                      </a:r>
                      <a:endParaRPr lang="ja-JP" alt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382270241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MTS, Medizintechnische Service GmbH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01031684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Decotron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521777191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Meditech 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953887100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Leuag AG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165331528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 / Hungary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GUTTA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3249424129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Barbados/Jamaica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Lighthouse Medical 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884488116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Mediel AB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3000851574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Medivet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Scandinavian AB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923001114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Mistral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752239496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 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Wolversson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X-ray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4247139268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l" fontAlgn="ctr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Xograph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Ltd</a:t>
                      </a: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140264717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3731BFC6-A372-4D9B-9CFA-BBE69EA9E1F0}"/>
              </a:ext>
            </a:extLst>
          </p:cNvPr>
          <p:cNvSpPr txBox="1"/>
          <p:nvPr/>
        </p:nvSpPr>
        <p:spPr>
          <a:xfrm>
            <a:off x="0" y="6292121"/>
            <a:ext cx="5618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We also have “inactive” distributors in Austria, Germany, Scotland and Turkey which we have contract with but have not sold any system. 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72340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6756B6A-2591-4F8D-9F43-455132C4B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061732"/>
              </p:ext>
            </p:extLst>
          </p:nvPr>
        </p:nvGraphicFramePr>
        <p:xfrm>
          <a:off x="8445696" y="2369980"/>
          <a:ext cx="3075468" cy="359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09697399-CCDC-47FA-B852-A6A40217F24A}"/>
              </a:ext>
            </a:extLst>
          </p:cNvPr>
          <p:cNvSpPr txBox="1"/>
          <p:nvPr/>
        </p:nvSpPr>
        <p:spPr>
          <a:xfrm>
            <a:off x="8390730" y="1825513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BAA53EC5-DACC-4618-B92B-D1C9E825B085}"/>
              </a:ext>
            </a:extLst>
          </p:cNvPr>
          <p:cNvCxnSpPr>
            <a:cxnSpLocks/>
          </p:cNvCxnSpPr>
          <p:nvPr/>
        </p:nvCxnSpPr>
        <p:spPr>
          <a:xfrm>
            <a:off x="4093293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F486565-D9A5-40E9-BBB6-6F8E296C65C0}"/>
              </a:ext>
            </a:extLst>
          </p:cNvPr>
          <p:cNvSpPr txBox="1"/>
          <p:nvPr/>
        </p:nvSpPr>
        <p:spPr>
          <a:xfrm>
            <a:off x="1258510" y="2669858"/>
            <a:ext cx="2203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www.santax.com</a:t>
            </a:r>
            <a:r>
              <a:rPr lang="sv-SE" dirty="0"/>
              <a:t> 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B61861C-185B-4122-A71A-11DBE2E729E5}"/>
              </a:ext>
            </a:extLst>
          </p:cNvPr>
          <p:cNvCxnSpPr>
            <a:cxnSpLocks/>
          </p:cNvCxnSpPr>
          <p:nvPr/>
        </p:nvCxnSpPr>
        <p:spPr>
          <a:xfrm>
            <a:off x="627321" y="3842859"/>
            <a:ext cx="73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372C1C-6E8B-41A1-8C0E-4B16108B9B77}"/>
              </a:ext>
            </a:extLst>
          </p:cNvPr>
          <p:cNvSpPr txBox="1"/>
          <p:nvPr/>
        </p:nvSpPr>
        <p:spPr>
          <a:xfrm>
            <a:off x="4539225" y="2038356"/>
            <a:ext cx="2591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Offices in: </a:t>
            </a:r>
            <a:r>
              <a:rPr lang="sv-SE" dirty="0" err="1"/>
              <a:t>Arhus</a:t>
            </a:r>
            <a:r>
              <a:rPr lang="sv-SE" dirty="0"/>
              <a:t>, Copenhagen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B82E5B4C-876A-4A3E-8D72-1C5DD2E43213}"/>
              </a:ext>
            </a:extLst>
          </p:cNvPr>
          <p:cNvCxnSpPr>
            <a:cxnSpLocks/>
          </p:cNvCxnSpPr>
          <p:nvPr/>
        </p:nvCxnSpPr>
        <p:spPr>
          <a:xfrm>
            <a:off x="8020009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AB931820-6356-408A-9942-F5817DA8FD31}"/>
              </a:ext>
            </a:extLst>
          </p:cNvPr>
          <p:cNvSpPr txBox="1"/>
          <p:nvPr/>
        </p:nvSpPr>
        <p:spPr>
          <a:xfrm>
            <a:off x="4913629" y="5016908"/>
            <a:ext cx="2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65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experience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0E648E2-83DA-4A13-A3D5-9D1BF1E2B9D8}"/>
              </a:ext>
            </a:extLst>
          </p:cNvPr>
          <p:cNvSpPr txBox="1"/>
          <p:nvPr/>
        </p:nvSpPr>
        <p:spPr>
          <a:xfrm>
            <a:off x="331143" y="4154501"/>
            <a:ext cx="359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Sell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from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: 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07DC3D1-A24A-4C01-A29A-083E3E006905}"/>
              </a:ext>
            </a:extLst>
          </p:cNvPr>
          <p:cNvSpPr txBox="1"/>
          <p:nvPr/>
        </p:nvSpPr>
        <p:spPr>
          <a:xfrm>
            <a:off x="60513" y="136243"/>
            <a:ext cx="381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 err="1"/>
              <a:t>Closer</a:t>
            </a:r>
            <a:r>
              <a:rPr lang="sv-SE" b="1" i="1" dirty="0"/>
              <a:t> look at </a:t>
            </a:r>
            <a:r>
              <a:rPr lang="sv-SE" b="1" i="1" dirty="0" err="1"/>
              <a:t>some</a:t>
            </a:r>
            <a:r>
              <a:rPr lang="sv-SE" b="1" i="1" dirty="0"/>
              <a:t> </a:t>
            </a:r>
            <a:r>
              <a:rPr lang="sv-SE" b="1" i="1" dirty="0" err="1"/>
              <a:t>distributors</a:t>
            </a:r>
            <a:r>
              <a:rPr lang="sv-SE" b="1" i="1" dirty="0"/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63A7F1-105F-4DA7-9EA7-6D01BE9F0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447" y="2197992"/>
            <a:ext cx="2486025" cy="5334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B4ED4A3-B0DC-4F99-B3AC-2EB5317A2611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SANTAX (Denmark)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81DA68-9DD0-484B-B61C-C66A2D04BC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7965" y="5647598"/>
            <a:ext cx="1296966" cy="2782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1F98E85-9ED3-4282-BB96-AE1EE3D44A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507" y="4934134"/>
            <a:ext cx="1268005" cy="43131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4AE4211-352D-443B-87B2-2A913EDE3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7637" y="4882486"/>
            <a:ext cx="1609725" cy="63817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94AD037-0B4F-4F73-AC52-0DA7804A4719}"/>
              </a:ext>
            </a:extLst>
          </p:cNvPr>
          <p:cNvSpPr txBox="1"/>
          <p:nvPr/>
        </p:nvSpPr>
        <p:spPr>
          <a:xfrm>
            <a:off x="4648008" y="2873857"/>
            <a:ext cx="2591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i="1" dirty="0" err="1"/>
              <a:t>Decotron</a:t>
            </a:r>
            <a:r>
              <a:rPr lang="sv-SE" i="1" dirty="0"/>
              <a:t> </a:t>
            </a:r>
            <a:r>
              <a:rPr lang="sv-SE" i="1" dirty="0" err="1"/>
              <a:t>Norway</a:t>
            </a:r>
            <a:r>
              <a:rPr lang="sv-SE" i="1" dirty="0"/>
              <a:t> is part </a:t>
            </a:r>
            <a:r>
              <a:rPr lang="sv-SE" i="1" dirty="0" err="1"/>
              <a:t>of</a:t>
            </a:r>
            <a:r>
              <a:rPr lang="sv-SE" i="1" dirty="0"/>
              <a:t> </a:t>
            </a:r>
            <a:r>
              <a:rPr lang="sv-SE" i="1" dirty="0" err="1"/>
              <a:t>Santax</a:t>
            </a:r>
            <a:r>
              <a:rPr lang="sv-SE" i="1" dirty="0"/>
              <a:t> Nordic Group.</a:t>
            </a:r>
          </a:p>
        </p:txBody>
      </p:sp>
    </p:spTree>
    <p:extLst>
      <p:ext uri="{BB962C8B-B14F-4D97-AF65-F5344CB8AC3E}">
        <p14:creationId xmlns:p14="http://schemas.microsoft.com/office/powerpoint/2010/main" val="381808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71C4E5A-BE51-4AB4-AC38-306CFD6D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1" y="5479770"/>
            <a:ext cx="3381375" cy="962025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6756B6A-2591-4F8D-9F43-455132C4B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631328"/>
              </p:ext>
            </p:extLst>
          </p:nvPr>
        </p:nvGraphicFramePr>
        <p:xfrm>
          <a:off x="8445696" y="2369980"/>
          <a:ext cx="3075468" cy="12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09697399-CCDC-47FA-B852-A6A40217F24A}"/>
              </a:ext>
            </a:extLst>
          </p:cNvPr>
          <p:cNvSpPr txBox="1"/>
          <p:nvPr/>
        </p:nvSpPr>
        <p:spPr>
          <a:xfrm>
            <a:off x="8390730" y="1825513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BAA53EC5-DACC-4618-B92B-D1C9E825B085}"/>
              </a:ext>
            </a:extLst>
          </p:cNvPr>
          <p:cNvCxnSpPr>
            <a:cxnSpLocks/>
          </p:cNvCxnSpPr>
          <p:nvPr/>
        </p:nvCxnSpPr>
        <p:spPr>
          <a:xfrm>
            <a:off x="4093293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F486565-D9A5-40E9-BBB6-6F8E296C65C0}"/>
              </a:ext>
            </a:extLst>
          </p:cNvPr>
          <p:cNvSpPr txBox="1"/>
          <p:nvPr/>
        </p:nvSpPr>
        <p:spPr>
          <a:xfrm>
            <a:off x="1258510" y="2669858"/>
            <a:ext cx="2203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www.mediel.se</a:t>
            </a:r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B61861C-185B-4122-A71A-11DBE2E729E5}"/>
              </a:ext>
            </a:extLst>
          </p:cNvPr>
          <p:cNvCxnSpPr>
            <a:cxnSpLocks/>
          </p:cNvCxnSpPr>
          <p:nvPr/>
        </p:nvCxnSpPr>
        <p:spPr>
          <a:xfrm>
            <a:off x="627321" y="3842859"/>
            <a:ext cx="73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372C1C-6E8B-41A1-8C0E-4B16108B9B77}"/>
              </a:ext>
            </a:extLst>
          </p:cNvPr>
          <p:cNvSpPr txBox="1"/>
          <p:nvPr/>
        </p:nvSpPr>
        <p:spPr>
          <a:xfrm>
            <a:off x="4695861" y="2471528"/>
            <a:ext cx="2591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Offices in: Gothenburg, Stockholm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B82E5B4C-876A-4A3E-8D72-1C5DD2E43213}"/>
              </a:ext>
            </a:extLst>
          </p:cNvPr>
          <p:cNvCxnSpPr>
            <a:cxnSpLocks/>
          </p:cNvCxnSpPr>
          <p:nvPr/>
        </p:nvCxnSpPr>
        <p:spPr>
          <a:xfrm>
            <a:off x="8020009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AB931820-6356-408A-9942-F5817DA8FD31}"/>
              </a:ext>
            </a:extLst>
          </p:cNvPr>
          <p:cNvSpPr txBox="1"/>
          <p:nvPr/>
        </p:nvSpPr>
        <p:spPr>
          <a:xfrm>
            <a:off x="4913629" y="5016908"/>
            <a:ext cx="215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/>
              <a:t>Established</a:t>
            </a:r>
            <a:r>
              <a:rPr lang="sv-SE" dirty="0"/>
              <a:t> 1982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0E648E2-83DA-4A13-A3D5-9D1BF1E2B9D8}"/>
              </a:ext>
            </a:extLst>
          </p:cNvPr>
          <p:cNvSpPr txBox="1"/>
          <p:nvPr/>
        </p:nvSpPr>
        <p:spPr>
          <a:xfrm>
            <a:off x="331143" y="4154501"/>
            <a:ext cx="359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Sell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from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: 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07DC3D1-A24A-4C01-A29A-083E3E006905}"/>
              </a:ext>
            </a:extLst>
          </p:cNvPr>
          <p:cNvSpPr txBox="1"/>
          <p:nvPr/>
        </p:nvSpPr>
        <p:spPr>
          <a:xfrm>
            <a:off x="60513" y="136243"/>
            <a:ext cx="381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 err="1"/>
              <a:t>Closer</a:t>
            </a:r>
            <a:r>
              <a:rPr lang="sv-SE" b="1" i="1" dirty="0"/>
              <a:t> look at </a:t>
            </a:r>
            <a:r>
              <a:rPr lang="sv-SE" b="1" i="1" dirty="0" err="1"/>
              <a:t>some</a:t>
            </a:r>
            <a:r>
              <a:rPr lang="sv-SE" b="1" i="1" dirty="0"/>
              <a:t> </a:t>
            </a:r>
            <a:r>
              <a:rPr lang="sv-SE" b="1" i="1" dirty="0" err="1"/>
              <a:t>distributors</a:t>
            </a:r>
            <a:r>
              <a:rPr lang="sv-SE" b="1" i="1" dirty="0"/>
              <a:t>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4ED4A3-B0DC-4F99-B3AC-2EB5317A2611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Mediel AB (Sweden)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AE4211-352D-443B-87B2-2A913EDE3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6417" y="5056536"/>
            <a:ext cx="1609725" cy="6381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009B283-DEDE-46BD-B4D1-492157BEE7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329" y="1745307"/>
            <a:ext cx="1981200" cy="90487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18F5F2-6794-4D3D-A55F-5F84E0B452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324" y="4916986"/>
            <a:ext cx="1698659" cy="4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9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709B76-B209-4B6E-819E-DE1365BF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72" y="1797666"/>
            <a:ext cx="2133808" cy="72525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71C4E5A-BE51-4AB4-AC38-306CFD6D8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7" y="5388531"/>
            <a:ext cx="2889442" cy="822067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6756B6A-2591-4F8D-9F43-455132C4B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881693"/>
              </p:ext>
            </p:extLst>
          </p:nvPr>
        </p:nvGraphicFramePr>
        <p:xfrm>
          <a:off x="8445696" y="2369981"/>
          <a:ext cx="3075468" cy="66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09697399-CCDC-47FA-B852-A6A40217F24A}"/>
              </a:ext>
            </a:extLst>
          </p:cNvPr>
          <p:cNvSpPr txBox="1"/>
          <p:nvPr/>
        </p:nvSpPr>
        <p:spPr>
          <a:xfrm>
            <a:off x="8390730" y="1825513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BAA53EC5-DACC-4618-B92B-D1C9E825B085}"/>
              </a:ext>
            </a:extLst>
          </p:cNvPr>
          <p:cNvCxnSpPr>
            <a:cxnSpLocks/>
          </p:cNvCxnSpPr>
          <p:nvPr/>
        </p:nvCxnSpPr>
        <p:spPr>
          <a:xfrm>
            <a:off x="4093293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F486565-D9A5-40E9-BBB6-6F8E296C65C0}"/>
              </a:ext>
            </a:extLst>
          </p:cNvPr>
          <p:cNvSpPr txBox="1"/>
          <p:nvPr/>
        </p:nvSpPr>
        <p:spPr>
          <a:xfrm>
            <a:off x="1258510" y="2669858"/>
            <a:ext cx="2203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www.xograph.com</a:t>
            </a:r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B61861C-185B-4122-A71A-11DBE2E729E5}"/>
              </a:ext>
            </a:extLst>
          </p:cNvPr>
          <p:cNvCxnSpPr>
            <a:cxnSpLocks/>
          </p:cNvCxnSpPr>
          <p:nvPr/>
        </p:nvCxnSpPr>
        <p:spPr>
          <a:xfrm>
            <a:off x="627321" y="3842859"/>
            <a:ext cx="73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372C1C-6E8B-41A1-8C0E-4B16108B9B77}"/>
              </a:ext>
            </a:extLst>
          </p:cNvPr>
          <p:cNvSpPr txBox="1"/>
          <p:nvPr/>
        </p:nvSpPr>
        <p:spPr>
          <a:xfrm>
            <a:off x="4695861" y="2471528"/>
            <a:ext cx="259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Offices in: UK and </a:t>
            </a:r>
            <a:r>
              <a:rPr lang="sv-SE" dirty="0" err="1"/>
              <a:t>Ireland</a:t>
            </a:r>
            <a:endParaRPr lang="sv-SE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B82E5B4C-876A-4A3E-8D72-1C5DD2E43213}"/>
              </a:ext>
            </a:extLst>
          </p:cNvPr>
          <p:cNvCxnSpPr>
            <a:cxnSpLocks/>
          </p:cNvCxnSpPr>
          <p:nvPr/>
        </p:nvCxnSpPr>
        <p:spPr>
          <a:xfrm>
            <a:off x="8020009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AB931820-6356-408A-9942-F5817DA8FD31}"/>
              </a:ext>
            </a:extLst>
          </p:cNvPr>
          <p:cNvSpPr txBox="1"/>
          <p:nvPr/>
        </p:nvSpPr>
        <p:spPr>
          <a:xfrm>
            <a:off x="4913629" y="5016908"/>
            <a:ext cx="2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/>
              <a:t>Established</a:t>
            </a:r>
            <a:r>
              <a:rPr lang="sv-SE" dirty="0"/>
              <a:t> </a:t>
            </a:r>
            <a:r>
              <a:rPr lang="sv-SE" b="1" dirty="0">
                <a:effectLst/>
              </a:rPr>
              <a:t>1967</a:t>
            </a:r>
          </a:p>
          <a:p>
            <a:pPr algn="ctr"/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0E648E2-83DA-4A13-A3D5-9D1BF1E2B9D8}"/>
              </a:ext>
            </a:extLst>
          </p:cNvPr>
          <p:cNvSpPr txBox="1"/>
          <p:nvPr/>
        </p:nvSpPr>
        <p:spPr>
          <a:xfrm>
            <a:off x="331143" y="4154501"/>
            <a:ext cx="359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Sell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from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: 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07DC3D1-A24A-4C01-A29A-083E3E006905}"/>
              </a:ext>
            </a:extLst>
          </p:cNvPr>
          <p:cNvSpPr txBox="1"/>
          <p:nvPr/>
        </p:nvSpPr>
        <p:spPr>
          <a:xfrm>
            <a:off x="60513" y="136243"/>
            <a:ext cx="381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 err="1"/>
              <a:t>Closer</a:t>
            </a:r>
            <a:r>
              <a:rPr lang="sv-SE" b="1" i="1" dirty="0"/>
              <a:t> look at </a:t>
            </a:r>
            <a:r>
              <a:rPr lang="sv-SE" b="1" i="1" dirty="0" err="1"/>
              <a:t>some</a:t>
            </a:r>
            <a:r>
              <a:rPr lang="sv-SE" b="1" i="1" dirty="0"/>
              <a:t> </a:t>
            </a:r>
            <a:r>
              <a:rPr lang="sv-SE" b="1" i="1" dirty="0" err="1"/>
              <a:t>distributors</a:t>
            </a:r>
            <a:r>
              <a:rPr lang="sv-SE" b="1" i="1" dirty="0"/>
              <a:t>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4ED4A3-B0DC-4F99-B3AC-2EB5317A2611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Xograph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(UK)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C4570AF-03F5-470C-AF2F-E78EA7B87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49" y="4794391"/>
            <a:ext cx="3116607" cy="5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D1D1DCA-2BB6-43EC-8A4F-9A11C0F4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9" y="1825513"/>
            <a:ext cx="2857500" cy="771525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09697399-CCDC-47FA-B852-A6A40217F24A}"/>
              </a:ext>
            </a:extLst>
          </p:cNvPr>
          <p:cNvSpPr txBox="1"/>
          <p:nvPr/>
        </p:nvSpPr>
        <p:spPr>
          <a:xfrm>
            <a:off x="8390730" y="1825513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BAA53EC5-DACC-4618-B92B-D1C9E825B085}"/>
              </a:ext>
            </a:extLst>
          </p:cNvPr>
          <p:cNvCxnSpPr>
            <a:cxnSpLocks/>
          </p:cNvCxnSpPr>
          <p:nvPr/>
        </p:nvCxnSpPr>
        <p:spPr>
          <a:xfrm>
            <a:off x="4093293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F486565-D9A5-40E9-BBB6-6F8E296C65C0}"/>
              </a:ext>
            </a:extLst>
          </p:cNvPr>
          <p:cNvSpPr txBox="1"/>
          <p:nvPr/>
        </p:nvSpPr>
        <p:spPr>
          <a:xfrm>
            <a:off x="1258510" y="2669858"/>
            <a:ext cx="2203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sng" strike="noStrike" dirty="0">
                <a:effectLst/>
                <a:latin typeface="Calibri" panose="020F0502020204030204" pitchFamily="34" charset="0"/>
              </a:rPr>
              <a:t>www.lifemed.fi</a:t>
            </a:r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B61861C-185B-4122-A71A-11DBE2E729E5}"/>
              </a:ext>
            </a:extLst>
          </p:cNvPr>
          <p:cNvCxnSpPr>
            <a:cxnSpLocks/>
          </p:cNvCxnSpPr>
          <p:nvPr/>
        </p:nvCxnSpPr>
        <p:spPr>
          <a:xfrm>
            <a:off x="627321" y="3842859"/>
            <a:ext cx="73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372C1C-6E8B-41A1-8C0E-4B16108B9B77}"/>
              </a:ext>
            </a:extLst>
          </p:cNvPr>
          <p:cNvSpPr txBox="1"/>
          <p:nvPr/>
        </p:nvSpPr>
        <p:spPr>
          <a:xfrm>
            <a:off x="4695861" y="2471528"/>
            <a:ext cx="259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Offices in: SIUNTIO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B82E5B4C-876A-4A3E-8D72-1C5DD2E43213}"/>
              </a:ext>
            </a:extLst>
          </p:cNvPr>
          <p:cNvCxnSpPr>
            <a:cxnSpLocks/>
          </p:cNvCxnSpPr>
          <p:nvPr/>
        </p:nvCxnSpPr>
        <p:spPr>
          <a:xfrm>
            <a:off x="8020009" y="1825513"/>
            <a:ext cx="0" cy="473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AB931820-6356-408A-9942-F5817DA8FD31}"/>
              </a:ext>
            </a:extLst>
          </p:cNvPr>
          <p:cNvSpPr txBox="1"/>
          <p:nvPr/>
        </p:nvSpPr>
        <p:spPr>
          <a:xfrm>
            <a:off x="4913629" y="5016908"/>
            <a:ext cx="215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/>
              <a:t>Established</a:t>
            </a:r>
            <a:r>
              <a:rPr lang="sv-SE" dirty="0"/>
              <a:t> 1981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0E648E2-83DA-4A13-A3D5-9D1BF1E2B9D8}"/>
              </a:ext>
            </a:extLst>
          </p:cNvPr>
          <p:cNvSpPr txBox="1"/>
          <p:nvPr/>
        </p:nvSpPr>
        <p:spPr>
          <a:xfrm>
            <a:off x="331143" y="4154501"/>
            <a:ext cx="359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Sell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from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: 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07DC3D1-A24A-4C01-A29A-083E3E006905}"/>
              </a:ext>
            </a:extLst>
          </p:cNvPr>
          <p:cNvSpPr txBox="1"/>
          <p:nvPr/>
        </p:nvSpPr>
        <p:spPr>
          <a:xfrm>
            <a:off x="60513" y="136243"/>
            <a:ext cx="381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 err="1"/>
              <a:t>Closer</a:t>
            </a:r>
            <a:r>
              <a:rPr lang="sv-SE" b="1" i="1" dirty="0"/>
              <a:t> look at </a:t>
            </a:r>
            <a:r>
              <a:rPr lang="sv-SE" b="1" i="1" dirty="0" err="1"/>
              <a:t>some</a:t>
            </a:r>
            <a:r>
              <a:rPr lang="sv-SE" b="1" i="1" dirty="0"/>
              <a:t> </a:t>
            </a:r>
            <a:r>
              <a:rPr lang="sv-SE" b="1" i="1" dirty="0" err="1"/>
              <a:t>distributors</a:t>
            </a:r>
            <a:r>
              <a:rPr lang="sv-SE" b="1" i="1" dirty="0"/>
              <a:t>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4ED4A3-B0DC-4F99-B3AC-2EB5317A2611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Lifemed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(Finland)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AE4211-352D-443B-87B2-2A913EDE3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990" y="5905193"/>
            <a:ext cx="1609725" cy="638175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79174F6-DA6D-4E3A-9CED-4F00CF46A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450505"/>
              </p:ext>
            </p:extLst>
          </p:nvPr>
        </p:nvGraphicFramePr>
        <p:xfrm>
          <a:off x="8445696" y="2369979"/>
          <a:ext cx="3075468" cy="147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DE8ED8-BD41-4E36-A863-A7D6149A20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37" y="4835474"/>
            <a:ext cx="1876425" cy="5905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BC959FA-80A5-48D6-8140-930B0E1D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048" y="5742364"/>
            <a:ext cx="1268005" cy="431316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410C113D-063C-4E21-8486-2C18D4FA0F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810" y="5209068"/>
            <a:ext cx="1952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0A8A690-F3E1-43F4-90A7-DF910054310F}"/>
              </a:ext>
            </a:extLst>
          </p:cNvPr>
          <p:cNvSpPr txBox="1"/>
          <p:nvPr/>
        </p:nvSpPr>
        <p:spPr>
          <a:xfrm>
            <a:off x="0" y="30187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600" dirty="0"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ctr"/>
            <a:r>
              <a:rPr lang="en-US" sz="1200" b="1" dirty="0" err="1">
                <a:ea typeface="Lato Light" charset="0"/>
                <a:cs typeface="Segoe UI" panose="020B0502040204020203" pitchFamily="34" charset="0"/>
              </a:rPr>
              <a:t>Arcoma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AB | </a:t>
            </a:r>
            <a:r>
              <a:rPr lang="en-US" sz="1200" b="1" dirty="0" err="1">
                <a:ea typeface="Lato Light" charset="0"/>
                <a:cs typeface="Segoe UI" panose="020B0502040204020203" pitchFamily="34" charset="0"/>
              </a:rPr>
              <a:t>Annavägen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1 | </a:t>
            </a:r>
            <a:r>
              <a:rPr lang="sv-SE" sz="1200" b="1" dirty="0"/>
              <a:t>352 46</a:t>
            </a:r>
            <a:r>
              <a:rPr lang="en-US" sz="1200" b="1" dirty="0">
                <a:ea typeface="Lato Light" charset="0"/>
                <a:cs typeface="Segoe UI" panose="020B0502040204020203" pitchFamily="34" charset="0"/>
              </a:rPr>
              <a:t> Växjö | Sweden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C7A3F83-8246-4074-8719-C54E5827C067}"/>
              </a:ext>
            </a:extLst>
          </p:cNvPr>
          <p:cNvSpPr txBox="1"/>
          <p:nvPr/>
        </p:nvSpPr>
        <p:spPr>
          <a:xfrm>
            <a:off x="2687757" y="535814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FB183D7-968D-45A9-8ECE-E938EC7E68B8}"/>
              </a:ext>
            </a:extLst>
          </p:cNvPr>
          <p:cNvSpPr txBox="1"/>
          <p:nvPr/>
        </p:nvSpPr>
        <p:spPr>
          <a:xfrm>
            <a:off x="2088200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+46 470 70 69 00</a:t>
            </a:r>
            <a:endParaRPr lang="en-US" sz="1200" dirty="0">
              <a:ea typeface="Lato Light" charset="0"/>
              <a:cs typeface="Segoe UI" panose="020B0502040204020203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5451D3-3392-4F6A-81F2-5F0B8C769FB4}"/>
              </a:ext>
            </a:extLst>
          </p:cNvPr>
          <p:cNvSpPr txBox="1"/>
          <p:nvPr/>
        </p:nvSpPr>
        <p:spPr>
          <a:xfrm>
            <a:off x="5655260" y="535814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EMAIL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AD23647-EE68-46DF-81D6-81A490A68D8F}"/>
              </a:ext>
            </a:extLst>
          </p:cNvPr>
          <p:cNvSpPr txBox="1"/>
          <p:nvPr/>
        </p:nvSpPr>
        <p:spPr>
          <a:xfrm>
            <a:off x="5022042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Lato Light" charset="0"/>
                <a:cs typeface="Segoe UI" panose="020B0502040204020203" pitchFamily="34" charset="0"/>
              </a:rPr>
              <a:t>service@arcoma.se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7EB53F9-A059-408C-976C-28FCDF2A4795}"/>
              </a:ext>
            </a:extLst>
          </p:cNvPr>
          <p:cNvSpPr txBox="1"/>
          <p:nvPr/>
        </p:nvSpPr>
        <p:spPr>
          <a:xfrm>
            <a:off x="8537787" y="535814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>
                <a:ea typeface="Montserrat Semi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FC3739A-C1B6-408F-9D66-B89E7EEE242E}"/>
              </a:ext>
            </a:extLst>
          </p:cNvPr>
          <p:cNvSpPr txBox="1"/>
          <p:nvPr/>
        </p:nvSpPr>
        <p:spPr>
          <a:xfrm>
            <a:off x="8047237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Lato Light" charset="0"/>
                <a:cs typeface="Segoe UI" panose="020B0502040204020203" pitchFamily="34" charset="0"/>
              </a:rPr>
              <a:t>www.arcoma.se</a:t>
            </a:r>
          </a:p>
        </p:txBody>
      </p:sp>
      <p:sp>
        <p:nvSpPr>
          <p:cNvPr id="14" name="Shape 2643">
            <a:extLst>
              <a:ext uri="{FF2B5EF4-FFF2-40B4-BE49-F238E27FC236}">
                <a16:creationId xmlns:a16="http://schemas.microsoft.com/office/drawing/2014/main" id="{2A167D88-D6BE-467B-8E64-704D2C306C55}"/>
              </a:ext>
            </a:extLst>
          </p:cNvPr>
          <p:cNvSpPr/>
          <p:nvPr/>
        </p:nvSpPr>
        <p:spPr>
          <a:xfrm>
            <a:off x="3055822" y="4820934"/>
            <a:ext cx="253229" cy="46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D9E88472-CCA4-4893-B97B-698D4399DECF}"/>
              </a:ext>
            </a:extLst>
          </p:cNvPr>
          <p:cNvSpPr/>
          <p:nvPr/>
        </p:nvSpPr>
        <p:spPr>
          <a:xfrm>
            <a:off x="8973438" y="4888416"/>
            <a:ext cx="386463" cy="386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2856">
            <a:extLst>
              <a:ext uri="{FF2B5EF4-FFF2-40B4-BE49-F238E27FC236}">
                <a16:creationId xmlns:a16="http://schemas.microsoft.com/office/drawing/2014/main" id="{4D4362F8-417B-4AD9-9310-BAF88ED68376}"/>
              </a:ext>
            </a:extLst>
          </p:cNvPr>
          <p:cNvSpPr/>
          <p:nvPr/>
        </p:nvSpPr>
        <p:spPr>
          <a:xfrm>
            <a:off x="5920680" y="4890803"/>
            <a:ext cx="350640" cy="3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A7E79DD-D1A1-4B46-B974-94C5540B7532}"/>
              </a:ext>
            </a:extLst>
          </p:cNvPr>
          <p:cNvSpPr txBox="1"/>
          <p:nvPr/>
        </p:nvSpPr>
        <p:spPr>
          <a:xfrm>
            <a:off x="0" y="25171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THANK YOU</a:t>
            </a:r>
            <a:endParaRPr lang="en-US" sz="2400" spc="400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6ED5116D-99E8-4026-BA1D-C1B47875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FDB8EA9-B0C0-4164-A9F8-24E9665ECF73}"/>
              </a:ext>
            </a:extLst>
          </p:cNvPr>
          <p:cNvSpPr/>
          <p:nvPr/>
        </p:nvSpPr>
        <p:spPr>
          <a:xfrm>
            <a:off x="1789288" y="1845799"/>
            <a:ext cx="2786307" cy="18229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4F8A5B2-A067-42CB-8769-E8B4ECF17DD5}"/>
              </a:ext>
            </a:extLst>
          </p:cNvPr>
          <p:cNvSpPr/>
          <p:nvPr/>
        </p:nvSpPr>
        <p:spPr>
          <a:xfrm>
            <a:off x="1789287" y="3746571"/>
            <a:ext cx="2786307" cy="18229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A02BA5-C864-42CD-A384-061EE8EF76DC}"/>
              </a:ext>
            </a:extLst>
          </p:cNvPr>
          <p:cNvSpPr/>
          <p:nvPr/>
        </p:nvSpPr>
        <p:spPr>
          <a:xfrm>
            <a:off x="4665909" y="1842470"/>
            <a:ext cx="2786307" cy="18229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E827CE6-E19F-4F96-BE70-9D89E67A6ED0}"/>
              </a:ext>
            </a:extLst>
          </p:cNvPr>
          <p:cNvSpPr/>
          <p:nvPr/>
        </p:nvSpPr>
        <p:spPr>
          <a:xfrm>
            <a:off x="4665908" y="3755696"/>
            <a:ext cx="2786307" cy="1822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FCC67B0-DBD1-4302-B520-508B10F5035E}"/>
              </a:ext>
            </a:extLst>
          </p:cNvPr>
          <p:cNvSpPr/>
          <p:nvPr/>
        </p:nvSpPr>
        <p:spPr>
          <a:xfrm>
            <a:off x="7555853" y="1842470"/>
            <a:ext cx="2786307" cy="1822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9540BE-29AE-4EF0-8B85-61EC5C56706B}"/>
              </a:ext>
            </a:extLst>
          </p:cNvPr>
          <p:cNvSpPr/>
          <p:nvPr/>
        </p:nvSpPr>
        <p:spPr>
          <a:xfrm>
            <a:off x="7555853" y="3743241"/>
            <a:ext cx="2786307" cy="18229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21F11DD6-029C-41A2-A035-64925702AFEF}"/>
              </a:ext>
            </a:extLst>
          </p:cNvPr>
          <p:cNvSpPr txBox="1">
            <a:spLocks/>
          </p:cNvSpPr>
          <p:nvPr/>
        </p:nvSpPr>
        <p:spPr>
          <a:xfrm>
            <a:off x="344129" y="743172"/>
            <a:ext cx="11567134" cy="714960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SHORT FACTS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4" name="Bildobjekt 133">
            <a:extLst>
              <a:ext uri="{FF2B5EF4-FFF2-40B4-BE49-F238E27FC236}">
                <a16:creationId xmlns:a16="http://schemas.microsoft.com/office/drawing/2014/main" id="{48290538-B9EE-4541-9A0D-3B662FC2A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sp>
        <p:nvSpPr>
          <p:cNvPr id="135" name="textruta 134">
            <a:extLst>
              <a:ext uri="{FF2B5EF4-FFF2-40B4-BE49-F238E27FC236}">
                <a16:creationId xmlns:a16="http://schemas.microsoft.com/office/drawing/2014/main" id="{B6A419AA-473B-4DAB-A347-013D38BF52B1}"/>
              </a:ext>
            </a:extLst>
          </p:cNvPr>
          <p:cNvSpPr txBox="1"/>
          <p:nvPr/>
        </p:nvSpPr>
        <p:spPr>
          <a:xfrm>
            <a:off x="5125696" y="2387333"/>
            <a:ext cx="18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Quite big market share in the Nordic countries. 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46B95C7D-020F-4D84-8A03-4680BA8ADA47}"/>
              </a:ext>
            </a:extLst>
          </p:cNvPr>
          <p:cNvSpPr txBox="1"/>
          <p:nvPr/>
        </p:nvSpPr>
        <p:spPr>
          <a:xfrm>
            <a:off x="2339389" y="2354714"/>
            <a:ext cx="162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DISTRIBUTION IN EMEA STARTED IN </a:t>
            </a:r>
            <a:r>
              <a:rPr lang="sv-SE" sz="2800" b="1" dirty="0">
                <a:solidFill>
                  <a:schemeClr val="bg1"/>
                </a:solidFill>
              </a:rPr>
              <a:t>1990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A644508-DADF-4D52-B759-172888BF3209}"/>
              </a:ext>
            </a:extLst>
          </p:cNvPr>
          <p:cNvSpPr txBox="1"/>
          <p:nvPr/>
        </p:nvSpPr>
        <p:spPr>
          <a:xfrm>
            <a:off x="7787547" y="2457833"/>
            <a:ext cx="232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ARCOMA SELL THROUGH </a:t>
            </a:r>
            <a:br>
              <a:rPr lang="sv-SE" sz="14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14</a:t>
            </a:r>
            <a:r>
              <a:rPr lang="sv-SE" sz="1200" b="1" dirty="0">
                <a:solidFill>
                  <a:schemeClr val="bg1"/>
                </a:solidFill>
              </a:rPr>
              <a:t> </a:t>
            </a:r>
            <a:r>
              <a:rPr lang="sv-SE" sz="2000" b="1" dirty="0">
                <a:solidFill>
                  <a:schemeClr val="bg1"/>
                </a:solidFill>
              </a:rPr>
              <a:t>DISTRIBUTORS</a:t>
            </a:r>
            <a:r>
              <a:rPr lang="sv-SE" sz="1200" b="1" dirty="0">
                <a:solidFill>
                  <a:schemeClr val="bg1"/>
                </a:solidFill>
              </a:rPr>
              <a:t> </a:t>
            </a:r>
            <a:br>
              <a:rPr lang="sv-SE" sz="1200" b="1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IN EUROPE/EMEA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6049613-BF47-4B5F-865C-2DA1F4304FBE}"/>
              </a:ext>
            </a:extLst>
          </p:cNvPr>
          <p:cNvSpPr txBox="1"/>
          <p:nvPr/>
        </p:nvSpPr>
        <p:spPr>
          <a:xfrm>
            <a:off x="2058373" y="4269992"/>
            <a:ext cx="218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MAIN COMPETITORS: </a:t>
            </a:r>
            <a:r>
              <a:rPr lang="sv-SE" sz="1600" dirty="0">
                <a:solidFill>
                  <a:schemeClr val="bg1"/>
                </a:solidFill>
              </a:rPr>
              <a:t>PHILIPS, GE, SAMSUNG AND SIEMENS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48AE0A5-16A8-4FF6-8E79-88188D9707B3}"/>
              </a:ext>
            </a:extLst>
          </p:cNvPr>
          <p:cNvSpPr txBox="1"/>
          <p:nvPr/>
        </p:nvSpPr>
        <p:spPr>
          <a:xfrm>
            <a:off x="5254767" y="4215011"/>
            <a:ext cx="162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i="1" dirty="0">
                <a:solidFill>
                  <a:schemeClr val="bg1"/>
                </a:solidFill>
              </a:rPr>
              <a:t>73% </a:t>
            </a:r>
            <a:r>
              <a:rPr lang="sv-SE" sz="1400" b="1" dirty="0" err="1">
                <a:solidFill>
                  <a:schemeClr val="bg1"/>
                </a:solidFill>
              </a:rPr>
              <a:t>of</a:t>
            </a:r>
            <a:r>
              <a:rPr lang="sv-SE" sz="1400" b="1" dirty="0">
                <a:solidFill>
                  <a:schemeClr val="bg1"/>
                </a:solidFill>
              </a:rPr>
              <a:t> Arcoma </a:t>
            </a:r>
            <a:r>
              <a:rPr lang="sv-SE" sz="1400" b="1" dirty="0" err="1">
                <a:solidFill>
                  <a:schemeClr val="bg1"/>
                </a:solidFill>
              </a:rPr>
              <a:t>revenue</a:t>
            </a:r>
            <a:r>
              <a:rPr lang="sv-SE" sz="1400" b="1" dirty="0">
                <a:solidFill>
                  <a:schemeClr val="bg1"/>
                </a:solidFill>
              </a:rPr>
              <a:t> (2019)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07CEBC4-16CA-4DDB-B440-5A9977D3E3CE}"/>
              </a:ext>
            </a:extLst>
          </p:cNvPr>
          <p:cNvSpPr txBox="1"/>
          <p:nvPr/>
        </p:nvSpPr>
        <p:spPr>
          <a:xfrm>
            <a:off x="8138050" y="4153455"/>
            <a:ext cx="1621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Size of diagnostic imaging market: </a:t>
            </a:r>
            <a:r>
              <a:rPr lang="en-US" sz="1600" b="1" i="1" u="sng" dirty="0">
                <a:solidFill>
                  <a:schemeClr val="bg1"/>
                </a:solidFill>
              </a:rPr>
              <a:t>USD 9.18 billion in 2020 </a:t>
            </a:r>
            <a:endParaRPr lang="sv-SE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9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räd&#10;&#10;Automatiskt genererad beskrivning">
            <a:extLst>
              <a:ext uri="{FF2B5EF4-FFF2-40B4-BE49-F238E27FC236}">
                <a16:creationId xmlns:a16="http://schemas.microsoft.com/office/drawing/2014/main" id="{0A513057-B536-404F-B2AE-B2D09BE8B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5397" r="-297" b="5330"/>
          <a:stretch/>
        </p:blipFill>
        <p:spPr>
          <a:xfrm>
            <a:off x="460084" y="498509"/>
            <a:ext cx="10925128" cy="6315467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A5560D16-F97A-4443-9344-D969CCEF0E95}"/>
              </a:ext>
            </a:extLst>
          </p:cNvPr>
          <p:cNvSpPr txBox="1">
            <a:spLocks/>
          </p:cNvSpPr>
          <p:nvPr/>
        </p:nvSpPr>
        <p:spPr>
          <a:xfrm>
            <a:off x="3151012" y="4505130"/>
            <a:ext cx="5860881" cy="387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21F11DD6-029C-41A2-A035-64925702AFEF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MORE THAN </a:t>
            </a:r>
            <a:r>
              <a:rPr lang="en-US" sz="45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3500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SYSTEMS </a:t>
            </a: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INSTALLED GLOBALLY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07D4F1FB-FA24-472E-8DEC-20E3306E3A0D}"/>
              </a:ext>
            </a:extLst>
          </p:cNvPr>
          <p:cNvSpPr/>
          <p:nvPr/>
        </p:nvSpPr>
        <p:spPr>
          <a:xfrm>
            <a:off x="1743154" y="2598552"/>
            <a:ext cx="1511366" cy="1475990"/>
          </a:xfrm>
          <a:prstGeom prst="ellipse">
            <a:avLst/>
          </a:prstGeom>
          <a:solidFill>
            <a:srgbClr val="88567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A06F56C-D69C-4271-9B90-4A451419E8D3}"/>
              </a:ext>
            </a:extLst>
          </p:cNvPr>
          <p:cNvSpPr/>
          <p:nvPr/>
        </p:nvSpPr>
        <p:spPr>
          <a:xfrm>
            <a:off x="8638044" y="3325206"/>
            <a:ext cx="1530340" cy="1497867"/>
          </a:xfrm>
          <a:prstGeom prst="ellipse">
            <a:avLst/>
          </a:prstGeom>
          <a:solidFill>
            <a:schemeClr val="accent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E4906E5-9568-44CE-97AA-6E4C6B63AEC8}"/>
              </a:ext>
            </a:extLst>
          </p:cNvPr>
          <p:cNvSpPr/>
          <p:nvPr/>
        </p:nvSpPr>
        <p:spPr>
          <a:xfrm>
            <a:off x="5091814" y="2288923"/>
            <a:ext cx="2008371" cy="2000913"/>
          </a:xfrm>
          <a:prstGeom prst="ellipse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34" name="Bildobjekt 133">
            <a:extLst>
              <a:ext uri="{FF2B5EF4-FFF2-40B4-BE49-F238E27FC236}">
                <a16:creationId xmlns:a16="http://schemas.microsoft.com/office/drawing/2014/main" id="{48290538-B9EE-4541-9A0D-3B662FC2A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sp>
        <p:nvSpPr>
          <p:cNvPr id="135" name="textruta 134">
            <a:extLst>
              <a:ext uri="{FF2B5EF4-FFF2-40B4-BE49-F238E27FC236}">
                <a16:creationId xmlns:a16="http://schemas.microsoft.com/office/drawing/2014/main" id="{B6A419AA-473B-4DAB-A347-013D38BF52B1}"/>
              </a:ext>
            </a:extLst>
          </p:cNvPr>
          <p:cNvSpPr txBox="1"/>
          <p:nvPr/>
        </p:nvSpPr>
        <p:spPr>
          <a:xfrm>
            <a:off x="5285043" y="2917579"/>
            <a:ext cx="1621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EUROPE</a:t>
            </a:r>
          </a:p>
          <a:p>
            <a:pPr algn="ctr"/>
            <a:r>
              <a:rPr lang="sv-SE" sz="1400" dirty="0"/>
              <a:t>AROUND 2300 SYSTEMS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46B95C7D-020F-4D84-8A03-4680BA8ADA47}"/>
              </a:ext>
            </a:extLst>
          </p:cNvPr>
          <p:cNvSpPr txBox="1"/>
          <p:nvPr/>
        </p:nvSpPr>
        <p:spPr>
          <a:xfrm>
            <a:off x="1679544" y="2900799"/>
            <a:ext cx="162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NORTH </a:t>
            </a:r>
          </a:p>
          <a:p>
            <a:pPr algn="ctr"/>
            <a:r>
              <a:rPr lang="sv-SE" sz="1400" b="1" dirty="0"/>
              <a:t>AMERICA</a:t>
            </a:r>
          </a:p>
          <a:p>
            <a:pPr algn="ctr"/>
            <a:r>
              <a:rPr lang="sv-SE" sz="1400" dirty="0"/>
              <a:t>AROUND 700 SYSTEMS</a:t>
            </a: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E274AF88-7E47-4420-8D13-E412A1CE011A}"/>
              </a:ext>
            </a:extLst>
          </p:cNvPr>
          <p:cNvSpPr txBox="1"/>
          <p:nvPr/>
        </p:nvSpPr>
        <p:spPr>
          <a:xfrm>
            <a:off x="8553169" y="3639076"/>
            <a:ext cx="170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ASIA</a:t>
            </a:r>
          </a:p>
          <a:p>
            <a:pPr algn="ctr"/>
            <a:r>
              <a:rPr lang="sv-SE" sz="1400" dirty="0"/>
              <a:t>AROUND 500 SYSTEMS </a:t>
            </a:r>
          </a:p>
          <a:p>
            <a:pPr algn="ctr"/>
            <a:r>
              <a:rPr lang="sv-SE" sz="1400" dirty="0"/>
              <a:t>(</a:t>
            </a:r>
            <a:r>
              <a:rPr lang="sv-SE" sz="1400" dirty="0" err="1"/>
              <a:t>incl</a:t>
            </a:r>
            <a:r>
              <a:rPr lang="sv-SE" sz="1400" dirty="0"/>
              <a:t>. IMIX)</a:t>
            </a:r>
          </a:p>
        </p:txBody>
      </p:sp>
    </p:spTree>
    <p:extLst>
      <p:ext uri="{BB962C8B-B14F-4D97-AF65-F5344CB8AC3E}">
        <p14:creationId xmlns:p14="http://schemas.microsoft.com/office/powerpoint/2010/main" val="253739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räd&#10;&#10;Automatiskt genererad beskrivning">
            <a:extLst>
              <a:ext uri="{FF2B5EF4-FFF2-40B4-BE49-F238E27FC236}">
                <a16:creationId xmlns:a16="http://schemas.microsoft.com/office/drawing/2014/main" id="{3E640FAB-525C-4C70-9C7A-EBCA4F44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5397" r="-297" b="5330"/>
          <a:stretch/>
        </p:blipFill>
        <p:spPr>
          <a:xfrm>
            <a:off x="185895" y="132347"/>
            <a:ext cx="11200226" cy="6474492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A5560D16-F97A-4443-9344-D969CCEF0E95}"/>
              </a:ext>
            </a:extLst>
          </p:cNvPr>
          <p:cNvSpPr txBox="1">
            <a:spLocks/>
          </p:cNvSpPr>
          <p:nvPr/>
        </p:nvSpPr>
        <p:spPr>
          <a:xfrm>
            <a:off x="3151012" y="4505130"/>
            <a:ext cx="5860881" cy="387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21F11DD6-029C-41A2-A035-64925702AFEF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5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EMEA</a:t>
            </a:r>
          </a:p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No. of installed systems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578DEC-DE2E-4D46-ACAE-CA91FF0D8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315623"/>
              </p:ext>
            </p:extLst>
          </p:nvPr>
        </p:nvGraphicFramePr>
        <p:xfrm>
          <a:off x="2367971" y="2208937"/>
          <a:ext cx="7426961" cy="352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16">
            <a:extLst>
              <a:ext uri="{FF2B5EF4-FFF2-40B4-BE49-F238E27FC236}">
                <a16:creationId xmlns:a16="http://schemas.microsoft.com/office/drawing/2014/main" id="{0427B344-EA25-4166-AAF7-E7307C680233}"/>
              </a:ext>
            </a:extLst>
          </p:cNvPr>
          <p:cNvSpPr txBox="1"/>
          <p:nvPr/>
        </p:nvSpPr>
        <p:spPr>
          <a:xfrm>
            <a:off x="17939" y="6105053"/>
            <a:ext cx="360695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i="1" dirty="0"/>
              <a:t>Numbers includes both OEM partner sold systems and systems sold by distributors. Numbers based on internal estimates. </a:t>
            </a:r>
          </a:p>
        </p:txBody>
      </p:sp>
    </p:spTree>
    <p:extLst>
      <p:ext uri="{BB962C8B-B14F-4D97-AF65-F5344CB8AC3E}">
        <p14:creationId xmlns:p14="http://schemas.microsoft.com/office/powerpoint/2010/main" val="205356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C04D93-DE40-45DC-B691-B52FD81B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8" y="1976961"/>
            <a:ext cx="3495589" cy="260477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EB58B94-6D3C-4CC8-A488-CC43E0482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02" y="1976961"/>
            <a:ext cx="3506866" cy="260477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34E909-1930-4222-8D39-CCE04E456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406" y="1956640"/>
            <a:ext cx="3497093" cy="266230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8DD6BB3-073C-4B79-BC69-165E38FA757A}"/>
              </a:ext>
            </a:extLst>
          </p:cNvPr>
          <p:cNvSpPr txBox="1">
            <a:spLocks/>
          </p:cNvSpPr>
          <p:nvPr/>
        </p:nvSpPr>
        <p:spPr>
          <a:xfrm>
            <a:off x="285280" y="788617"/>
            <a:ext cx="1190671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EXAMPLE OF INSTALLATIONS - EMEA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F9D71F1-B96C-4C9C-AC8F-C0DB472BD38E}"/>
              </a:ext>
            </a:extLst>
          </p:cNvPr>
          <p:cNvSpPr txBox="1"/>
          <p:nvPr/>
        </p:nvSpPr>
        <p:spPr>
          <a:xfrm>
            <a:off x="642121" y="4772159"/>
            <a:ext cx="36069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Royal London Hospital</a:t>
            </a:r>
          </a:p>
          <a:p>
            <a:pPr algn="ctr"/>
            <a:r>
              <a:rPr lang="en-GB" dirty="0"/>
              <a:t>Great Britain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4E84E2E5-B0F9-41F2-8C9C-84F487FFE6D2}"/>
              </a:ext>
            </a:extLst>
          </p:cNvPr>
          <p:cNvSpPr txBox="1"/>
          <p:nvPr/>
        </p:nvSpPr>
        <p:spPr>
          <a:xfrm>
            <a:off x="4392597" y="4765274"/>
            <a:ext cx="33647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dirty="0"/>
              <a:t>Rigshospitalet Hospital</a:t>
            </a:r>
          </a:p>
          <a:p>
            <a:pPr algn="ctr"/>
            <a:r>
              <a:rPr lang="sv-SE" dirty="0" err="1"/>
              <a:t>Denmark</a:t>
            </a:r>
            <a:endParaRPr lang="sv-SE" dirty="0"/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281F66C2-0517-4708-A6A7-216D65A8063A}"/>
              </a:ext>
            </a:extLst>
          </p:cNvPr>
          <p:cNvSpPr txBox="1"/>
          <p:nvPr/>
        </p:nvSpPr>
        <p:spPr>
          <a:xfrm>
            <a:off x="8031704" y="4765273"/>
            <a:ext cx="36069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err="1"/>
              <a:t>St:Görans</a:t>
            </a:r>
            <a:r>
              <a:rPr lang="en-GB" dirty="0"/>
              <a:t> Hospital </a:t>
            </a:r>
          </a:p>
          <a:p>
            <a:pPr algn="ctr"/>
            <a:r>
              <a:rPr lang="en-GB" dirty="0"/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22857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30996A-900D-4CE8-8F2B-C0C91DE2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3892869"/>
            <a:ext cx="4502150" cy="795336"/>
          </a:xfrm>
        </p:spPr>
        <p:txBody>
          <a:bodyPr/>
          <a:lstStyle/>
          <a:p>
            <a:r>
              <a:rPr lang="sv-SE" dirty="0"/>
              <a:t>Sales – </a:t>
            </a:r>
            <a:r>
              <a:rPr lang="sv-SE" dirty="0" err="1"/>
              <a:t>Asia</a:t>
            </a:r>
            <a:r>
              <a:rPr lang="sv-SE" dirty="0"/>
              <a:t> Pacific</a:t>
            </a:r>
          </a:p>
        </p:txBody>
      </p:sp>
    </p:spTree>
    <p:extLst>
      <p:ext uri="{BB962C8B-B14F-4D97-AF65-F5344CB8AC3E}">
        <p14:creationId xmlns:p14="http://schemas.microsoft.com/office/powerpoint/2010/main" val="110259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28DD6BB3-073C-4B79-BC69-165E38FA757A}"/>
              </a:ext>
            </a:extLst>
          </p:cNvPr>
          <p:cNvSpPr txBox="1">
            <a:spLocks/>
          </p:cNvSpPr>
          <p:nvPr/>
        </p:nvSpPr>
        <p:spPr>
          <a:xfrm>
            <a:off x="0" y="788617"/>
            <a:ext cx="1219199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Global SALES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79137593-71BA-4F0B-80A7-0710FE9CA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19022"/>
              </p:ext>
            </p:extLst>
          </p:nvPr>
        </p:nvGraphicFramePr>
        <p:xfrm>
          <a:off x="6246701" y="2641722"/>
          <a:ext cx="5418666" cy="13841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997075766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34674532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49929078"/>
                    </a:ext>
                  </a:extLst>
                </a:gridCol>
              </a:tblGrid>
              <a:tr h="394753">
                <a:tc>
                  <a:txBody>
                    <a:bodyPr/>
                    <a:lstStyle/>
                    <a:p>
                      <a:r>
                        <a:rPr lang="sv-SE" sz="1400" dirty="0" err="1"/>
                        <a:t>Year</a:t>
                      </a:r>
                      <a:r>
                        <a:rPr lang="sv-SE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Revenue EMEA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Revenue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99415"/>
                  </a:ext>
                </a:extLst>
              </a:tr>
              <a:tr h="3973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2018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81 600 </a:t>
                      </a:r>
                      <a:r>
                        <a:rPr lang="sv-S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5 654 </a:t>
                      </a:r>
                      <a:r>
                        <a:rPr lang="sv-S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2527586802"/>
                  </a:ext>
                </a:extLst>
              </a:tr>
              <a:tr h="59201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91 096 </a:t>
                      </a:r>
                      <a:r>
                        <a:rPr lang="sv-S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9 397 </a:t>
                      </a:r>
                      <a:r>
                        <a:rPr lang="sv-S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172976333"/>
                  </a:ext>
                </a:extLst>
              </a:tr>
            </a:tbl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:a16="http://schemas.microsoft.com/office/drawing/2014/main" id="{4F0EDD81-ED7D-4645-BB22-0CFDCE03A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22" b="6717"/>
          <a:stretch/>
        </p:blipFill>
        <p:spPr>
          <a:xfrm>
            <a:off x="2964807" y="2450226"/>
            <a:ext cx="2228621" cy="246410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E287852-D924-432F-B9D0-BF3E0E799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19" r="5844" b="7147"/>
          <a:stretch/>
        </p:blipFill>
        <p:spPr>
          <a:xfrm>
            <a:off x="1122311" y="2450227"/>
            <a:ext cx="2035559" cy="2452736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CCC25B3-3527-4D67-B5F5-DB6B8A7984A8}"/>
              </a:ext>
            </a:extLst>
          </p:cNvPr>
          <p:cNvCxnSpPr>
            <a:cxnSpLocks/>
          </p:cNvCxnSpPr>
          <p:nvPr/>
        </p:nvCxnSpPr>
        <p:spPr>
          <a:xfrm>
            <a:off x="5720074" y="1825513"/>
            <a:ext cx="0" cy="4243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5D55F86B-D3C6-4300-B515-BE78060AEA90}"/>
              </a:ext>
            </a:extLst>
          </p:cNvPr>
          <p:cNvSpPr txBox="1"/>
          <p:nvPr/>
        </p:nvSpPr>
        <p:spPr>
          <a:xfrm>
            <a:off x="5907148" y="182551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Revenue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53F4055-CA45-4314-94D3-1F72CE9A34AA}"/>
              </a:ext>
            </a:extLst>
          </p:cNvPr>
          <p:cNvSpPr txBox="1"/>
          <p:nvPr/>
        </p:nvSpPr>
        <p:spPr>
          <a:xfrm>
            <a:off x="374155" y="1822939"/>
            <a:ext cx="3772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% </a:t>
            </a:r>
            <a:r>
              <a:rPr lang="sv-SE" sz="1800" dirty="0" err="1"/>
              <a:t>of</a:t>
            </a:r>
            <a:r>
              <a:rPr lang="sv-SE" sz="1800" dirty="0"/>
              <a:t> total </a:t>
            </a:r>
            <a:r>
              <a:rPr lang="sv-SE" sz="1800" dirty="0" err="1"/>
              <a:t>revenue</a:t>
            </a:r>
            <a:r>
              <a:rPr lang="sv-SE" sz="1800" dirty="0"/>
              <a:t> -  Arcoma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599FF310-39BC-4887-AE43-ED73B414BF40}"/>
              </a:ext>
            </a:extLst>
          </p:cNvPr>
          <p:cNvGrpSpPr/>
          <p:nvPr/>
        </p:nvGrpSpPr>
        <p:grpSpPr>
          <a:xfrm>
            <a:off x="273215" y="3429000"/>
            <a:ext cx="1410490" cy="964208"/>
            <a:chOff x="1842953" y="5219822"/>
            <a:chExt cx="1410490" cy="964208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17C5FC88-1609-4134-B52B-6EB26C368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78" t="33548" r="54724" b="28009"/>
            <a:stretch/>
          </p:blipFill>
          <p:spPr>
            <a:xfrm>
              <a:off x="1842953" y="5219822"/>
              <a:ext cx="102806" cy="964208"/>
            </a:xfrm>
            <a:prstGeom prst="rect">
              <a:avLst/>
            </a:prstGeom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26556851-8DF6-4A84-90A9-225B0780371B}"/>
                </a:ext>
              </a:extLst>
            </p:cNvPr>
            <p:cNvSpPr txBox="1"/>
            <p:nvPr/>
          </p:nvSpPr>
          <p:spPr>
            <a:xfrm>
              <a:off x="1871215" y="5308767"/>
              <a:ext cx="1382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Sweden</a:t>
              </a:r>
            </a:p>
            <a:p>
              <a:r>
                <a:rPr lang="sv-SE" sz="1100" dirty="0"/>
                <a:t>Europe</a:t>
              </a:r>
            </a:p>
            <a:p>
              <a:r>
                <a:rPr lang="sv-SE" sz="1100" dirty="0" err="1"/>
                <a:t>America</a:t>
              </a:r>
              <a:endParaRPr lang="sv-SE" sz="1100" dirty="0"/>
            </a:p>
            <a:p>
              <a:r>
                <a:rPr lang="sv-SE" sz="1100" dirty="0" err="1"/>
                <a:t>Asia</a:t>
              </a:r>
              <a:endParaRPr lang="sv-S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5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30996A-900D-4CE8-8F2B-C0C91DE2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3892869"/>
            <a:ext cx="4502150" cy="795336"/>
          </a:xfrm>
        </p:spPr>
        <p:txBody>
          <a:bodyPr/>
          <a:lstStyle/>
          <a:p>
            <a:r>
              <a:rPr lang="sv-SE" dirty="0"/>
              <a:t>Market – EMEA</a:t>
            </a:r>
          </a:p>
        </p:txBody>
      </p:sp>
    </p:spTree>
    <p:extLst>
      <p:ext uri="{BB962C8B-B14F-4D97-AF65-F5344CB8AC3E}">
        <p14:creationId xmlns:p14="http://schemas.microsoft.com/office/powerpoint/2010/main" val="189769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karta&#10;&#10;Automatiskt genererad beskrivning">
            <a:extLst>
              <a:ext uri="{FF2B5EF4-FFF2-40B4-BE49-F238E27FC236}">
                <a16:creationId xmlns:a16="http://schemas.microsoft.com/office/drawing/2014/main" id="{B2476FFC-C18F-42E6-9C09-FF55DD56ED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53" y="1771428"/>
            <a:ext cx="6031589" cy="4343400"/>
          </a:xfrm>
          <a:prstGeom prst="rect">
            <a:avLst/>
          </a:prstGeom>
        </p:spPr>
      </p:pic>
      <p:sp>
        <p:nvSpPr>
          <p:cNvPr id="54" name="Rubrik 1">
            <a:extLst>
              <a:ext uri="{FF2B5EF4-FFF2-40B4-BE49-F238E27FC236}">
                <a16:creationId xmlns:a16="http://schemas.microsoft.com/office/drawing/2014/main" id="{4C1D305F-6CCF-4038-8BE6-6BE2F1944111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MAIN COMPETITORS – EMEA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(ARCOMA SYSTEMS)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237C289-8A1B-49A2-8DD3-3C0A0A09FAB6}"/>
              </a:ext>
            </a:extLst>
          </p:cNvPr>
          <p:cNvSpPr txBox="1"/>
          <p:nvPr/>
        </p:nvSpPr>
        <p:spPr>
          <a:xfrm>
            <a:off x="9265842" y="6550112"/>
            <a:ext cx="3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Note: </a:t>
            </a:r>
            <a:r>
              <a:rPr lang="sv-SE" sz="1200" i="1" dirty="0" err="1"/>
              <a:t>Numbers</a:t>
            </a:r>
            <a:r>
              <a:rPr lang="sv-SE" sz="1200" i="1" dirty="0"/>
              <a:t> </a:t>
            </a:r>
            <a:r>
              <a:rPr lang="sv-SE" sz="1200" i="1" dirty="0" err="1"/>
              <a:t>based</a:t>
            </a:r>
            <a:r>
              <a:rPr lang="sv-SE" sz="1200" i="1" dirty="0"/>
              <a:t> on </a:t>
            </a:r>
            <a:r>
              <a:rPr lang="sv-SE" sz="1200" i="1" dirty="0" err="1"/>
              <a:t>internal</a:t>
            </a:r>
            <a:r>
              <a:rPr lang="sv-SE" sz="1200" i="1" dirty="0"/>
              <a:t> </a:t>
            </a:r>
            <a:r>
              <a:rPr lang="sv-SE" sz="1200" i="1" dirty="0" err="1"/>
              <a:t>estimates</a:t>
            </a:r>
            <a:r>
              <a:rPr lang="sv-SE" sz="1200" i="1" dirty="0"/>
              <a:t>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DC66BCE-E01C-4E3D-B921-46CC90F53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075" y="2217725"/>
            <a:ext cx="2356309" cy="98179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AC1C9C4-0334-4E4A-9B9E-22F61597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00" y="2834727"/>
            <a:ext cx="2558367" cy="46604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25BB1C-8578-4744-9501-65C22988E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084" y="3668614"/>
            <a:ext cx="2041300" cy="131226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6379517-30B4-49D1-B82E-C518C2158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918" y="4426320"/>
            <a:ext cx="3012562" cy="7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7917</TotalTime>
  <Words>856</Words>
  <Application>Microsoft Office PowerPoint</Application>
  <PresentationFormat>Widescreen</PresentationFormat>
  <Paragraphs>202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Myriad Pro Light</vt:lpstr>
      <vt:lpstr>Segoe UI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Sales – Asia Pacific</vt:lpstr>
      <vt:lpstr>PowerPoint Presentation</vt:lpstr>
      <vt:lpstr>Market – EMEA</vt:lpstr>
      <vt:lpstr>PowerPoint Presentation</vt:lpstr>
      <vt:lpstr>PowerPoint Presentation</vt:lpstr>
      <vt:lpstr>PowerPoint Presentation</vt:lpstr>
      <vt:lpstr>Distributors EMEA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Arcoma AB</dc:title>
  <dc:creator>Frida Robbe</dc:creator>
  <cp:lastModifiedBy>Lars-Axel Wohlfahrt</cp:lastModifiedBy>
  <cp:revision>172</cp:revision>
  <dcterms:created xsi:type="dcterms:W3CDTF">2019-09-12T07:38:31Z</dcterms:created>
  <dcterms:modified xsi:type="dcterms:W3CDTF">2020-09-01T07:20:08Z</dcterms:modified>
</cp:coreProperties>
</file>