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6" r:id="rId2"/>
    <p:sldId id="2416" r:id="rId3"/>
    <p:sldId id="2426" r:id="rId4"/>
    <p:sldId id="2417" r:id="rId5"/>
    <p:sldId id="2425" r:id="rId6"/>
    <p:sldId id="2430" r:id="rId7"/>
    <p:sldId id="2433" r:id="rId8"/>
    <p:sldId id="2435" r:id="rId9"/>
    <p:sldId id="289" r:id="rId10"/>
    <p:sldId id="2436" r:id="rId11"/>
    <p:sldId id="2437" r:id="rId12"/>
    <p:sldId id="2428" r:id="rId13"/>
    <p:sldId id="2427" r:id="rId14"/>
    <p:sldId id="2429" r:id="rId15"/>
    <p:sldId id="2434" r:id="rId16"/>
    <p:sldId id="267" r:id="rId1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vsnitt" id="{D4D6FEF0-BB6F-4A99-B381-85C221FBC0C2}">
          <p14:sldIdLst>
            <p14:sldId id="286"/>
            <p14:sldId id="2416"/>
            <p14:sldId id="2426"/>
            <p14:sldId id="2417"/>
            <p14:sldId id="2425"/>
            <p14:sldId id="2430"/>
            <p14:sldId id="2433"/>
            <p14:sldId id="2435"/>
            <p14:sldId id="289"/>
            <p14:sldId id="2436"/>
            <p14:sldId id="2437"/>
            <p14:sldId id="2428"/>
            <p14:sldId id="2427"/>
            <p14:sldId id="2429"/>
            <p14:sldId id="2434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4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ida Robbe" initials="FR" lastIdx="15" clrIdx="0">
    <p:extLst>
      <p:ext uri="{19B8F6BF-5375-455C-9EA6-DF929625EA0E}">
        <p15:presenceInfo xmlns:p15="http://schemas.microsoft.com/office/powerpoint/2012/main" userId="S::frida.robbe@arcoma.se::72f0732f-a50c-4560-87ee-eb9f51080847" providerId="AD"/>
      </p:ext>
    </p:extLst>
  </p:cmAuthor>
  <p:cmAuthor id="2" name="Jesper Söderqvist" initials="JS" lastIdx="4" clrIdx="1">
    <p:extLst>
      <p:ext uri="{19B8F6BF-5375-455C-9EA6-DF929625EA0E}">
        <p15:presenceInfo xmlns:p15="http://schemas.microsoft.com/office/powerpoint/2012/main" userId="S::jesper.soderqvist@arcoma.se::f103901e-e1d2-42c1-9d9e-770f1101a23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FFFFFF"/>
    <a:srgbClr val="88567C"/>
    <a:srgbClr val="8A8700"/>
    <a:srgbClr val="E6E6E6"/>
    <a:srgbClr val="767171"/>
    <a:srgbClr val="706F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llanmörkt format 2 - Dekorfär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llanmörkt format 3 - Dekorfärg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just format 1 - Dekorfärg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just format 2 - Dekorfärg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4B1156A-380E-4F78-BDF5-A606A8083BF9}" styleName="Mellanmörkt format 4 - Dekorfärg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5" autoAdjust="0"/>
    <p:restoredTop sz="82844" autoAdjust="0"/>
  </p:normalViewPr>
  <p:slideViewPr>
    <p:cSldViewPr snapToGrid="0">
      <p:cViewPr>
        <p:scale>
          <a:sx n="80" d="100"/>
          <a:sy n="80" d="100"/>
        </p:scale>
        <p:origin x="1734" y="408"/>
      </p:cViewPr>
      <p:guideLst>
        <p:guide orient="horz" pos="2160"/>
        <p:guide pos="34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v-SE" dirty="0"/>
              <a:t>Thailand</a:t>
            </a:r>
          </a:p>
        </c:rich>
      </c:tx>
      <c:layout>
        <c:manualLayout>
          <c:xMode val="edge"/>
          <c:yMode val="edge"/>
          <c:x val="0.37087123168637609"/>
          <c:y val="7.81131738927047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Thailand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0AE-44A1-8574-113784DE26EF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0AE-44A1-8574-113784DE26EF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0AE-44A1-8574-113784DE26EF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0AE-44A1-8574-113784DE26EF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0AE-44A1-8574-113784DE26EF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0AE-44A1-8574-113784DE26EF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0AE-44A1-8574-113784DE26EF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0AE-44A1-8574-113784DE26EF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FDC5-42E2-B3AC-B4E35A6A906E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FDC5-42E2-B3AC-B4E35A6A906E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25F3-4F72-9288-C25D23EBA272}"/>
              </c:ext>
            </c:extLst>
          </c:dPt>
          <c:dLbls>
            <c:dLbl>
              <c:idx val="0"/>
              <c:layout>
                <c:manualLayout>
                  <c:x val="-0.10966997694005762"/>
                  <c:y val="0.1663878184500651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0AE-44A1-8574-113784DE26EF}"/>
                </c:ext>
              </c:extLst>
            </c:dLbl>
            <c:dLbl>
              <c:idx val="1"/>
              <c:layout>
                <c:manualLayout>
                  <c:x val="-5.8936798008260433E-2"/>
                  <c:y val="-7.7682616673771044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95051931493027"/>
                      <c:h val="0.16206966413602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0AE-44A1-8574-113784DE26EF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50AE-44A1-8574-113784DE26EF}"/>
                </c:ext>
              </c:extLst>
            </c:dLbl>
            <c:dLbl>
              <c:idx val="4"/>
              <c:layout>
                <c:manualLayout>
                  <c:x val="-0.13285175432806698"/>
                  <c:y val="-4.869128887972064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7ECC5D2-FCC6-427B-B85D-043E51507B3B}" type="CATEGORYNAME">
                      <a:rPr lang="en-US" sz="1100">
                        <a:solidFill>
                          <a:schemeClr val="tx1"/>
                        </a:solidFill>
                      </a:rPr>
                      <a:pPr>
                        <a:defRPr sz="1100">
                          <a:solidFill>
                            <a:schemeClr val="tx1"/>
                          </a:solidFill>
                        </a:defRPr>
                      </a:pPr>
                      <a:t>[KATEGORINAMN]</a:t>
                    </a:fld>
                    <a:r>
                      <a:rPr lang="en-US" sz="1100" baseline="0" dirty="0">
                        <a:solidFill>
                          <a:schemeClr val="tx1"/>
                        </a:solidFill>
                      </a:rPr>
                      <a:t>
</a:t>
                    </a:r>
                    <a:fld id="{86210B5A-D4C9-4E60-A10D-234C2BA127E6}" type="PERCENTAGE">
                      <a:rPr lang="en-US" sz="1100" baseline="0">
                        <a:solidFill>
                          <a:schemeClr val="tx1"/>
                        </a:solidFill>
                      </a:rPr>
                      <a:pPr>
                        <a:defRPr sz="1100">
                          <a:solidFill>
                            <a:schemeClr val="tx1"/>
                          </a:solidFill>
                        </a:defRPr>
                      </a:pPr>
                      <a:t>[PROCENT]</a:t>
                    </a:fld>
                    <a:endParaRPr lang="en-US" sz="1100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8618488533511494E-2"/>
                      <c:h val="0.159556966897262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0AE-44A1-8574-113784DE26EF}"/>
                </c:ext>
              </c:extLst>
            </c:dLbl>
            <c:dLbl>
              <c:idx val="5"/>
              <c:layout>
                <c:manualLayout>
                  <c:x val="-0.13922993336742495"/>
                  <c:y val="-0.1162810681080527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551138923665192"/>
                      <c:h val="0.1567809360554500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50AE-44A1-8574-113784DE26EF}"/>
                </c:ext>
              </c:extLst>
            </c:dLbl>
            <c:dLbl>
              <c:idx val="6"/>
              <c:layout>
                <c:manualLayout>
                  <c:x val="-6.1110867416297551E-2"/>
                  <c:y val="-0.1026024804645104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023463193169054"/>
                      <c:h val="0.1501569729802750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50AE-44A1-8574-113784DE26EF}"/>
                </c:ext>
              </c:extLst>
            </c:dLbl>
            <c:dLbl>
              <c:idx val="7"/>
              <c:layout>
                <c:manualLayout>
                  <c:x val="-8.5517640490380659E-2"/>
                  <c:y val="-0.1283516597846581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78F1C21-9668-4CCB-8FCE-9D7E2B291637}" type="CATEGORYNAME">
                      <a:rPr lang="en-US">
                        <a:solidFill>
                          <a:schemeClr val="tx1"/>
                        </a:solidFill>
                      </a:rPr>
                      <a:pPr>
                        <a:defRPr sz="1100">
                          <a:solidFill>
                            <a:schemeClr val="bg1"/>
                          </a:solidFill>
                        </a:defRPr>
                      </a:pPr>
                      <a:t>[KATEGORINAMN]</a:t>
                    </a:fld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
</a:t>
                    </a:r>
                    <a:fld id="{B36464F0-C5C7-4101-9A2E-4C0E1E6067A8}" type="PERCENTAGE">
                      <a:rPr lang="en-US" baseline="0">
                        <a:solidFill>
                          <a:schemeClr val="tx1"/>
                        </a:solidFill>
                      </a:rPr>
                      <a:pPr>
                        <a:defRPr sz="1100">
                          <a:solidFill>
                            <a:schemeClr val="bg1"/>
                          </a:solidFill>
                        </a:defRPr>
                      </a:pPr>
                      <a:t>[PROCENT]</a:t>
                    </a:fld>
                    <a:endParaRPr lang="en-US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002046112990176"/>
                      <c:h val="0.113023460868279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50AE-44A1-8574-113784DE26EF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25F3-4F72-9288-C25D23EBA2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Blad1!$A$2:$A$12</c:f>
              <c:strCache>
                <c:ptCount val="11"/>
                <c:pt idx="0">
                  <c:v>shimadzu</c:v>
                </c:pt>
                <c:pt idx="1">
                  <c:v>Philips</c:v>
                </c:pt>
                <c:pt idx="2">
                  <c:v>Carestream</c:v>
                </c:pt>
                <c:pt idx="3">
                  <c:v>Samsung</c:v>
                </c:pt>
                <c:pt idx="4">
                  <c:v>GE</c:v>
                </c:pt>
                <c:pt idx="5">
                  <c:v>Fuji</c:v>
                </c:pt>
                <c:pt idx="6">
                  <c:v>Konica Minolta</c:v>
                </c:pt>
                <c:pt idx="7">
                  <c:v>Siemens</c:v>
                </c:pt>
                <c:pt idx="8">
                  <c:v>Sedecal</c:v>
                </c:pt>
                <c:pt idx="9">
                  <c:v>Arcoma</c:v>
                </c:pt>
                <c:pt idx="10">
                  <c:v>Other</c:v>
                </c:pt>
              </c:strCache>
            </c:strRef>
          </c:cat>
          <c:val>
            <c:numRef>
              <c:f>Blad1!$B$2:$B$12</c:f>
              <c:numCache>
                <c:formatCode>0%</c:formatCode>
                <c:ptCount val="11"/>
                <c:pt idx="0">
                  <c:v>0.17</c:v>
                </c:pt>
                <c:pt idx="1">
                  <c:v>0.16</c:v>
                </c:pt>
                <c:pt idx="2">
                  <c:v>0.12</c:v>
                </c:pt>
                <c:pt idx="3">
                  <c:v>0.11</c:v>
                </c:pt>
                <c:pt idx="4">
                  <c:v>0.08</c:v>
                </c:pt>
                <c:pt idx="5">
                  <c:v>7.0000000000000007E-2</c:v>
                </c:pt>
                <c:pt idx="6">
                  <c:v>0.06</c:v>
                </c:pt>
                <c:pt idx="7">
                  <c:v>0.04</c:v>
                </c:pt>
                <c:pt idx="8" formatCode="0.00%">
                  <c:v>0.04</c:v>
                </c:pt>
                <c:pt idx="9" formatCode="0.00%">
                  <c:v>0.04</c:v>
                </c:pt>
                <c:pt idx="10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0AE-44A1-8574-113784DE26EF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5D0174-DCDA-434A-9343-368B706B8B12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</dgm:pt>
    <dgm:pt modelId="{F9A8EF5B-AF0C-42CA-880D-608140E21776}">
      <dgm:prSet phldrT="[Text]" custT="1"/>
      <dgm:spPr/>
      <dgm:t>
        <a:bodyPr/>
        <a:lstStyle/>
        <a:p>
          <a:r>
            <a:rPr lang="sv-SE" sz="1600" b="0" dirty="0" err="1"/>
            <a:t>Conventional</a:t>
          </a:r>
          <a:r>
            <a:rPr lang="sv-SE" sz="1600" b="0" dirty="0"/>
            <a:t> X-ray</a:t>
          </a:r>
        </a:p>
      </dgm:t>
    </dgm:pt>
    <dgm:pt modelId="{BD68D05A-B035-4093-8105-166C40AAF06F}" type="parTrans" cxnId="{578BC302-51C3-45A0-921C-3CD8FF52C967}">
      <dgm:prSet/>
      <dgm:spPr/>
      <dgm:t>
        <a:bodyPr/>
        <a:lstStyle/>
        <a:p>
          <a:endParaRPr lang="sv-SE" sz="1400"/>
        </a:p>
      </dgm:t>
    </dgm:pt>
    <dgm:pt modelId="{60E326EA-EB52-433C-8EF5-A06253084188}" type="sibTrans" cxnId="{578BC302-51C3-45A0-921C-3CD8FF52C967}">
      <dgm:prSet/>
      <dgm:spPr/>
      <dgm:t>
        <a:bodyPr/>
        <a:lstStyle/>
        <a:p>
          <a:endParaRPr lang="sv-SE" sz="1400"/>
        </a:p>
      </dgm:t>
    </dgm:pt>
    <dgm:pt modelId="{D1352103-F5D4-425F-AA14-04781EDA161C}">
      <dgm:prSet phldrT="[Text]" custT="1"/>
      <dgm:spPr/>
      <dgm:t>
        <a:bodyPr/>
        <a:lstStyle/>
        <a:p>
          <a:r>
            <a:rPr lang="sv-SE" sz="1600" dirty="0" err="1"/>
            <a:t>Computed</a:t>
          </a:r>
          <a:r>
            <a:rPr lang="sv-SE" sz="1600" dirty="0"/>
            <a:t> </a:t>
          </a:r>
          <a:r>
            <a:rPr lang="sv-SE" sz="1600" dirty="0" err="1"/>
            <a:t>Tomography</a:t>
          </a:r>
          <a:endParaRPr lang="sv-SE" sz="1600" dirty="0"/>
        </a:p>
      </dgm:t>
    </dgm:pt>
    <dgm:pt modelId="{432308A8-BB0D-47ED-AD63-8BDE766BCF90}" type="parTrans" cxnId="{1B4F8146-69BD-4318-9612-41EA078DD3FE}">
      <dgm:prSet/>
      <dgm:spPr/>
      <dgm:t>
        <a:bodyPr/>
        <a:lstStyle/>
        <a:p>
          <a:endParaRPr lang="sv-SE" sz="1400"/>
        </a:p>
      </dgm:t>
    </dgm:pt>
    <dgm:pt modelId="{5B6E360D-9312-4689-A5DF-E5A76112357B}" type="sibTrans" cxnId="{1B4F8146-69BD-4318-9612-41EA078DD3FE}">
      <dgm:prSet/>
      <dgm:spPr/>
      <dgm:t>
        <a:bodyPr/>
        <a:lstStyle/>
        <a:p>
          <a:endParaRPr lang="sv-SE" sz="1400"/>
        </a:p>
      </dgm:t>
    </dgm:pt>
    <dgm:pt modelId="{802545E3-7744-4282-A65F-DD33D21AF11D}">
      <dgm:prSet phldrT="[Text]" custT="1"/>
      <dgm:spPr/>
      <dgm:t>
        <a:bodyPr/>
        <a:lstStyle/>
        <a:p>
          <a:r>
            <a:rPr lang="sv-SE" sz="1600" dirty="0" err="1">
              <a:solidFill>
                <a:schemeClr val="bg1"/>
              </a:solidFill>
            </a:rPr>
            <a:t>Molecular</a:t>
          </a:r>
          <a:r>
            <a:rPr lang="sv-SE" sz="1600" dirty="0">
              <a:solidFill>
                <a:schemeClr val="bg1"/>
              </a:solidFill>
            </a:rPr>
            <a:t> Imaging Equipment(?)</a:t>
          </a:r>
        </a:p>
      </dgm:t>
    </dgm:pt>
    <dgm:pt modelId="{103E5C38-FEF3-489B-95FF-C57C5BF67E62}" type="parTrans" cxnId="{D80CF2B2-317F-4A1B-85E2-E8479DCA6DBF}">
      <dgm:prSet/>
      <dgm:spPr/>
      <dgm:t>
        <a:bodyPr/>
        <a:lstStyle/>
        <a:p>
          <a:endParaRPr lang="sv-SE" sz="1400"/>
        </a:p>
      </dgm:t>
    </dgm:pt>
    <dgm:pt modelId="{87DAEB6E-D86C-4450-8B57-8BCB6B2D7ECA}" type="sibTrans" cxnId="{D80CF2B2-317F-4A1B-85E2-E8479DCA6DBF}">
      <dgm:prSet/>
      <dgm:spPr/>
      <dgm:t>
        <a:bodyPr/>
        <a:lstStyle/>
        <a:p>
          <a:endParaRPr lang="sv-SE" sz="1400"/>
        </a:p>
      </dgm:t>
    </dgm:pt>
    <dgm:pt modelId="{B26F0AE6-397B-4816-910D-AE70C81BFFE3}">
      <dgm:prSet phldrT="[Text]" custT="1"/>
      <dgm:spPr/>
      <dgm:t>
        <a:bodyPr/>
        <a:lstStyle/>
        <a:p>
          <a:r>
            <a:rPr lang="sv-SE" sz="1600" dirty="0"/>
            <a:t>MRI (Magnetic </a:t>
          </a:r>
          <a:r>
            <a:rPr lang="sv-SE" sz="1600" dirty="0" err="1"/>
            <a:t>Resonance</a:t>
          </a:r>
          <a:r>
            <a:rPr lang="sv-SE" sz="1600" dirty="0"/>
            <a:t> Imaging)</a:t>
          </a:r>
        </a:p>
      </dgm:t>
    </dgm:pt>
    <dgm:pt modelId="{23EEEDD8-22B7-45E7-B2CA-CABD1AEDAEB8}" type="parTrans" cxnId="{5489980D-E36F-4154-AD34-E10B72424A95}">
      <dgm:prSet/>
      <dgm:spPr/>
      <dgm:t>
        <a:bodyPr/>
        <a:lstStyle/>
        <a:p>
          <a:endParaRPr lang="sv-SE" sz="1400"/>
        </a:p>
      </dgm:t>
    </dgm:pt>
    <dgm:pt modelId="{886BEB30-9DE1-4EA8-B217-08D07E068254}" type="sibTrans" cxnId="{5489980D-E36F-4154-AD34-E10B72424A95}">
      <dgm:prSet/>
      <dgm:spPr/>
      <dgm:t>
        <a:bodyPr/>
        <a:lstStyle/>
        <a:p>
          <a:endParaRPr lang="sv-SE" sz="1400"/>
        </a:p>
      </dgm:t>
    </dgm:pt>
    <dgm:pt modelId="{3D068C78-35F0-43AF-931B-D9376FC93619}">
      <dgm:prSet phldrT="[Text]" custT="1"/>
      <dgm:spPr/>
      <dgm:t>
        <a:bodyPr/>
        <a:lstStyle/>
        <a:p>
          <a:r>
            <a:rPr lang="sv-SE" sz="1600" dirty="0"/>
            <a:t>Ultrasound Equipment</a:t>
          </a:r>
        </a:p>
      </dgm:t>
    </dgm:pt>
    <dgm:pt modelId="{A631BE8B-450B-4BB5-ADEF-3A1A52607D8C}" type="parTrans" cxnId="{F6E98387-C10C-4BC9-8E5A-0DA9B993FA62}">
      <dgm:prSet/>
      <dgm:spPr/>
      <dgm:t>
        <a:bodyPr/>
        <a:lstStyle/>
        <a:p>
          <a:endParaRPr lang="sv-SE" sz="1400"/>
        </a:p>
      </dgm:t>
    </dgm:pt>
    <dgm:pt modelId="{1982D3AC-A773-464D-9C9B-1E19F2688E72}" type="sibTrans" cxnId="{F6E98387-C10C-4BC9-8E5A-0DA9B993FA62}">
      <dgm:prSet/>
      <dgm:spPr/>
      <dgm:t>
        <a:bodyPr/>
        <a:lstStyle/>
        <a:p>
          <a:endParaRPr lang="sv-SE" sz="1400"/>
        </a:p>
      </dgm:t>
    </dgm:pt>
    <dgm:pt modelId="{8AF985D7-BE4F-40BF-8E34-439E63071704}" type="pres">
      <dgm:prSet presAssocID="{665D0174-DCDA-434A-9343-368B706B8B12}" presName="linear" presStyleCnt="0">
        <dgm:presLayoutVars>
          <dgm:animLvl val="lvl"/>
          <dgm:resizeHandles val="exact"/>
        </dgm:presLayoutVars>
      </dgm:prSet>
      <dgm:spPr/>
    </dgm:pt>
    <dgm:pt modelId="{34B611C3-0C28-4CB7-B657-60033C7F9DD7}" type="pres">
      <dgm:prSet presAssocID="{F9A8EF5B-AF0C-42CA-880D-608140E2177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0E554B7-0062-41C6-AA70-5A8A0D4635B9}" type="pres">
      <dgm:prSet presAssocID="{60E326EA-EB52-433C-8EF5-A06253084188}" presName="spacer" presStyleCnt="0"/>
      <dgm:spPr/>
    </dgm:pt>
    <dgm:pt modelId="{18441B70-1025-456B-83AF-C44A5738D0CA}" type="pres">
      <dgm:prSet presAssocID="{B26F0AE6-397B-4816-910D-AE70C81BFFE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C218308-F448-4157-A439-45D7D41BF8A4}" type="pres">
      <dgm:prSet presAssocID="{886BEB30-9DE1-4EA8-B217-08D07E068254}" presName="spacer" presStyleCnt="0"/>
      <dgm:spPr/>
    </dgm:pt>
    <dgm:pt modelId="{9ABCB1FE-1A5C-4DD8-8673-11AFC4E85E84}" type="pres">
      <dgm:prSet presAssocID="{D1352103-F5D4-425F-AA14-04781EDA161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FBECBA3-6680-47C8-A933-35448BA5EE1D}" type="pres">
      <dgm:prSet presAssocID="{5B6E360D-9312-4689-A5DF-E5A76112357B}" presName="spacer" presStyleCnt="0"/>
      <dgm:spPr/>
    </dgm:pt>
    <dgm:pt modelId="{F82A4BBB-EF23-44A0-9CAF-6F5AA77980E5}" type="pres">
      <dgm:prSet presAssocID="{802545E3-7744-4282-A65F-DD33D21AF11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72F8DA1C-F346-4FFC-9F43-E26E3D30BD72}" type="pres">
      <dgm:prSet presAssocID="{87DAEB6E-D86C-4450-8B57-8BCB6B2D7ECA}" presName="spacer" presStyleCnt="0"/>
      <dgm:spPr/>
    </dgm:pt>
    <dgm:pt modelId="{6127675C-933F-433F-8062-5D683878656A}" type="pres">
      <dgm:prSet presAssocID="{3D068C78-35F0-43AF-931B-D9376FC9361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78BC302-51C3-45A0-921C-3CD8FF52C967}" srcId="{665D0174-DCDA-434A-9343-368B706B8B12}" destId="{F9A8EF5B-AF0C-42CA-880D-608140E21776}" srcOrd="0" destOrd="0" parTransId="{BD68D05A-B035-4093-8105-166C40AAF06F}" sibTransId="{60E326EA-EB52-433C-8EF5-A06253084188}"/>
    <dgm:cxn modelId="{5489980D-E36F-4154-AD34-E10B72424A95}" srcId="{665D0174-DCDA-434A-9343-368B706B8B12}" destId="{B26F0AE6-397B-4816-910D-AE70C81BFFE3}" srcOrd="1" destOrd="0" parTransId="{23EEEDD8-22B7-45E7-B2CA-CABD1AEDAEB8}" sibTransId="{886BEB30-9DE1-4EA8-B217-08D07E068254}"/>
    <dgm:cxn modelId="{20179418-EBDA-4574-9F51-F4A1807E0E0E}" type="presOf" srcId="{802545E3-7744-4282-A65F-DD33D21AF11D}" destId="{F82A4BBB-EF23-44A0-9CAF-6F5AA77980E5}" srcOrd="0" destOrd="0" presId="urn:microsoft.com/office/officeart/2005/8/layout/vList2"/>
    <dgm:cxn modelId="{323F2D2A-FE18-49A4-BEAD-9639A3E9AC81}" type="presOf" srcId="{3D068C78-35F0-43AF-931B-D9376FC93619}" destId="{6127675C-933F-433F-8062-5D683878656A}" srcOrd="0" destOrd="0" presId="urn:microsoft.com/office/officeart/2005/8/layout/vList2"/>
    <dgm:cxn modelId="{1B4F8146-69BD-4318-9612-41EA078DD3FE}" srcId="{665D0174-DCDA-434A-9343-368B706B8B12}" destId="{D1352103-F5D4-425F-AA14-04781EDA161C}" srcOrd="2" destOrd="0" parTransId="{432308A8-BB0D-47ED-AD63-8BDE766BCF90}" sibTransId="{5B6E360D-9312-4689-A5DF-E5A76112357B}"/>
    <dgm:cxn modelId="{818FD153-EEA1-47D7-9F71-278D91C63EF9}" type="presOf" srcId="{665D0174-DCDA-434A-9343-368B706B8B12}" destId="{8AF985D7-BE4F-40BF-8E34-439E63071704}" srcOrd="0" destOrd="0" presId="urn:microsoft.com/office/officeart/2005/8/layout/vList2"/>
    <dgm:cxn modelId="{F6E98387-C10C-4BC9-8E5A-0DA9B993FA62}" srcId="{665D0174-DCDA-434A-9343-368B706B8B12}" destId="{3D068C78-35F0-43AF-931B-D9376FC93619}" srcOrd="4" destOrd="0" parTransId="{A631BE8B-450B-4BB5-ADEF-3A1A52607D8C}" sibTransId="{1982D3AC-A773-464D-9C9B-1E19F2688E72}"/>
    <dgm:cxn modelId="{D80CF2B2-317F-4A1B-85E2-E8479DCA6DBF}" srcId="{665D0174-DCDA-434A-9343-368B706B8B12}" destId="{802545E3-7744-4282-A65F-DD33D21AF11D}" srcOrd="3" destOrd="0" parTransId="{103E5C38-FEF3-489B-95FF-C57C5BF67E62}" sibTransId="{87DAEB6E-D86C-4450-8B57-8BCB6B2D7ECA}"/>
    <dgm:cxn modelId="{E3E3C8D0-AD33-43CD-8E26-AD2177B9B748}" type="presOf" srcId="{F9A8EF5B-AF0C-42CA-880D-608140E21776}" destId="{34B611C3-0C28-4CB7-B657-60033C7F9DD7}" srcOrd="0" destOrd="0" presId="urn:microsoft.com/office/officeart/2005/8/layout/vList2"/>
    <dgm:cxn modelId="{E0B1D3D8-A33F-46BE-9064-34DF6599F6F0}" type="presOf" srcId="{B26F0AE6-397B-4816-910D-AE70C81BFFE3}" destId="{18441B70-1025-456B-83AF-C44A5738D0CA}" srcOrd="0" destOrd="0" presId="urn:microsoft.com/office/officeart/2005/8/layout/vList2"/>
    <dgm:cxn modelId="{F2463EE3-7B3C-49F1-B5B6-F2A34F867B4E}" type="presOf" srcId="{D1352103-F5D4-425F-AA14-04781EDA161C}" destId="{9ABCB1FE-1A5C-4DD8-8673-11AFC4E85E84}" srcOrd="0" destOrd="0" presId="urn:microsoft.com/office/officeart/2005/8/layout/vList2"/>
    <dgm:cxn modelId="{44B19B33-157F-4A6F-9E34-965C57E59467}" type="presParOf" srcId="{8AF985D7-BE4F-40BF-8E34-439E63071704}" destId="{34B611C3-0C28-4CB7-B657-60033C7F9DD7}" srcOrd="0" destOrd="0" presId="urn:microsoft.com/office/officeart/2005/8/layout/vList2"/>
    <dgm:cxn modelId="{5F18C359-44D4-495C-9FF6-DDB688B07F02}" type="presParOf" srcId="{8AF985D7-BE4F-40BF-8E34-439E63071704}" destId="{C0E554B7-0062-41C6-AA70-5A8A0D4635B9}" srcOrd="1" destOrd="0" presId="urn:microsoft.com/office/officeart/2005/8/layout/vList2"/>
    <dgm:cxn modelId="{E0DD02E0-B787-4F23-9081-57D541502400}" type="presParOf" srcId="{8AF985D7-BE4F-40BF-8E34-439E63071704}" destId="{18441B70-1025-456B-83AF-C44A5738D0CA}" srcOrd="2" destOrd="0" presId="urn:microsoft.com/office/officeart/2005/8/layout/vList2"/>
    <dgm:cxn modelId="{C4D03C9A-7A0D-43A5-8462-8ED851610577}" type="presParOf" srcId="{8AF985D7-BE4F-40BF-8E34-439E63071704}" destId="{BC218308-F448-4157-A439-45D7D41BF8A4}" srcOrd="3" destOrd="0" presId="urn:microsoft.com/office/officeart/2005/8/layout/vList2"/>
    <dgm:cxn modelId="{C521EF17-1F4B-4783-A78E-7286F881F873}" type="presParOf" srcId="{8AF985D7-BE4F-40BF-8E34-439E63071704}" destId="{9ABCB1FE-1A5C-4DD8-8673-11AFC4E85E84}" srcOrd="4" destOrd="0" presId="urn:microsoft.com/office/officeart/2005/8/layout/vList2"/>
    <dgm:cxn modelId="{3E4F3F22-0EFF-4F8D-ADC0-F05AAD0A1675}" type="presParOf" srcId="{8AF985D7-BE4F-40BF-8E34-439E63071704}" destId="{4FBECBA3-6680-47C8-A933-35448BA5EE1D}" srcOrd="5" destOrd="0" presId="urn:microsoft.com/office/officeart/2005/8/layout/vList2"/>
    <dgm:cxn modelId="{C309D6ED-A8B1-4866-A35A-C5B3C3A3A539}" type="presParOf" srcId="{8AF985D7-BE4F-40BF-8E34-439E63071704}" destId="{F82A4BBB-EF23-44A0-9CAF-6F5AA77980E5}" srcOrd="6" destOrd="0" presId="urn:microsoft.com/office/officeart/2005/8/layout/vList2"/>
    <dgm:cxn modelId="{9993C9D3-E63A-4331-81C7-C8E09F077C40}" type="presParOf" srcId="{8AF985D7-BE4F-40BF-8E34-439E63071704}" destId="{72F8DA1C-F346-4FFC-9F43-E26E3D30BD72}" srcOrd="7" destOrd="0" presId="urn:microsoft.com/office/officeart/2005/8/layout/vList2"/>
    <dgm:cxn modelId="{DCB0A608-4A3E-43ED-8AB1-3D3640532403}" type="presParOf" srcId="{8AF985D7-BE4F-40BF-8E34-439E63071704}" destId="{6127675C-933F-433F-8062-5D683878656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5D0174-DCDA-434A-9343-368B706B8B12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</dgm:pt>
    <dgm:pt modelId="{F9A8EF5B-AF0C-42CA-880D-608140E21776}">
      <dgm:prSet phldrT="[Text]" custT="1"/>
      <dgm:spPr/>
      <dgm:t>
        <a:bodyPr/>
        <a:lstStyle/>
        <a:p>
          <a:r>
            <a:rPr lang="sv-SE" sz="1600" b="0" dirty="0" err="1"/>
            <a:t>Conventional</a:t>
          </a:r>
          <a:r>
            <a:rPr lang="sv-SE" sz="1600" b="0" dirty="0"/>
            <a:t> X-ray</a:t>
          </a:r>
        </a:p>
      </dgm:t>
    </dgm:pt>
    <dgm:pt modelId="{BD68D05A-B035-4093-8105-166C40AAF06F}" type="parTrans" cxnId="{578BC302-51C3-45A0-921C-3CD8FF52C967}">
      <dgm:prSet/>
      <dgm:spPr/>
      <dgm:t>
        <a:bodyPr/>
        <a:lstStyle/>
        <a:p>
          <a:endParaRPr lang="sv-SE" sz="1400"/>
        </a:p>
      </dgm:t>
    </dgm:pt>
    <dgm:pt modelId="{60E326EA-EB52-433C-8EF5-A06253084188}" type="sibTrans" cxnId="{578BC302-51C3-45A0-921C-3CD8FF52C967}">
      <dgm:prSet/>
      <dgm:spPr/>
      <dgm:t>
        <a:bodyPr/>
        <a:lstStyle/>
        <a:p>
          <a:endParaRPr lang="sv-SE" sz="1400"/>
        </a:p>
      </dgm:t>
    </dgm:pt>
    <dgm:pt modelId="{D1352103-F5D4-425F-AA14-04781EDA161C}">
      <dgm:prSet phldrT="[Text]" custT="1"/>
      <dgm:spPr/>
      <dgm:t>
        <a:bodyPr/>
        <a:lstStyle/>
        <a:p>
          <a:r>
            <a:rPr lang="sv-SE" sz="1600" dirty="0" err="1"/>
            <a:t>Computed</a:t>
          </a:r>
          <a:r>
            <a:rPr lang="sv-SE" sz="1600" dirty="0"/>
            <a:t> </a:t>
          </a:r>
          <a:r>
            <a:rPr lang="sv-SE" sz="1600" dirty="0" err="1"/>
            <a:t>Tomography</a:t>
          </a:r>
          <a:endParaRPr lang="sv-SE" sz="1600" dirty="0"/>
        </a:p>
      </dgm:t>
    </dgm:pt>
    <dgm:pt modelId="{432308A8-BB0D-47ED-AD63-8BDE766BCF90}" type="parTrans" cxnId="{1B4F8146-69BD-4318-9612-41EA078DD3FE}">
      <dgm:prSet/>
      <dgm:spPr/>
      <dgm:t>
        <a:bodyPr/>
        <a:lstStyle/>
        <a:p>
          <a:endParaRPr lang="sv-SE" sz="1400"/>
        </a:p>
      </dgm:t>
    </dgm:pt>
    <dgm:pt modelId="{5B6E360D-9312-4689-A5DF-E5A76112357B}" type="sibTrans" cxnId="{1B4F8146-69BD-4318-9612-41EA078DD3FE}">
      <dgm:prSet/>
      <dgm:spPr/>
      <dgm:t>
        <a:bodyPr/>
        <a:lstStyle/>
        <a:p>
          <a:endParaRPr lang="sv-SE" sz="1400"/>
        </a:p>
      </dgm:t>
    </dgm:pt>
    <dgm:pt modelId="{802545E3-7744-4282-A65F-DD33D21AF11D}">
      <dgm:prSet phldrT="[Text]" custT="1"/>
      <dgm:spPr/>
      <dgm:t>
        <a:bodyPr/>
        <a:lstStyle/>
        <a:p>
          <a:r>
            <a:rPr lang="sv-SE" sz="1600" dirty="0" err="1">
              <a:solidFill>
                <a:srgbClr val="FF0000"/>
              </a:solidFill>
            </a:rPr>
            <a:t>Molecular</a:t>
          </a:r>
          <a:r>
            <a:rPr lang="sv-SE" sz="1600" dirty="0">
              <a:solidFill>
                <a:srgbClr val="FF0000"/>
              </a:solidFill>
            </a:rPr>
            <a:t> Imaging Equipment(?)</a:t>
          </a:r>
        </a:p>
      </dgm:t>
    </dgm:pt>
    <dgm:pt modelId="{103E5C38-FEF3-489B-95FF-C57C5BF67E62}" type="parTrans" cxnId="{D80CF2B2-317F-4A1B-85E2-E8479DCA6DBF}">
      <dgm:prSet/>
      <dgm:spPr/>
      <dgm:t>
        <a:bodyPr/>
        <a:lstStyle/>
        <a:p>
          <a:endParaRPr lang="sv-SE" sz="1400"/>
        </a:p>
      </dgm:t>
    </dgm:pt>
    <dgm:pt modelId="{87DAEB6E-D86C-4450-8B57-8BCB6B2D7ECA}" type="sibTrans" cxnId="{D80CF2B2-317F-4A1B-85E2-E8479DCA6DBF}">
      <dgm:prSet/>
      <dgm:spPr/>
      <dgm:t>
        <a:bodyPr/>
        <a:lstStyle/>
        <a:p>
          <a:endParaRPr lang="sv-SE" sz="1400"/>
        </a:p>
      </dgm:t>
    </dgm:pt>
    <dgm:pt modelId="{B26F0AE6-397B-4816-910D-AE70C81BFFE3}">
      <dgm:prSet phldrT="[Text]" custT="1"/>
      <dgm:spPr/>
      <dgm:t>
        <a:bodyPr/>
        <a:lstStyle/>
        <a:p>
          <a:r>
            <a:rPr lang="sv-SE" sz="1600" dirty="0"/>
            <a:t>MRI (Magnetic </a:t>
          </a:r>
          <a:r>
            <a:rPr lang="sv-SE" sz="1600" dirty="0" err="1"/>
            <a:t>Resonance</a:t>
          </a:r>
          <a:r>
            <a:rPr lang="sv-SE" sz="1600" dirty="0"/>
            <a:t> Imaging)</a:t>
          </a:r>
        </a:p>
      </dgm:t>
    </dgm:pt>
    <dgm:pt modelId="{23EEEDD8-22B7-45E7-B2CA-CABD1AEDAEB8}" type="parTrans" cxnId="{5489980D-E36F-4154-AD34-E10B72424A95}">
      <dgm:prSet/>
      <dgm:spPr/>
      <dgm:t>
        <a:bodyPr/>
        <a:lstStyle/>
        <a:p>
          <a:endParaRPr lang="sv-SE" sz="1400"/>
        </a:p>
      </dgm:t>
    </dgm:pt>
    <dgm:pt modelId="{886BEB30-9DE1-4EA8-B217-08D07E068254}" type="sibTrans" cxnId="{5489980D-E36F-4154-AD34-E10B72424A95}">
      <dgm:prSet/>
      <dgm:spPr/>
      <dgm:t>
        <a:bodyPr/>
        <a:lstStyle/>
        <a:p>
          <a:endParaRPr lang="sv-SE" sz="1400"/>
        </a:p>
      </dgm:t>
    </dgm:pt>
    <dgm:pt modelId="{3D068C78-35F0-43AF-931B-D9376FC93619}">
      <dgm:prSet phldrT="[Text]" custT="1"/>
      <dgm:spPr/>
      <dgm:t>
        <a:bodyPr/>
        <a:lstStyle/>
        <a:p>
          <a:r>
            <a:rPr lang="sv-SE" sz="1600" dirty="0"/>
            <a:t>Ultrasound Equipment</a:t>
          </a:r>
        </a:p>
      </dgm:t>
    </dgm:pt>
    <dgm:pt modelId="{A631BE8B-450B-4BB5-ADEF-3A1A52607D8C}" type="parTrans" cxnId="{F6E98387-C10C-4BC9-8E5A-0DA9B993FA62}">
      <dgm:prSet/>
      <dgm:spPr/>
      <dgm:t>
        <a:bodyPr/>
        <a:lstStyle/>
        <a:p>
          <a:endParaRPr lang="sv-SE" sz="1400"/>
        </a:p>
      </dgm:t>
    </dgm:pt>
    <dgm:pt modelId="{1982D3AC-A773-464D-9C9B-1E19F2688E72}" type="sibTrans" cxnId="{F6E98387-C10C-4BC9-8E5A-0DA9B993FA62}">
      <dgm:prSet/>
      <dgm:spPr/>
      <dgm:t>
        <a:bodyPr/>
        <a:lstStyle/>
        <a:p>
          <a:endParaRPr lang="sv-SE" sz="1400"/>
        </a:p>
      </dgm:t>
    </dgm:pt>
    <dgm:pt modelId="{8AF985D7-BE4F-40BF-8E34-439E63071704}" type="pres">
      <dgm:prSet presAssocID="{665D0174-DCDA-434A-9343-368B706B8B12}" presName="linear" presStyleCnt="0">
        <dgm:presLayoutVars>
          <dgm:animLvl val="lvl"/>
          <dgm:resizeHandles val="exact"/>
        </dgm:presLayoutVars>
      </dgm:prSet>
      <dgm:spPr/>
    </dgm:pt>
    <dgm:pt modelId="{34B611C3-0C28-4CB7-B657-60033C7F9DD7}" type="pres">
      <dgm:prSet presAssocID="{F9A8EF5B-AF0C-42CA-880D-608140E2177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0E554B7-0062-41C6-AA70-5A8A0D4635B9}" type="pres">
      <dgm:prSet presAssocID="{60E326EA-EB52-433C-8EF5-A06253084188}" presName="spacer" presStyleCnt="0"/>
      <dgm:spPr/>
    </dgm:pt>
    <dgm:pt modelId="{18441B70-1025-456B-83AF-C44A5738D0CA}" type="pres">
      <dgm:prSet presAssocID="{B26F0AE6-397B-4816-910D-AE70C81BFFE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C218308-F448-4157-A439-45D7D41BF8A4}" type="pres">
      <dgm:prSet presAssocID="{886BEB30-9DE1-4EA8-B217-08D07E068254}" presName="spacer" presStyleCnt="0"/>
      <dgm:spPr/>
    </dgm:pt>
    <dgm:pt modelId="{9ABCB1FE-1A5C-4DD8-8673-11AFC4E85E84}" type="pres">
      <dgm:prSet presAssocID="{D1352103-F5D4-425F-AA14-04781EDA161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FBECBA3-6680-47C8-A933-35448BA5EE1D}" type="pres">
      <dgm:prSet presAssocID="{5B6E360D-9312-4689-A5DF-E5A76112357B}" presName="spacer" presStyleCnt="0"/>
      <dgm:spPr/>
    </dgm:pt>
    <dgm:pt modelId="{F82A4BBB-EF23-44A0-9CAF-6F5AA77980E5}" type="pres">
      <dgm:prSet presAssocID="{802545E3-7744-4282-A65F-DD33D21AF11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72F8DA1C-F346-4FFC-9F43-E26E3D30BD72}" type="pres">
      <dgm:prSet presAssocID="{87DAEB6E-D86C-4450-8B57-8BCB6B2D7ECA}" presName="spacer" presStyleCnt="0"/>
      <dgm:spPr/>
    </dgm:pt>
    <dgm:pt modelId="{6127675C-933F-433F-8062-5D683878656A}" type="pres">
      <dgm:prSet presAssocID="{3D068C78-35F0-43AF-931B-D9376FC9361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78BC302-51C3-45A0-921C-3CD8FF52C967}" srcId="{665D0174-DCDA-434A-9343-368B706B8B12}" destId="{F9A8EF5B-AF0C-42CA-880D-608140E21776}" srcOrd="0" destOrd="0" parTransId="{BD68D05A-B035-4093-8105-166C40AAF06F}" sibTransId="{60E326EA-EB52-433C-8EF5-A06253084188}"/>
    <dgm:cxn modelId="{5489980D-E36F-4154-AD34-E10B72424A95}" srcId="{665D0174-DCDA-434A-9343-368B706B8B12}" destId="{B26F0AE6-397B-4816-910D-AE70C81BFFE3}" srcOrd="1" destOrd="0" parTransId="{23EEEDD8-22B7-45E7-B2CA-CABD1AEDAEB8}" sibTransId="{886BEB30-9DE1-4EA8-B217-08D07E068254}"/>
    <dgm:cxn modelId="{20179418-EBDA-4574-9F51-F4A1807E0E0E}" type="presOf" srcId="{802545E3-7744-4282-A65F-DD33D21AF11D}" destId="{F82A4BBB-EF23-44A0-9CAF-6F5AA77980E5}" srcOrd="0" destOrd="0" presId="urn:microsoft.com/office/officeart/2005/8/layout/vList2"/>
    <dgm:cxn modelId="{323F2D2A-FE18-49A4-BEAD-9639A3E9AC81}" type="presOf" srcId="{3D068C78-35F0-43AF-931B-D9376FC93619}" destId="{6127675C-933F-433F-8062-5D683878656A}" srcOrd="0" destOrd="0" presId="urn:microsoft.com/office/officeart/2005/8/layout/vList2"/>
    <dgm:cxn modelId="{1B4F8146-69BD-4318-9612-41EA078DD3FE}" srcId="{665D0174-DCDA-434A-9343-368B706B8B12}" destId="{D1352103-F5D4-425F-AA14-04781EDA161C}" srcOrd="2" destOrd="0" parTransId="{432308A8-BB0D-47ED-AD63-8BDE766BCF90}" sibTransId="{5B6E360D-9312-4689-A5DF-E5A76112357B}"/>
    <dgm:cxn modelId="{818FD153-EEA1-47D7-9F71-278D91C63EF9}" type="presOf" srcId="{665D0174-DCDA-434A-9343-368B706B8B12}" destId="{8AF985D7-BE4F-40BF-8E34-439E63071704}" srcOrd="0" destOrd="0" presId="urn:microsoft.com/office/officeart/2005/8/layout/vList2"/>
    <dgm:cxn modelId="{F6E98387-C10C-4BC9-8E5A-0DA9B993FA62}" srcId="{665D0174-DCDA-434A-9343-368B706B8B12}" destId="{3D068C78-35F0-43AF-931B-D9376FC93619}" srcOrd="4" destOrd="0" parTransId="{A631BE8B-450B-4BB5-ADEF-3A1A52607D8C}" sibTransId="{1982D3AC-A773-464D-9C9B-1E19F2688E72}"/>
    <dgm:cxn modelId="{D80CF2B2-317F-4A1B-85E2-E8479DCA6DBF}" srcId="{665D0174-DCDA-434A-9343-368B706B8B12}" destId="{802545E3-7744-4282-A65F-DD33D21AF11D}" srcOrd="3" destOrd="0" parTransId="{103E5C38-FEF3-489B-95FF-C57C5BF67E62}" sibTransId="{87DAEB6E-D86C-4450-8B57-8BCB6B2D7ECA}"/>
    <dgm:cxn modelId="{E3E3C8D0-AD33-43CD-8E26-AD2177B9B748}" type="presOf" srcId="{F9A8EF5B-AF0C-42CA-880D-608140E21776}" destId="{34B611C3-0C28-4CB7-B657-60033C7F9DD7}" srcOrd="0" destOrd="0" presId="urn:microsoft.com/office/officeart/2005/8/layout/vList2"/>
    <dgm:cxn modelId="{E0B1D3D8-A33F-46BE-9064-34DF6599F6F0}" type="presOf" srcId="{B26F0AE6-397B-4816-910D-AE70C81BFFE3}" destId="{18441B70-1025-456B-83AF-C44A5738D0CA}" srcOrd="0" destOrd="0" presId="urn:microsoft.com/office/officeart/2005/8/layout/vList2"/>
    <dgm:cxn modelId="{F2463EE3-7B3C-49F1-B5B6-F2A34F867B4E}" type="presOf" srcId="{D1352103-F5D4-425F-AA14-04781EDA161C}" destId="{9ABCB1FE-1A5C-4DD8-8673-11AFC4E85E84}" srcOrd="0" destOrd="0" presId="urn:microsoft.com/office/officeart/2005/8/layout/vList2"/>
    <dgm:cxn modelId="{44B19B33-157F-4A6F-9E34-965C57E59467}" type="presParOf" srcId="{8AF985D7-BE4F-40BF-8E34-439E63071704}" destId="{34B611C3-0C28-4CB7-B657-60033C7F9DD7}" srcOrd="0" destOrd="0" presId="urn:microsoft.com/office/officeart/2005/8/layout/vList2"/>
    <dgm:cxn modelId="{5F18C359-44D4-495C-9FF6-DDB688B07F02}" type="presParOf" srcId="{8AF985D7-BE4F-40BF-8E34-439E63071704}" destId="{C0E554B7-0062-41C6-AA70-5A8A0D4635B9}" srcOrd="1" destOrd="0" presId="urn:microsoft.com/office/officeart/2005/8/layout/vList2"/>
    <dgm:cxn modelId="{E0DD02E0-B787-4F23-9081-57D541502400}" type="presParOf" srcId="{8AF985D7-BE4F-40BF-8E34-439E63071704}" destId="{18441B70-1025-456B-83AF-C44A5738D0CA}" srcOrd="2" destOrd="0" presId="urn:microsoft.com/office/officeart/2005/8/layout/vList2"/>
    <dgm:cxn modelId="{C4D03C9A-7A0D-43A5-8462-8ED851610577}" type="presParOf" srcId="{8AF985D7-BE4F-40BF-8E34-439E63071704}" destId="{BC218308-F448-4157-A439-45D7D41BF8A4}" srcOrd="3" destOrd="0" presId="urn:microsoft.com/office/officeart/2005/8/layout/vList2"/>
    <dgm:cxn modelId="{C521EF17-1F4B-4783-A78E-7286F881F873}" type="presParOf" srcId="{8AF985D7-BE4F-40BF-8E34-439E63071704}" destId="{9ABCB1FE-1A5C-4DD8-8673-11AFC4E85E84}" srcOrd="4" destOrd="0" presId="urn:microsoft.com/office/officeart/2005/8/layout/vList2"/>
    <dgm:cxn modelId="{3E4F3F22-0EFF-4F8D-ADC0-F05AAD0A1675}" type="presParOf" srcId="{8AF985D7-BE4F-40BF-8E34-439E63071704}" destId="{4FBECBA3-6680-47C8-A933-35448BA5EE1D}" srcOrd="5" destOrd="0" presId="urn:microsoft.com/office/officeart/2005/8/layout/vList2"/>
    <dgm:cxn modelId="{C309D6ED-A8B1-4866-A35A-C5B3C3A3A539}" type="presParOf" srcId="{8AF985D7-BE4F-40BF-8E34-439E63071704}" destId="{F82A4BBB-EF23-44A0-9CAF-6F5AA77980E5}" srcOrd="6" destOrd="0" presId="urn:microsoft.com/office/officeart/2005/8/layout/vList2"/>
    <dgm:cxn modelId="{9993C9D3-E63A-4331-81C7-C8E09F077C40}" type="presParOf" srcId="{8AF985D7-BE4F-40BF-8E34-439E63071704}" destId="{72F8DA1C-F346-4FFC-9F43-E26E3D30BD72}" srcOrd="7" destOrd="0" presId="urn:microsoft.com/office/officeart/2005/8/layout/vList2"/>
    <dgm:cxn modelId="{DCB0A608-4A3E-43ED-8AB1-3D3640532403}" type="presParOf" srcId="{8AF985D7-BE4F-40BF-8E34-439E63071704}" destId="{6127675C-933F-433F-8062-5D683878656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611C3-0C28-4CB7-B657-60033C7F9DD7}">
      <dsp:nvSpPr>
        <dsp:cNvPr id="0" name=""/>
        <dsp:cNvSpPr/>
      </dsp:nvSpPr>
      <dsp:spPr>
        <a:xfrm>
          <a:off x="0" y="12501"/>
          <a:ext cx="3075468" cy="6364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b="0" kern="1200" dirty="0" err="1"/>
            <a:t>Conventional</a:t>
          </a:r>
          <a:r>
            <a:rPr lang="sv-SE" sz="1600" b="0" kern="1200" dirty="0"/>
            <a:t> X-ray</a:t>
          </a:r>
        </a:p>
      </dsp:txBody>
      <dsp:txXfrm>
        <a:off x="31070" y="43571"/>
        <a:ext cx="3013328" cy="574340"/>
      </dsp:txXfrm>
    </dsp:sp>
    <dsp:sp modelId="{18441B70-1025-456B-83AF-C44A5738D0CA}">
      <dsp:nvSpPr>
        <dsp:cNvPr id="0" name=""/>
        <dsp:cNvSpPr/>
      </dsp:nvSpPr>
      <dsp:spPr>
        <a:xfrm>
          <a:off x="0" y="746901"/>
          <a:ext cx="3075468" cy="6364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kern="1200" dirty="0"/>
            <a:t>MRI (Magnetic </a:t>
          </a:r>
          <a:r>
            <a:rPr lang="sv-SE" sz="1600" kern="1200" dirty="0" err="1"/>
            <a:t>Resonance</a:t>
          </a:r>
          <a:r>
            <a:rPr lang="sv-SE" sz="1600" kern="1200" dirty="0"/>
            <a:t> Imaging)</a:t>
          </a:r>
        </a:p>
      </dsp:txBody>
      <dsp:txXfrm>
        <a:off x="31070" y="777971"/>
        <a:ext cx="3013328" cy="574340"/>
      </dsp:txXfrm>
    </dsp:sp>
    <dsp:sp modelId="{9ABCB1FE-1A5C-4DD8-8673-11AFC4E85E84}">
      <dsp:nvSpPr>
        <dsp:cNvPr id="0" name=""/>
        <dsp:cNvSpPr/>
      </dsp:nvSpPr>
      <dsp:spPr>
        <a:xfrm>
          <a:off x="0" y="1481301"/>
          <a:ext cx="3075468" cy="6364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kern="1200" dirty="0" err="1"/>
            <a:t>Computed</a:t>
          </a:r>
          <a:r>
            <a:rPr lang="sv-SE" sz="1600" kern="1200" dirty="0"/>
            <a:t> </a:t>
          </a:r>
          <a:r>
            <a:rPr lang="sv-SE" sz="1600" kern="1200" dirty="0" err="1"/>
            <a:t>Tomography</a:t>
          </a:r>
          <a:endParaRPr lang="sv-SE" sz="1600" kern="1200" dirty="0"/>
        </a:p>
      </dsp:txBody>
      <dsp:txXfrm>
        <a:off x="31070" y="1512371"/>
        <a:ext cx="3013328" cy="574340"/>
      </dsp:txXfrm>
    </dsp:sp>
    <dsp:sp modelId="{F82A4BBB-EF23-44A0-9CAF-6F5AA77980E5}">
      <dsp:nvSpPr>
        <dsp:cNvPr id="0" name=""/>
        <dsp:cNvSpPr/>
      </dsp:nvSpPr>
      <dsp:spPr>
        <a:xfrm>
          <a:off x="0" y="2215701"/>
          <a:ext cx="3075468" cy="6364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kern="1200" dirty="0" err="1">
              <a:solidFill>
                <a:schemeClr val="bg1"/>
              </a:solidFill>
            </a:rPr>
            <a:t>Molecular</a:t>
          </a:r>
          <a:r>
            <a:rPr lang="sv-SE" sz="1600" kern="1200" dirty="0">
              <a:solidFill>
                <a:schemeClr val="bg1"/>
              </a:solidFill>
            </a:rPr>
            <a:t> Imaging Equipment(?)</a:t>
          </a:r>
        </a:p>
      </dsp:txBody>
      <dsp:txXfrm>
        <a:off x="31070" y="2246771"/>
        <a:ext cx="3013328" cy="574340"/>
      </dsp:txXfrm>
    </dsp:sp>
    <dsp:sp modelId="{6127675C-933F-433F-8062-5D683878656A}">
      <dsp:nvSpPr>
        <dsp:cNvPr id="0" name=""/>
        <dsp:cNvSpPr/>
      </dsp:nvSpPr>
      <dsp:spPr>
        <a:xfrm>
          <a:off x="0" y="2950101"/>
          <a:ext cx="3075468" cy="63648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kern="1200" dirty="0"/>
            <a:t>Ultrasound Equipment</a:t>
          </a:r>
        </a:p>
      </dsp:txBody>
      <dsp:txXfrm>
        <a:off x="31070" y="2981171"/>
        <a:ext cx="3013328" cy="5743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611C3-0C28-4CB7-B657-60033C7F9DD7}">
      <dsp:nvSpPr>
        <dsp:cNvPr id="0" name=""/>
        <dsp:cNvSpPr/>
      </dsp:nvSpPr>
      <dsp:spPr>
        <a:xfrm>
          <a:off x="0" y="12501"/>
          <a:ext cx="3075468" cy="6364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b="0" kern="1200" dirty="0" err="1"/>
            <a:t>Conventional</a:t>
          </a:r>
          <a:r>
            <a:rPr lang="sv-SE" sz="1600" b="0" kern="1200" dirty="0"/>
            <a:t> X-ray</a:t>
          </a:r>
        </a:p>
      </dsp:txBody>
      <dsp:txXfrm>
        <a:off x="31070" y="43571"/>
        <a:ext cx="3013328" cy="574340"/>
      </dsp:txXfrm>
    </dsp:sp>
    <dsp:sp modelId="{18441B70-1025-456B-83AF-C44A5738D0CA}">
      <dsp:nvSpPr>
        <dsp:cNvPr id="0" name=""/>
        <dsp:cNvSpPr/>
      </dsp:nvSpPr>
      <dsp:spPr>
        <a:xfrm>
          <a:off x="0" y="746901"/>
          <a:ext cx="3075468" cy="6364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kern="1200" dirty="0"/>
            <a:t>MRI (Magnetic </a:t>
          </a:r>
          <a:r>
            <a:rPr lang="sv-SE" sz="1600" kern="1200" dirty="0" err="1"/>
            <a:t>Resonance</a:t>
          </a:r>
          <a:r>
            <a:rPr lang="sv-SE" sz="1600" kern="1200" dirty="0"/>
            <a:t> Imaging)</a:t>
          </a:r>
        </a:p>
      </dsp:txBody>
      <dsp:txXfrm>
        <a:off x="31070" y="777971"/>
        <a:ext cx="3013328" cy="574340"/>
      </dsp:txXfrm>
    </dsp:sp>
    <dsp:sp modelId="{9ABCB1FE-1A5C-4DD8-8673-11AFC4E85E84}">
      <dsp:nvSpPr>
        <dsp:cNvPr id="0" name=""/>
        <dsp:cNvSpPr/>
      </dsp:nvSpPr>
      <dsp:spPr>
        <a:xfrm>
          <a:off x="0" y="1481301"/>
          <a:ext cx="3075468" cy="6364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kern="1200" dirty="0" err="1"/>
            <a:t>Computed</a:t>
          </a:r>
          <a:r>
            <a:rPr lang="sv-SE" sz="1600" kern="1200" dirty="0"/>
            <a:t> </a:t>
          </a:r>
          <a:r>
            <a:rPr lang="sv-SE" sz="1600" kern="1200" dirty="0" err="1"/>
            <a:t>Tomography</a:t>
          </a:r>
          <a:endParaRPr lang="sv-SE" sz="1600" kern="1200" dirty="0"/>
        </a:p>
      </dsp:txBody>
      <dsp:txXfrm>
        <a:off x="31070" y="1512371"/>
        <a:ext cx="3013328" cy="574340"/>
      </dsp:txXfrm>
    </dsp:sp>
    <dsp:sp modelId="{F82A4BBB-EF23-44A0-9CAF-6F5AA77980E5}">
      <dsp:nvSpPr>
        <dsp:cNvPr id="0" name=""/>
        <dsp:cNvSpPr/>
      </dsp:nvSpPr>
      <dsp:spPr>
        <a:xfrm>
          <a:off x="0" y="2215701"/>
          <a:ext cx="3075468" cy="6364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kern="1200" dirty="0" err="1">
              <a:solidFill>
                <a:srgbClr val="FF0000"/>
              </a:solidFill>
            </a:rPr>
            <a:t>Molecular</a:t>
          </a:r>
          <a:r>
            <a:rPr lang="sv-SE" sz="1600" kern="1200" dirty="0">
              <a:solidFill>
                <a:srgbClr val="FF0000"/>
              </a:solidFill>
            </a:rPr>
            <a:t> Imaging Equipment(?)</a:t>
          </a:r>
        </a:p>
      </dsp:txBody>
      <dsp:txXfrm>
        <a:off x="31070" y="2246771"/>
        <a:ext cx="3013328" cy="574340"/>
      </dsp:txXfrm>
    </dsp:sp>
    <dsp:sp modelId="{6127675C-933F-433F-8062-5D683878656A}">
      <dsp:nvSpPr>
        <dsp:cNvPr id="0" name=""/>
        <dsp:cNvSpPr/>
      </dsp:nvSpPr>
      <dsp:spPr>
        <a:xfrm>
          <a:off x="0" y="2950101"/>
          <a:ext cx="3075468" cy="63648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kern="1200" dirty="0"/>
            <a:t>Ultrasound Equipment</a:t>
          </a:r>
        </a:p>
      </dsp:txBody>
      <dsp:txXfrm>
        <a:off x="31070" y="2981171"/>
        <a:ext cx="3013328" cy="5743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716D3-8C64-438B-8D5D-16524D3F893E}" type="datetimeFigureOut">
              <a:rPr lang="sv-SE" smtClean="0"/>
              <a:t>2020-08-24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18A926-6071-45AF-B20F-CEF2F81CE2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8532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Strength of </a:t>
            </a:r>
            <a:r>
              <a:rPr lang="en-SG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Arcoma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 OEM manufacturer for past 25 years &gt; list down all brands and product </a:t>
            </a:r>
            <a:r>
              <a:rPr lang="en-SG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name</a:t>
            </a:r>
            <a:r>
              <a:rPr lang="en-SG" dirty="0" err="1"/>
              <a:t>Global</a:t>
            </a:r>
            <a:r>
              <a:rPr lang="en-SG" dirty="0"/>
              <a:t> map of installations to-date – use bubble chart on a global </a:t>
            </a:r>
            <a:r>
              <a:rPr lang="en-SG" dirty="0" err="1"/>
              <a:t>mapTimeline</a:t>
            </a:r>
            <a:r>
              <a:rPr lang="en-SG" dirty="0"/>
              <a:t> showcase of how </a:t>
            </a:r>
            <a:r>
              <a:rPr lang="en-SG" dirty="0" err="1"/>
              <a:t>Arcoma’s</a:t>
            </a:r>
            <a:r>
              <a:rPr lang="en-SG" dirty="0"/>
              <a:t> technology has evolved through the </a:t>
            </a:r>
            <a:r>
              <a:rPr lang="en-SG" dirty="0" err="1"/>
              <a:t>years</a:t>
            </a:r>
            <a:r>
              <a:rPr lang="en-SG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Highlight</a:t>
            </a:r>
            <a:r>
              <a:rPr lang="en-SG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our 1</a:t>
            </a:r>
            <a:r>
              <a:rPr lang="en-SG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SG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-in-class technology </a:t>
            </a:r>
            <a:r>
              <a:rPr lang="en-SG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eg.</a:t>
            </a:r>
            <a:r>
              <a:rPr lang="en-SG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Auto-positioning</a:t>
            </a:r>
          </a:p>
          <a:p>
            <a:r>
              <a:rPr lang="en-SG" dirty="0"/>
              <a:t>Our cost-effectiveness (not cheapest but cost-effective)</a:t>
            </a:r>
            <a:r>
              <a:rPr lang="en-SG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 about Total Cost of ownership</a:t>
            </a:r>
          </a:p>
          <a:p>
            <a:r>
              <a:rPr lang="en-SG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design are modular (verify with </a:t>
            </a:r>
            <a:r>
              <a:rPr lang="en-SG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RnD</a:t>
            </a:r>
            <a:r>
              <a:rPr lang="en-SG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&gt; post-sales service only require replacement of parts and not whole system</a:t>
            </a:r>
          </a:p>
          <a:p>
            <a:r>
              <a:rPr lang="en-SG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high-level service break-down rate, relatively low &gt; get estimated % from Jonas </a:t>
            </a:r>
          </a:p>
          <a:p>
            <a:r>
              <a:rPr lang="en-SG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Distributors gets revenue &amp; margin from post-sales warranty</a:t>
            </a:r>
          </a:p>
          <a:p>
            <a:r>
              <a:rPr lang="en-SG" dirty="0"/>
              <a:t>Highlight our latest i5 launch &gt; show continuous improvement capability to suit </a:t>
            </a:r>
            <a:r>
              <a:rPr lang="en-SG" dirty="0" err="1"/>
              <a:t>marketsSome</a:t>
            </a:r>
            <a:r>
              <a:rPr lang="en-SG" dirty="0"/>
              <a:t> photos of </a:t>
            </a:r>
            <a:r>
              <a:rPr lang="en-SG" dirty="0" err="1"/>
              <a:t>Arcoma</a:t>
            </a:r>
            <a:r>
              <a:rPr lang="en-SG" dirty="0"/>
              <a:t> new production &amp; office facility &gt; we take pride in strict adherence to production and </a:t>
            </a:r>
            <a:r>
              <a:rPr lang="en-SG" dirty="0" err="1"/>
              <a:t>qualityCustomer</a:t>
            </a:r>
            <a:r>
              <a:rPr lang="en-SG" dirty="0"/>
              <a:t> testimonials and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8A926-6071-45AF-B20F-CEF2F81CE291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4225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customer</a:t>
            </a:r>
            <a:r>
              <a:rPr lang="sv-SE" dirty="0"/>
              <a:t> </a:t>
            </a:r>
            <a:r>
              <a:rPr lang="sv-SE" dirty="0" err="1"/>
              <a:t>testimonials</a:t>
            </a:r>
            <a:r>
              <a:rPr lang="sv-SE" dirty="0"/>
              <a:t>?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8A926-6071-45AF-B20F-CEF2F81CE291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0155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customer</a:t>
            </a:r>
            <a:r>
              <a:rPr lang="sv-SE" dirty="0"/>
              <a:t> </a:t>
            </a:r>
            <a:r>
              <a:rPr lang="sv-SE" dirty="0" err="1"/>
              <a:t>testimonials</a:t>
            </a:r>
            <a:r>
              <a:rPr lang="sv-SE" dirty="0"/>
              <a:t>?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8A926-6071-45AF-B20F-CEF2F81CE291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8921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customer</a:t>
            </a:r>
            <a:r>
              <a:rPr lang="sv-SE" dirty="0"/>
              <a:t> </a:t>
            </a:r>
            <a:r>
              <a:rPr lang="sv-SE" dirty="0" err="1"/>
              <a:t>testimonials</a:t>
            </a:r>
            <a:r>
              <a:rPr lang="sv-SE" dirty="0"/>
              <a:t>?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8A926-6071-45AF-B20F-CEF2F81CE291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4947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take away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8A926-6071-45AF-B20F-CEF2F81CE291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8612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52E71-B74D-4E1C-8996-E6B2DFF0D733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2822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Europe: 2300 systems </a:t>
            </a:r>
          </a:p>
          <a:p>
            <a:r>
              <a:rPr lang="en-US" i="1" dirty="0"/>
              <a:t>North America: 700 systems</a:t>
            </a:r>
          </a:p>
          <a:p>
            <a:r>
              <a:rPr lang="en-US" i="1" dirty="0"/>
              <a:t>Asia: 500 systems</a:t>
            </a:r>
          </a:p>
          <a:p>
            <a:endParaRPr lang="en-US" i="1" dirty="0"/>
          </a:p>
          <a:p>
            <a:r>
              <a:rPr lang="sv-SE" dirty="0"/>
              <a:t>Distribution in </a:t>
            </a:r>
            <a:r>
              <a:rPr lang="sv-SE" dirty="0" err="1"/>
              <a:t>asia</a:t>
            </a:r>
            <a:r>
              <a:rPr lang="sv-SE" dirty="0"/>
              <a:t> </a:t>
            </a:r>
            <a:r>
              <a:rPr lang="sv-SE" dirty="0" err="1"/>
              <a:t>started</a:t>
            </a:r>
            <a:r>
              <a:rPr lang="sv-SE" dirty="0"/>
              <a:t> 2014. 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52E71-B74D-4E1C-8996-E6B2DFF0D733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8019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52E71-B74D-4E1C-8996-E6B2DFF0D733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5615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customer</a:t>
            </a:r>
            <a:r>
              <a:rPr lang="sv-SE" dirty="0"/>
              <a:t> </a:t>
            </a:r>
            <a:r>
              <a:rPr lang="sv-SE" dirty="0" err="1"/>
              <a:t>testimonials</a:t>
            </a:r>
            <a:r>
              <a:rPr lang="sv-SE" dirty="0"/>
              <a:t>?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8A926-6071-45AF-B20F-CEF2F81CE291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19082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customer</a:t>
            </a:r>
            <a:r>
              <a:rPr lang="sv-SE" dirty="0"/>
              <a:t> </a:t>
            </a:r>
            <a:r>
              <a:rPr lang="sv-SE" dirty="0" err="1"/>
              <a:t>testimonials</a:t>
            </a:r>
            <a:r>
              <a:rPr lang="sv-SE" dirty="0"/>
              <a:t>?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8A926-6071-45AF-B20F-CEF2F81CE291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98482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than</a:t>
            </a:r>
            <a:r>
              <a:rPr lang="sv-SE" dirty="0"/>
              <a:t> 27 </a:t>
            </a:r>
            <a:r>
              <a:rPr lang="sv-SE" dirty="0" err="1"/>
              <a:t>countries</a:t>
            </a: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8A926-6071-45AF-B20F-CEF2F81CE291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74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than</a:t>
            </a:r>
            <a:r>
              <a:rPr lang="sv-SE" dirty="0"/>
              <a:t> 27 </a:t>
            </a:r>
            <a:r>
              <a:rPr lang="sv-SE" dirty="0" err="1"/>
              <a:t>countries</a:t>
            </a: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8A926-6071-45AF-B20F-CEF2F81CE291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0787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than</a:t>
            </a:r>
            <a:r>
              <a:rPr lang="sv-SE" dirty="0"/>
              <a:t> 27 </a:t>
            </a:r>
            <a:r>
              <a:rPr lang="sv-SE" dirty="0" err="1"/>
              <a:t>countries</a:t>
            </a: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8A926-6071-45AF-B20F-CEF2F81CE291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4909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66CFCA3D-7212-4CDB-B306-E723EDE191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10273" b="1804"/>
          <a:stretch/>
        </p:blipFill>
        <p:spPr>
          <a:xfrm>
            <a:off x="0" y="-58189"/>
            <a:ext cx="12192000" cy="6916189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1447C329-34E6-4F8D-B6D3-E1DD3E800EF8}"/>
              </a:ext>
            </a:extLst>
          </p:cNvPr>
          <p:cNvSpPr/>
          <p:nvPr userDrawn="1"/>
        </p:nvSpPr>
        <p:spPr>
          <a:xfrm>
            <a:off x="0" y="3260558"/>
            <a:ext cx="12192000" cy="2418347"/>
          </a:xfrm>
          <a:prstGeom prst="rect">
            <a:avLst/>
          </a:prstGeom>
          <a:solidFill>
            <a:srgbClr val="88567C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5000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3B1EB89-2C05-4C01-A044-F574B9A629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062" y="3490934"/>
            <a:ext cx="10515600" cy="77372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 dirty="0" err="1"/>
              <a:t>Heading</a:t>
            </a:r>
            <a:endParaRPr lang="sv-SE" dirty="0"/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E93A392B-7D4C-45B5-9D36-C827BC0155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6062" y="4300751"/>
            <a:ext cx="9144000" cy="6001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heading</a:t>
            </a:r>
            <a:r>
              <a:rPr lang="sv-SE" dirty="0"/>
              <a:t>/Presenter/Date or </a:t>
            </a:r>
            <a:r>
              <a:rPr lang="sv-SE" dirty="0" err="1"/>
              <a:t>similar</a:t>
            </a:r>
            <a:endParaRPr lang="sv-SE" dirty="0"/>
          </a:p>
        </p:txBody>
      </p:sp>
      <p:pic>
        <p:nvPicPr>
          <p:cNvPr id="9" name="Bildobjekt 8" descr="En bild som visar objekt&#10;&#10;Automatiskt genererad beskrivning">
            <a:extLst>
              <a:ext uri="{FF2B5EF4-FFF2-40B4-BE49-F238E27FC236}">
                <a16:creationId xmlns:a16="http://schemas.microsoft.com/office/drawing/2014/main" id="{4F9A7181-7230-415C-83CD-D9B182F1BD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51" y="5077329"/>
            <a:ext cx="1796906" cy="37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09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291222-5357-4499-9F9E-43072248BF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406" y="382771"/>
            <a:ext cx="6115680" cy="725520"/>
          </a:xfrm>
          <a:prstGeom prst="rect">
            <a:avLst/>
          </a:prstGeom>
        </p:spPr>
        <p:txBody>
          <a:bodyPr/>
          <a:lstStyle>
            <a:lvl1pPr algn="l">
              <a:defRPr sz="4400">
                <a:latin typeface="+mj-lt"/>
              </a:defRPr>
            </a:lvl1pPr>
          </a:lstStyle>
          <a:p>
            <a:r>
              <a:rPr lang="sv-SE" dirty="0" err="1"/>
              <a:t>Heading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44)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80A7B11-C743-4092-82C3-EE091C24C3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16" y="6298407"/>
            <a:ext cx="1796903" cy="377029"/>
          </a:xfrm>
          <a:prstGeom prst="rect">
            <a:avLst/>
          </a:prstGeom>
        </p:spPr>
      </p:pic>
      <p:sp>
        <p:nvSpPr>
          <p:cNvPr id="13" name="Underrubrik 2">
            <a:extLst>
              <a:ext uri="{FF2B5EF4-FFF2-40B4-BE49-F238E27FC236}">
                <a16:creationId xmlns:a16="http://schemas.microsoft.com/office/drawing/2014/main" id="{373956F4-B047-4CD0-9A02-14B75673DFD5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811621" y="1347711"/>
            <a:ext cx="5697464" cy="4596136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+mn-lt"/>
              </a:defRPr>
            </a:lvl1pPr>
            <a:lvl2pPr marL="800100" indent="-342900" algn="l">
              <a:buFont typeface="Courier New" panose="02070309020205020404" pitchFamily="49" charset="0"/>
              <a:buChar char="o"/>
              <a:defRPr sz="1400">
                <a:latin typeface="+mn-lt"/>
              </a:defRPr>
            </a:lvl2pPr>
            <a:lvl3pPr marL="1200150" indent="-285750" algn="l">
              <a:buFont typeface="Wingdings" panose="05000000000000000000" pitchFamily="2" charset="2"/>
              <a:buChar char="§"/>
              <a:defRPr sz="1200">
                <a:latin typeface="+mn-lt"/>
              </a:defRPr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bullet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16)</a:t>
            </a:r>
          </a:p>
          <a:p>
            <a:pPr lvl="1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bullet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14)</a:t>
            </a:r>
          </a:p>
          <a:p>
            <a:pPr lvl="2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bullet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12)</a:t>
            </a:r>
          </a:p>
        </p:txBody>
      </p:sp>
      <p:sp>
        <p:nvSpPr>
          <p:cNvPr id="14" name="Platshållare för bild 2">
            <a:extLst>
              <a:ext uri="{FF2B5EF4-FFF2-40B4-BE49-F238E27FC236}">
                <a16:creationId xmlns:a16="http://schemas.microsoft.com/office/drawing/2014/main" id="{C54B15D7-A7EB-48A7-B12D-2843C30C32F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702052" y="124933"/>
            <a:ext cx="5365899" cy="339591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image</a:t>
            </a:r>
          </a:p>
        </p:txBody>
      </p:sp>
      <p:sp>
        <p:nvSpPr>
          <p:cNvPr id="15" name="Platshållare för bild 2">
            <a:extLst>
              <a:ext uri="{FF2B5EF4-FFF2-40B4-BE49-F238E27FC236}">
                <a16:creationId xmlns:a16="http://schemas.microsoft.com/office/drawing/2014/main" id="{447CFAA3-4100-4BAF-84A1-6C4F6EF1535F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702052" y="3645780"/>
            <a:ext cx="2622699" cy="30872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image</a:t>
            </a:r>
          </a:p>
        </p:txBody>
      </p:sp>
      <p:sp>
        <p:nvSpPr>
          <p:cNvPr id="16" name="Platshållare för bild 2">
            <a:extLst>
              <a:ext uri="{FF2B5EF4-FFF2-40B4-BE49-F238E27FC236}">
                <a16:creationId xmlns:a16="http://schemas.microsoft.com/office/drawing/2014/main" id="{329E8B90-B9E4-4C98-96AE-059D644ED537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433130" y="3645780"/>
            <a:ext cx="2622699" cy="30872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1640594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291222-5357-4499-9F9E-43072248BF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405" y="382771"/>
            <a:ext cx="7449879" cy="725520"/>
          </a:xfrm>
          <a:prstGeom prst="rect">
            <a:avLst/>
          </a:prstGeom>
        </p:spPr>
        <p:txBody>
          <a:bodyPr/>
          <a:lstStyle>
            <a:lvl1pPr algn="l">
              <a:defRPr sz="4400">
                <a:latin typeface="+mj-lt"/>
              </a:defRPr>
            </a:lvl1pPr>
          </a:lstStyle>
          <a:p>
            <a:r>
              <a:rPr lang="sv-SE" dirty="0" err="1"/>
              <a:t>Heading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44)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80A7B11-C743-4092-82C3-EE091C24C3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16" y="6298407"/>
            <a:ext cx="1796903" cy="377029"/>
          </a:xfrm>
          <a:prstGeom prst="rect">
            <a:avLst/>
          </a:prstGeom>
        </p:spPr>
      </p:pic>
      <p:graphicFrame>
        <p:nvGraphicFramePr>
          <p:cNvPr id="6" name="Tabell 5">
            <a:extLst>
              <a:ext uri="{FF2B5EF4-FFF2-40B4-BE49-F238E27FC236}">
                <a16:creationId xmlns:a16="http://schemas.microsoft.com/office/drawing/2014/main" id="{6C6079B9-104E-4B3A-BC73-48213B11C45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5642104"/>
              </p:ext>
            </p:extLst>
          </p:nvPr>
        </p:nvGraphicFramePr>
        <p:xfrm>
          <a:off x="811620" y="1347711"/>
          <a:ext cx="5121348" cy="2225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07116">
                  <a:extLst>
                    <a:ext uri="{9D8B030D-6E8A-4147-A177-3AD203B41FA5}">
                      <a16:colId xmlns:a16="http://schemas.microsoft.com/office/drawing/2014/main" val="3239829772"/>
                    </a:ext>
                  </a:extLst>
                </a:gridCol>
                <a:gridCol w="1707116">
                  <a:extLst>
                    <a:ext uri="{9D8B030D-6E8A-4147-A177-3AD203B41FA5}">
                      <a16:colId xmlns:a16="http://schemas.microsoft.com/office/drawing/2014/main" val="1271191320"/>
                    </a:ext>
                  </a:extLst>
                </a:gridCol>
                <a:gridCol w="1707116">
                  <a:extLst>
                    <a:ext uri="{9D8B030D-6E8A-4147-A177-3AD203B41FA5}">
                      <a16:colId xmlns:a16="http://schemas.microsoft.com/office/drawing/2014/main" val="42439905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sz="1600" dirty="0"/>
                        <a:t>Table style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051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400" dirty="0"/>
                        <a:t>Body text (</a:t>
                      </a:r>
                      <a:r>
                        <a:rPr lang="sv-SE" sz="1400" dirty="0" err="1"/>
                        <a:t>size</a:t>
                      </a:r>
                      <a:r>
                        <a:rPr lang="sv-SE" sz="1400" dirty="0"/>
                        <a:t> 14)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57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665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000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404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4939861"/>
                  </a:ext>
                </a:extLst>
              </a:tr>
            </a:tbl>
          </a:graphicData>
        </a:graphic>
      </p:graphicFrame>
      <p:graphicFrame>
        <p:nvGraphicFramePr>
          <p:cNvPr id="14" name="Tabell 13">
            <a:extLst>
              <a:ext uri="{FF2B5EF4-FFF2-40B4-BE49-F238E27FC236}">
                <a16:creationId xmlns:a16="http://schemas.microsoft.com/office/drawing/2014/main" id="{D78F2926-6136-43F4-89C1-EE68B192EF2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82470076"/>
              </p:ext>
            </p:extLst>
          </p:nvPr>
        </p:nvGraphicFramePr>
        <p:xfrm>
          <a:off x="6096000" y="1347711"/>
          <a:ext cx="5121348" cy="2225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07116">
                  <a:extLst>
                    <a:ext uri="{9D8B030D-6E8A-4147-A177-3AD203B41FA5}">
                      <a16:colId xmlns:a16="http://schemas.microsoft.com/office/drawing/2014/main" val="3239829772"/>
                    </a:ext>
                  </a:extLst>
                </a:gridCol>
                <a:gridCol w="1707116">
                  <a:extLst>
                    <a:ext uri="{9D8B030D-6E8A-4147-A177-3AD203B41FA5}">
                      <a16:colId xmlns:a16="http://schemas.microsoft.com/office/drawing/2014/main" val="1271191320"/>
                    </a:ext>
                  </a:extLst>
                </a:gridCol>
                <a:gridCol w="1707116">
                  <a:extLst>
                    <a:ext uri="{9D8B030D-6E8A-4147-A177-3AD203B41FA5}">
                      <a16:colId xmlns:a16="http://schemas.microsoft.com/office/drawing/2014/main" val="42439905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sz="1600" dirty="0"/>
                        <a:t>Table style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051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/>
                        <a:t>Body text (</a:t>
                      </a:r>
                      <a:r>
                        <a:rPr lang="sv-SE" sz="1400" dirty="0" err="1"/>
                        <a:t>size</a:t>
                      </a:r>
                      <a:r>
                        <a:rPr lang="sv-SE" sz="1400" dirty="0"/>
                        <a:t> 14)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57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665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000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404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4939861"/>
                  </a:ext>
                </a:extLst>
              </a:tr>
            </a:tbl>
          </a:graphicData>
        </a:graphic>
      </p:graphicFrame>
      <p:graphicFrame>
        <p:nvGraphicFramePr>
          <p:cNvPr id="15" name="Tabell 14">
            <a:extLst>
              <a:ext uri="{FF2B5EF4-FFF2-40B4-BE49-F238E27FC236}">
                <a16:creationId xmlns:a16="http://schemas.microsoft.com/office/drawing/2014/main" id="{423D2B56-618F-41EE-8370-D7E4F06AF71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359063001"/>
              </p:ext>
            </p:extLst>
          </p:nvPr>
        </p:nvGraphicFramePr>
        <p:xfrm>
          <a:off x="811620" y="3754215"/>
          <a:ext cx="512134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7116">
                  <a:extLst>
                    <a:ext uri="{9D8B030D-6E8A-4147-A177-3AD203B41FA5}">
                      <a16:colId xmlns:a16="http://schemas.microsoft.com/office/drawing/2014/main" val="3239829772"/>
                    </a:ext>
                  </a:extLst>
                </a:gridCol>
                <a:gridCol w="1707116">
                  <a:extLst>
                    <a:ext uri="{9D8B030D-6E8A-4147-A177-3AD203B41FA5}">
                      <a16:colId xmlns:a16="http://schemas.microsoft.com/office/drawing/2014/main" val="1271191320"/>
                    </a:ext>
                  </a:extLst>
                </a:gridCol>
                <a:gridCol w="1707116">
                  <a:extLst>
                    <a:ext uri="{9D8B030D-6E8A-4147-A177-3AD203B41FA5}">
                      <a16:colId xmlns:a16="http://schemas.microsoft.com/office/drawing/2014/main" val="42439905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sz="1600" dirty="0"/>
                        <a:t>Table style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051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/>
                        <a:t>Body text (</a:t>
                      </a:r>
                      <a:r>
                        <a:rPr lang="sv-SE" sz="1400" dirty="0" err="1"/>
                        <a:t>size</a:t>
                      </a:r>
                      <a:r>
                        <a:rPr lang="sv-SE" sz="1400" dirty="0"/>
                        <a:t> 14)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57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665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000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404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4939861"/>
                  </a:ext>
                </a:extLst>
              </a:tr>
            </a:tbl>
          </a:graphicData>
        </a:graphic>
      </p:graphicFrame>
      <p:graphicFrame>
        <p:nvGraphicFramePr>
          <p:cNvPr id="16" name="Tabell 15">
            <a:extLst>
              <a:ext uri="{FF2B5EF4-FFF2-40B4-BE49-F238E27FC236}">
                <a16:creationId xmlns:a16="http://schemas.microsoft.com/office/drawing/2014/main" id="{3DD83A28-0EAE-406E-8D7A-4E2AA051628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18715101"/>
              </p:ext>
            </p:extLst>
          </p:nvPr>
        </p:nvGraphicFramePr>
        <p:xfrm>
          <a:off x="6096000" y="3754215"/>
          <a:ext cx="5121348" cy="22250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07116">
                  <a:extLst>
                    <a:ext uri="{9D8B030D-6E8A-4147-A177-3AD203B41FA5}">
                      <a16:colId xmlns:a16="http://schemas.microsoft.com/office/drawing/2014/main" val="3239829772"/>
                    </a:ext>
                  </a:extLst>
                </a:gridCol>
                <a:gridCol w="1707116">
                  <a:extLst>
                    <a:ext uri="{9D8B030D-6E8A-4147-A177-3AD203B41FA5}">
                      <a16:colId xmlns:a16="http://schemas.microsoft.com/office/drawing/2014/main" val="1271191320"/>
                    </a:ext>
                  </a:extLst>
                </a:gridCol>
                <a:gridCol w="1707116">
                  <a:extLst>
                    <a:ext uri="{9D8B030D-6E8A-4147-A177-3AD203B41FA5}">
                      <a16:colId xmlns:a16="http://schemas.microsoft.com/office/drawing/2014/main" val="42439905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sz="1600" dirty="0"/>
                        <a:t>Table style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051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/>
                        <a:t>Body text (</a:t>
                      </a:r>
                      <a:r>
                        <a:rPr lang="sv-SE" sz="1400" dirty="0" err="1"/>
                        <a:t>size</a:t>
                      </a:r>
                      <a:r>
                        <a:rPr lang="sv-SE" sz="1400" dirty="0"/>
                        <a:t> 14)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57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665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000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404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4939861"/>
                  </a:ext>
                </a:extLst>
              </a:tr>
            </a:tbl>
          </a:graphicData>
        </a:graphic>
      </p:graphicFrame>
      <p:sp>
        <p:nvSpPr>
          <p:cNvPr id="11" name="Platshållare för text 3">
            <a:extLst>
              <a:ext uri="{FF2B5EF4-FFF2-40B4-BE49-F238E27FC236}">
                <a16:creationId xmlns:a16="http://schemas.microsoft.com/office/drawing/2014/main" id="{EBEDA7C5-404D-4807-96DF-ADCB41AC2A5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842342" y="54315"/>
            <a:ext cx="2289498" cy="6912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 err="1"/>
              <a:t>Tables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designed</a:t>
            </a:r>
            <a:r>
              <a:rPr lang="sv-SE" dirty="0"/>
              <a:t> </a:t>
            </a:r>
            <a:r>
              <a:rPr lang="sv-SE" dirty="0" err="1"/>
              <a:t>preferably</a:t>
            </a:r>
            <a:r>
              <a:rPr lang="sv-SE" dirty="0"/>
              <a:t> in </a:t>
            </a:r>
            <a:r>
              <a:rPr lang="sv-SE" dirty="0" err="1"/>
              <a:t>theese</a:t>
            </a:r>
            <a:r>
              <a:rPr lang="sv-SE" dirty="0"/>
              <a:t> </a:t>
            </a:r>
            <a:r>
              <a:rPr lang="sv-SE" dirty="0" err="1"/>
              <a:t>colours</a:t>
            </a:r>
            <a:r>
              <a:rPr lang="sv-SE" dirty="0"/>
              <a:t>.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cannot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in </a:t>
            </a:r>
            <a:r>
              <a:rPr lang="sv-SE" dirty="0" err="1"/>
              <a:t>these</a:t>
            </a:r>
            <a:r>
              <a:rPr lang="sv-SE" dirty="0"/>
              <a:t> </a:t>
            </a:r>
            <a:r>
              <a:rPr lang="sv-SE" dirty="0" err="1"/>
              <a:t>tables</a:t>
            </a:r>
            <a:r>
              <a:rPr lang="sv-SE" dirty="0"/>
              <a:t> so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need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new </a:t>
            </a:r>
            <a:r>
              <a:rPr lang="sv-SE" dirty="0" err="1"/>
              <a:t>ones</a:t>
            </a:r>
            <a:r>
              <a:rPr lang="sv-SE" dirty="0"/>
              <a:t> and </a:t>
            </a:r>
            <a:r>
              <a:rPr lang="sv-SE" dirty="0" err="1"/>
              <a:t>select</a:t>
            </a:r>
            <a:r>
              <a:rPr lang="sv-SE" dirty="0"/>
              <a:t> </a:t>
            </a:r>
            <a:r>
              <a:rPr lang="sv-SE" dirty="0" err="1"/>
              <a:t>colour</a:t>
            </a:r>
            <a:r>
              <a:rPr lang="sv-SE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12413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60A90EB-0CC8-486D-A2D8-55152C956E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8766313" cy="6858000"/>
          </a:xfrm>
          <a:prstGeom prst="rect">
            <a:avLst/>
          </a:prstGeom>
        </p:spPr>
      </p:pic>
      <p:sp>
        <p:nvSpPr>
          <p:cNvPr id="13" name="Rubrik 1">
            <a:extLst>
              <a:ext uri="{FF2B5EF4-FFF2-40B4-BE49-F238E27FC236}">
                <a16:creationId xmlns:a16="http://schemas.microsoft.com/office/drawing/2014/main" id="{D228F04D-BE39-4DAC-A282-7F686A32F1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811" y="2766218"/>
            <a:ext cx="6549188" cy="725520"/>
          </a:xfrm>
          <a:prstGeom prst="rect">
            <a:avLst/>
          </a:prstGeom>
        </p:spPr>
        <p:txBody>
          <a:bodyPr/>
          <a:lstStyle>
            <a:lvl1pPr algn="ctr">
              <a:defRPr sz="4400" i="1">
                <a:latin typeface="+mj-lt"/>
              </a:defRPr>
            </a:lvl1pPr>
          </a:lstStyle>
          <a:p>
            <a:r>
              <a:rPr lang="sv-SE" dirty="0" err="1"/>
              <a:t>Thank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!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F92AD9A1-9C81-42B4-A3E3-F45A6BE272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16" y="6298407"/>
            <a:ext cx="1796903" cy="37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64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957CA6D-4ECB-4C25-8C0D-8C13A8700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403F861-971C-41DB-B03E-DD6328359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B05BF2A-5240-47ED-AD95-761827364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EB2D-2162-490C-A450-46B0E7AEC5EA}" type="datetimeFigureOut">
              <a:rPr lang="sv-SE" smtClean="0"/>
              <a:t>2020-08-24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26C0E81-B8FC-4723-B947-4991A9F85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E769618-12FF-4DC2-A6A3-421AE7F81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2B91A-4A2E-40A2-A827-53CF7E7DF9A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8384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3759200"/>
            <a:ext cx="3949574" cy="3098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119245" y="3759200"/>
            <a:ext cx="3949636" cy="3098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238553" y="3759200"/>
            <a:ext cx="3953447" cy="3098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608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C43C3530-75EF-4DA2-92B7-893E6EFDD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5605"/>
          <a:stretch/>
        </p:blipFill>
        <p:spPr>
          <a:xfrm>
            <a:off x="0" y="-14656"/>
            <a:ext cx="12192000" cy="6872656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F26E8720-D594-4CD8-8F7C-E33AD188850B}"/>
              </a:ext>
            </a:extLst>
          </p:cNvPr>
          <p:cNvSpPr/>
          <p:nvPr userDrawn="1"/>
        </p:nvSpPr>
        <p:spPr>
          <a:xfrm>
            <a:off x="0" y="0"/>
            <a:ext cx="4082902" cy="6858000"/>
          </a:xfrm>
          <a:prstGeom prst="rect">
            <a:avLst/>
          </a:prstGeom>
          <a:solidFill>
            <a:srgbClr val="706F6F">
              <a:alpha val="89804"/>
            </a:srgb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B63291E2-034E-4523-9CBE-B106084053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405" y="382771"/>
            <a:ext cx="3487479" cy="725520"/>
          </a:xfrm>
          <a:prstGeom prst="rect">
            <a:avLst/>
          </a:prstGeom>
        </p:spPr>
        <p:txBody>
          <a:bodyPr/>
          <a:lstStyle>
            <a:lvl1pPr algn="l"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 dirty="0" err="1"/>
              <a:t>Contents</a:t>
            </a:r>
            <a:endParaRPr lang="sv-SE" dirty="0"/>
          </a:p>
        </p:txBody>
      </p:sp>
      <p:pic>
        <p:nvPicPr>
          <p:cNvPr id="16" name="Bildobjekt 15" descr="En bild som visar objekt&#10;&#10;Automatiskt genererad beskrivning">
            <a:extLst>
              <a:ext uri="{FF2B5EF4-FFF2-40B4-BE49-F238E27FC236}">
                <a16:creationId xmlns:a16="http://schemas.microsoft.com/office/drawing/2014/main" id="{141B4AE4-9424-40A0-8B4D-D27BA86257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17" y="6309040"/>
            <a:ext cx="1796906" cy="377029"/>
          </a:xfrm>
          <a:prstGeom prst="rect">
            <a:avLst/>
          </a:prstGeom>
        </p:spPr>
      </p:pic>
      <p:sp>
        <p:nvSpPr>
          <p:cNvPr id="12" name="Underrubrik 2">
            <a:extLst>
              <a:ext uri="{FF2B5EF4-FFF2-40B4-BE49-F238E27FC236}">
                <a16:creationId xmlns:a16="http://schemas.microsoft.com/office/drawing/2014/main" id="{A60507A6-A36C-4DAD-93B2-C7041F29E72E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605774" y="1335432"/>
            <a:ext cx="3148079" cy="4596136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content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16)</a:t>
            </a:r>
          </a:p>
        </p:txBody>
      </p:sp>
    </p:spTree>
    <p:extLst>
      <p:ext uri="{BB962C8B-B14F-4D97-AF65-F5344CB8AC3E}">
        <p14:creationId xmlns:p14="http://schemas.microsoft.com/office/powerpoint/2010/main" val="3692716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4B58A053-E2A1-4840-B526-4EE6855D58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-1" r="3909" b="-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AE1F567B-05B5-4FF7-A459-149B76EE9B02}"/>
              </a:ext>
            </a:extLst>
          </p:cNvPr>
          <p:cNvSpPr/>
          <p:nvPr userDrawn="1"/>
        </p:nvSpPr>
        <p:spPr>
          <a:xfrm>
            <a:off x="0" y="3429000"/>
            <a:ext cx="5019675" cy="2457450"/>
          </a:xfrm>
          <a:prstGeom prst="rect">
            <a:avLst/>
          </a:prstGeom>
          <a:solidFill>
            <a:srgbClr val="88567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50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E7374184-2E79-4DA0-97AC-79F0C13013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700" y="4167189"/>
            <a:ext cx="4502150" cy="795336"/>
          </a:xfrm>
          <a:prstGeom prst="rect">
            <a:avLst/>
          </a:prstGeo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 dirty="0"/>
              <a:t>CHAPTER 1</a:t>
            </a:r>
          </a:p>
        </p:txBody>
      </p:sp>
      <p:pic>
        <p:nvPicPr>
          <p:cNvPr id="7" name="Bildobjekt 6" descr="En bild som visar objekt&#10;&#10;Automatiskt genererad beskrivning">
            <a:extLst>
              <a:ext uri="{FF2B5EF4-FFF2-40B4-BE49-F238E27FC236}">
                <a16:creationId xmlns:a16="http://schemas.microsoft.com/office/drawing/2014/main" id="{7C7AC678-3F99-4F71-84E5-DD18D23DFD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17" y="6309040"/>
            <a:ext cx="1796906" cy="37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61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557CC981-91A6-4180-A815-AAB85C5D7C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-1" r="3909" b="-1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AE1F567B-05B5-4FF7-A459-149B76EE9B02}"/>
              </a:ext>
            </a:extLst>
          </p:cNvPr>
          <p:cNvSpPr/>
          <p:nvPr userDrawn="1"/>
        </p:nvSpPr>
        <p:spPr>
          <a:xfrm>
            <a:off x="0" y="3429000"/>
            <a:ext cx="5019675" cy="2457450"/>
          </a:xfrm>
          <a:prstGeom prst="rect">
            <a:avLst/>
          </a:prstGeom>
          <a:solidFill>
            <a:schemeClr val="tx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50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E7374184-2E79-4DA0-97AC-79F0C13013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700" y="4167189"/>
            <a:ext cx="4502150" cy="795336"/>
          </a:xfrm>
          <a:prstGeom prst="rect">
            <a:avLst/>
          </a:prstGeo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 dirty="0"/>
              <a:t>CHAPTER 2</a:t>
            </a:r>
          </a:p>
        </p:txBody>
      </p:sp>
      <p:pic>
        <p:nvPicPr>
          <p:cNvPr id="10" name="Bildobjekt 9" descr="En bild som visar objekt&#10;&#10;Automatiskt genererad beskrivning">
            <a:extLst>
              <a:ext uri="{FF2B5EF4-FFF2-40B4-BE49-F238E27FC236}">
                <a16:creationId xmlns:a16="http://schemas.microsoft.com/office/drawing/2014/main" id="{91054507-E87C-454A-B5C5-93F2C4ECC4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17" y="6309040"/>
            <a:ext cx="1796906" cy="37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32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26608186-052A-4300-AA65-6FB7F25664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-1" r="3909" b="-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AE1F567B-05B5-4FF7-A459-149B76EE9B02}"/>
              </a:ext>
            </a:extLst>
          </p:cNvPr>
          <p:cNvSpPr/>
          <p:nvPr userDrawn="1"/>
        </p:nvSpPr>
        <p:spPr>
          <a:xfrm>
            <a:off x="0" y="3429000"/>
            <a:ext cx="5019675" cy="2457450"/>
          </a:xfrm>
          <a:prstGeom prst="rect">
            <a:avLst/>
          </a:prstGeom>
          <a:solidFill>
            <a:srgbClr val="8A87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50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E7374184-2E79-4DA0-97AC-79F0C13013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700" y="4167189"/>
            <a:ext cx="4502150" cy="795336"/>
          </a:xfrm>
          <a:prstGeom prst="rect">
            <a:avLst/>
          </a:prstGeo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 dirty="0"/>
              <a:t>CHAPTER 3</a:t>
            </a:r>
          </a:p>
        </p:txBody>
      </p:sp>
      <p:pic>
        <p:nvPicPr>
          <p:cNvPr id="7" name="Bildobjekt 6" descr="En bild som visar objekt&#10;&#10;Automatiskt genererad beskrivning">
            <a:extLst>
              <a:ext uri="{FF2B5EF4-FFF2-40B4-BE49-F238E27FC236}">
                <a16:creationId xmlns:a16="http://schemas.microsoft.com/office/drawing/2014/main" id="{F80712A6-A952-41F5-B919-0BBA2FE2CC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17" y="6309040"/>
            <a:ext cx="1796906" cy="37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43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863D365D-7986-4786-B665-87B94D46E8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-1" r="3909" b="-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AE1F567B-05B5-4FF7-A459-149B76EE9B02}"/>
              </a:ext>
            </a:extLst>
          </p:cNvPr>
          <p:cNvSpPr/>
          <p:nvPr userDrawn="1"/>
        </p:nvSpPr>
        <p:spPr>
          <a:xfrm>
            <a:off x="0" y="3429000"/>
            <a:ext cx="5019675" cy="2457450"/>
          </a:xfrm>
          <a:prstGeom prst="rect">
            <a:avLst/>
          </a:prstGeom>
          <a:solidFill>
            <a:schemeClr val="accent4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50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E7374184-2E79-4DA0-97AC-79F0C13013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700" y="4167189"/>
            <a:ext cx="4502150" cy="795336"/>
          </a:xfrm>
          <a:prstGeom prst="rect">
            <a:avLst/>
          </a:prstGeo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 dirty="0"/>
              <a:t>CHAPTER 3</a:t>
            </a:r>
          </a:p>
        </p:txBody>
      </p:sp>
      <p:pic>
        <p:nvPicPr>
          <p:cNvPr id="7" name="Bildobjekt 6" descr="En bild som visar objekt&#10;&#10;Automatiskt genererad beskrivning">
            <a:extLst>
              <a:ext uri="{FF2B5EF4-FFF2-40B4-BE49-F238E27FC236}">
                <a16:creationId xmlns:a16="http://schemas.microsoft.com/office/drawing/2014/main" id="{31CF7B83-F88B-45B8-B427-2BAD213986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17" y="6309040"/>
            <a:ext cx="1796906" cy="37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58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291222-5357-4499-9F9E-43072248BF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405" y="382771"/>
            <a:ext cx="7449879" cy="725520"/>
          </a:xfrm>
          <a:prstGeom prst="rect">
            <a:avLst/>
          </a:prstGeom>
        </p:spPr>
        <p:txBody>
          <a:bodyPr/>
          <a:lstStyle>
            <a:lvl1pPr algn="l">
              <a:defRPr sz="4400">
                <a:latin typeface="+mj-lt"/>
              </a:defRPr>
            </a:lvl1pPr>
          </a:lstStyle>
          <a:p>
            <a:r>
              <a:rPr lang="sv-SE" dirty="0" err="1"/>
              <a:t>Heading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44)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80A7B11-C743-4092-82C3-EE091C24C3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16" y="6298407"/>
            <a:ext cx="1796903" cy="377029"/>
          </a:xfrm>
          <a:prstGeom prst="rect">
            <a:avLst/>
          </a:prstGeom>
        </p:spPr>
      </p:pic>
      <p:sp>
        <p:nvSpPr>
          <p:cNvPr id="6" name="Underrubrik 2">
            <a:extLst>
              <a:ext uri="{FF2B5EF4-FFF2-40B4-BE49-F238E27FC236}">
                <a16:creationId xmlns:a16="http://schemas.microsoft.com/office/drawing/2014/main" id="{4169CF66-1117-4CFE-86FA-9857E4F462BD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811620" y="1347711"/>
            <a:ext cx="10690569" cy="459613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 (</a:t>
            </a:r>
            <a:r>
              <a:rPr lang="sv-SE" dirty="0" err="1"/>
              <a:t>size</a:t>
            </a:r>
            <a:r>
              <a:rPr lang="sv-SE" dirty="0"/>
              <a:t> 16)</a:t>
            </a:r>
          </a:p>
        </p:txBody>
      </p:sp>
    </p:spTree>
    <p:extLst>
      <p:ext uri="{BB962C8B-B14F-4D97-AF65-F5344CB8AC3E}">
        <p14:creationId xmlns:p14="http://schemas.microsoft.com/office/powerpoint/2010/main" val="2327165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291222-5357-4499-9F9E-43072248BF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405" y="382771"/>
            <a:ext cx="7449879" cy="725520"/>
          </a:xfrm>
          <a:prstGeom prst="rect">
            <a:avLst/>
          </a:prstGeom>
        </p:spPr>
        <p:txBody>
          <a:bodyPr/>
          <a:lstStyle>
            <a:lvl1pPr algn="l">
              <a:defRPr sz="4400">
                <a:latin typeface="+mj-lt"/>
              </a:defRPr>
            </a:lvl1pPr>
          </a:lstStyle>
          <a:p>
            <a:r>
              <a:rPr lang="sv-SE" dirty="0" err="1"/>
              <a:t>Heading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44)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80A7B11-C743-4092-82C3-EE091C24C3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16" y="6298407"/>
            <a:ext cx="1796903" cy="377029"/>
          </a:xfrm>
          <a:prstGeom prst="rect">
            <a:avLst/>
          </a:prstGeom>
        </p:spPr>
      </p:pic>
      <p:sp>
        <p:nvSpPr>
          <p:cNvPr id="6" name="Underrubrik 2">
            <a:extLst>
              <a:ext uri="{FF2B5EF4-FFF2-40B4-BE49-F238E27FC236}">
                <a16:creationId xmlns:a16="http://schemas.microsoft.com/office/drawing/2014/main" id="{F843760A-319E-4B03-AA48-4F0DC01434A3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811620" y="1347711"/>
            <a:ext cx="10690569" cy="4596136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+mn-lt"/>
              </a:defRPr>
            </a:lvl1pPr>
            <a:lvl2pPr marL="800100" indent="-342900" algn="l">
              <a:buFont typeface="Courier New" panose="02070309020205020404" pitchFamily="49" charset="0"/>
              <a:buChar char="o"/>
              <a:defRPr sz="1400">
                <a:latin typeface="+mn-lt"/>
              </a:defRPr>
            </a:lvl2pPr>
            <a:lvl3pPr marL="1200150" indent="-285750" algn="l">
              <a:buFont typeface="Wingdings" panose="05000000000000000000" pitchFamily="2" charset="2"/>
              <a:buChar char="§"/>
              <a:defRPr sz="1200">
                <a:latin typeface="+mn-lt"/>
              </a:defRPr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bullet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16)</a:t>
            </a:r>
          </a:p>
          <a:p>
            <a:pPr lvl="1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bullet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14)</a:t>
            </a:r>
          </a:p>
          <a:p>
            <a:pPr lvl="2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bullet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12)</a:t>
            </a:r>
          </a:p>
        </p:txBody>
      </p:sp>
    </p:spTree>
    <p:extLst>
      <p:ext uri="{BB962C8B-B14F-4D97-AF65-F5344CB8AC3E}">
        <p14:creationId xmlns:p14="http://schemas.microsoft.com/office/powerpoint/2010/main" val="878843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291222-5357-4499-9F9E-43072248BF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406" y="382771"/>
            <a:ext cx="6199900" cy="725520"/>
          </a:xfrm>
          <a:prstGeom prst="rect">
            <a:avLst/>
          </a:prstGeom>
        </p:spPr>
        <p:txBody>
          <a:bodyPr/>
          <a:lstStyle>
            <a:lvl1pPr algn="l">
              <a:defRPr sz="4400">
                <a:latin typeface="+mj-lt"/>
              </a:defRPr>
            </a:lvl1pPr>
          </a:lstStyle>
          <a:p>
            <a:r>
              <a:rPr lang="sv-SE" dirty="0" err="1"/>
              <a:t>Heading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44)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80A7B11-C743-4092-82C3-EE091C24C3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16" y="6298407"/>
            <a:ext cx="1796903" cy="377029"/>
          </a:xfrm>
          <a:prstGeom prst="rect">
            <a:avLst/>
          </a:prstGeom>
        </p:spPr>
      </p:pic>
      <p:sp>
        <p:nvSpPr>
          <p:cNvPr id="11" name="Underrubrik 2">
            <a:extLst>
              <a:ext uri="{FF2B5EF4-FFF2-40B4-BE49-F238E27FC236}">
                <a16:creationId xmlns:a16="http://schemas.microsoft.com/office/drawing/2014/main" id="{4F81B9E1-B033-43EA-83B5-6C2AE89BBAA2}"/>
              </a:ext>
            </a:extLst>
          </p:cNvPr>
          <p:cNvSpPr>
            <a:spLocks noGrp="1"/>
          </p:cNvSpPr>
          <p:nvPr>
            <p:ph type="subTitle" idx="12" hasCustomPrompt="1"/>
          </p:nvPr>
        </p:nvSpPr>
        <p:spPr>
          <a:xfrm>
            <a:off x="811620" y="1347711"/>
            <a:ext cx="5781685" cy="459613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 (</a:t>
            </a:r>
            <a:r>
              <a:rPr lang="sv-SE" dirty="0" err="1"/>
              <a:t>size</a:t>
            </a:r>
            <a:r>
              <a:rPr lang="sv-SE" dirty="0"/>
              <a:t> 16)</a:t>
            </a:r>
          </a:p>
        </p:txBody>
      </p:sp>
      <p:sp>
        <p:nvSpPr>
          <p:cNvPr id="12" name="Platshållare för bild 2">
            <a:extLst>
              <a:ext uri="{FF2B5EF4-FFF2-40B4-BE49-F238E27FC236}">
                <a16:creationId xmlns:a16="http://schemas.microsoft.com/office/drawing/2014/main" id="{6BEF3474-BED3-4FB3-A5D3-87489D58F4F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826101" y="2"/>
            <a:ext cx="5365899" cy="685799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2688642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647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1" r:id="rId2"/>
    <p:sldLayoutId id="2147483670" r:id="rId3"/>
    <p:sldLayoutId id="2147483671" r:id="rId4"/>
    <p:sldLayoutId id="2147483672" r:id="rId5"/>
    <p:sldLayoutId id="2147483674" r:id="rId6"/>
    <p:sldLayoutId id="2147483650" r:id="rId7"/>
    <p:sldLayoutId id="2147483667" r:id="rId8"/>
    <p:sldLayoutId id="2147483652" r:id="rId9"/>
    <p:sldLayoutId id="2147483653" r:id="rId10"/>
    <p:sldLayoutId id="2147483668" r:id="rId11"/>
    <p:sldLayoutId id="2147483649" r:id="rId12"/>
    <p:sldLayoutId id="2147483676" r:id="rId13"/>
    <p:sldLayoutId id="2147483679" r:id="rId1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1"/>
          </a:solidFill>
          <a:latin typeface="Myriad Pro Light" panose="020B04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2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1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7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6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8.tiff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68A6E3DB-18E7-47ED-B223-EF80F3952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919" y="2618131"/>
            <a:ext cx="5034162" cy="1056276"/>
          </a:xfrm>
          <a:prstGeom prst="rect">
            <a:avLst/>
          </a:prstGeom>
        </p:spPr>
      </p:pic>
      <p:sp>
        <p:nvSpPr>
          <p:cNvPr id="7" name="Underrubrik 5">
            <a:extLst>
              <a:ext uri="{FF2B5EF4-FFF2-40B4-BE49-F238E27FC236}">
                <a16:creationId xmlns:a16="http://schemas.microsoft.com/office/drawing/2014/main" id="{DBAF6A57-9E7A-4A07-A29D-7594EFE7AA60}"/>
              </a:ext>
            </a:extLst>
          </p:cNvPr>
          <p:cNvSpPr txBox="1">
            <a:spLocks/>
          </p:cNvSpPr>
          <p:nvPr/>
        </p:nvSpPr>
        <p:spPr>
          <a:xfrm>
            <a:off x="0" y="3983195"/>
            <a:ext cx="12192000" cy="6001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v-SE" sz="22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WORLD CLASS DIGITAL X-RAY SYSTEMS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CBB0588E-F382-4404-9B49-A972552BB9FE}"/>
              </a:ext>
            </a:extLst>
          </p:cNvPr>
          <p:cNvSpPr/>
          <p:nvPr/>
        </p:nvSpPr>
        <p:spPr>
          <a:xfrm>
            <a:off x="0" y="5720080"/>
            <a:ext cx="12192000" cy="6001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err="1"/>
              <a:t>Introduction</a:t>
            </a:r>
            <a:r>
              <a:rPr lang="sv-SE" dirty="0"/>
              <a:t> – Sales, market and </a:t>
            </a:r>
            <a:r>
              <a:rPr lang="sv-SE" dirty="0" err="1"/>
              <a:t>customers</a:t>
            </a:r>
            <a:r>
              <a:rPr lang="sv-SE" dirty="0"/>
              <a:t> ASIA/Pacific</a:t>
            </a:r>
          </a:p>
        </p:txBody>
      </p:sp>
    </p:spTree>
    <p:extLst>
      <p:ext uri="{BB962C8B-B14F-4D97-AF65-F5344CB8AC3E}">
        <p14:creationId xmlns:p14="http://schemas.microsoft.com/office/powerpoint/2010/main" val="2739935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karta&#10;&#10;Automatiskt genererad beskrivning">
            <a:extLst>
              <a:ext uri="{FF2B5EF4-FFF2-40B4-BE49-F238E27FC236}">
                <a16:creationId xmlns:a16="http://schemas.microsoft.com/office/drawing/2014/main" id="{4B931E63-E16D-45C0-864C-F7768DD37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467" y="1771428"/>
            <a:ext cx="6031589" cy="4343400"/>
          </a:xfrm>
          <a:prstGeom prst="rect">
            <a:avLst/>
          </a:prstGeom>
        </p:spPr>
      </p:pic>
      <p:sp>
        <p:nvSpPr>
          <p:cNvPr id="54" name="Rubrik 1">
            <a:extLst>
              <a:ext uri="{FF2B5EF4-FFF2-40B4-BE49-F238E27FC236}">
                <a16:creationId xmlns:a16="http://schemas.microsoft.com/office/drawing/2014/main" id="{4C1D305F-6CCF-4038-8BE6-6BE2F1944111}"/>
              </a:ext>
            </a:extLst>
          </p:cNvPr>
          <p:cNvSpPr txBox="1">
            <a:spLocks/>
          </p:cNvSpPr>
          <p:nvPr/>
        </p:nvSpPr>
        <p:spPr>
          <a:xfrm>
            <a:off x="0" y="743172"/>
            <a:ext cx="11911263" cy="1200329"/>
          </a:xfrm>
        </p:spPr>
        <p:txBody>
          <a:bodyPr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Myriad Pro Light" panose="020B0403030403020204" pitchFamily="34" charset="0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THE MARKET 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E237C289-8A1B-49A2-8DD3-3C0A0A09FAB6}"/>
              </a:ext>
            </a:extLst>
          </p:cNvPr>
          <p:cNvSpPr txBox="1"/>
          <p:nvPr/>
        </p:nvSpPr>
        <p:spPr>
          <a:xfrm>
            <a:off x="7146758" y="6396335"/>
            <a:ext cx="49449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i="1" dirty="0"/>
              <a:t>Source: https://www.marketwatch.com/press-release/asia-pacific-diagnostic-imaging-market-by-size-growth-opportunity-and-forecast-to-2025-2020-08-03?tesla=y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481BEAD6-2CA8-458B-BACD-D810A109ABF5}"/>
              </a:ext>
            </a:extLst>
          </p:cNvPr>
          <p:cNvSpPr txBox="1"/>
          <p:nvPr/>
        </p:nvSpPr>
        <p:spPr>
          <a:xfrm>
            <a:off x="597944" y="2127320"/>
            <a:ext cx="44792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</a:t>
            </a:r>
            <a:r>
              <a:rPr lang="en-US" b="1" dirty="0"/>
              <a:t>size</a:t>
            </a:r>
            <a:r>
              <a:rPr lang="en-US" dirty="0"/>
              <a:t> of the Diagnostic Imaging </a:t>
            </a:r>
            <a:r>
              <a:rPr lang="en-US" b="1" dirty="0"/>
              <a:t>Market</a:t>
            </a:r>
            <a:r>
              <a:rPr lang="en-US" dirty="0"/>
              <a:t> in the </a:t>
            </a:r>
            <a:r>
              <a:rPr lang="en-US" b="1" dirty="0"/>
              <a:t>Asia</a:t>
            </a:r>
            <a:r>
              <a:rPr lang="en-US" dirty="0"/>
              <a:t> Pacific was worth USD 7.93 billion in 2020 and estimated to be growing at a CAGR of 6.90% to reach USD 11.07 billion by 2025.</a:t>
            </a:r>
            <a:endParaRPr lang="sv-SE" dirty="0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7B0B1433-889E-4FE1-951E-0EB32C81CA68}"/>
              </a:ext>
            </a:extLst>
          </p:cNvPr>
          <p:cNvSpPr txBox="1"/>
          <p:nvPr/>
        </p:nvSpPr>
        <p:spPr>
          <a:xfrm>
            <a:off x="597944" y="3714171"/>
            <a:ext cx="44792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Rise in healthcare expenditure and constant improvement of medical healthcare facilities in countries like Japan, India, and China are the major growth drivers of the market.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4088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CF36D520-1A61-4F6F-9A4F-DB7BC801164B}"/>
              </a:ext>
            </a:extLst>
          </p:cNvPr>
          <p:cNvSpPr/>
          <p:nvPr/>
        </p:nvSpPr>
        <p:spPr>
          <a:xfrm>
            <a:off x="0" y="1757680"/>
            <a:ext cx="12192000" cy="4904376"/>
          </a:xfrm>
          <a:prstGeom prst="rect">
            <a:avLst/>
          </a:prstGeom>
          <a:solidFill>
            <a:schemeClr val="accent6">
              <a:lumMod val="40000"/>
              <a:lumOff val="6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F46A42C1-0E45-4C52-8438-78C6A837331D}"/>
              </a:ext>
            </a:extLst>
          </p:cNvPr>
          <p:cNvGraphicFramePr/>
          <p:nvPr/>
        </p:nvGraphicFramePr>
        <p:xfrm>
          <a:off x="1042621" y="1838973"/>
          <a:ext cx="5197758" cy="3671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Bildobjekt 9" descr="En bild som visar träd&#10;&#10;Automatiskt genererad beskrivning">
            <a:extLst>
              <a:ext uri="{FF2B5EF4-FFF2-40B4-BE49-F238E27FC236}">
                <a16:creationId xmlns:a16="http://schemas.microsoft.com/office/drawing/2014/main" id="{0A513057-B536-404F-B2AE-B2D09BE8B5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" t="-1737" r="-297" b="5330"/>
          <a:stretch/>
        </p:blipFill>
        <p:spPr>
          <a:xfrm>
            <a:off x="5960234" y="2235766"/>
            <a:ext cx="5881635" cy="3671651"/>
          </a:xfrm>
          <a:prstGeom prst="rect">
            <a:avLst/>
          </a:prstGeom>
        </p:spPr>
      </p:pic>
      <p:sp>
        <p:nvSpPr>
          <p:cNvPr id="54" name="Rubrik 1">
            <a:extLst>
              <a:ext uri="{FF2B5EF4-FFF2-40B4-BE49-F238E27FC236}">
                <a16:creationId xmlns:a16="http://schemas.microsoft.com/office/drawing/2014/main" id="{4C1D305F-6CCF-4038-8BE6-6BE2F1944111}"/>
              </a:ext>
            </a:extLst>
          </p:cNvPr>
          <p:cNvSpPr txBox="1">
            <a:spLocks/>
          </p:cNvSpPr>
          <p:nvPr/>
        </p:nvSpPr>
        <p:spPr>
          <a:xfrm>
            <a:off x="453697" y="743172"/>
            <a:ext cx="11457566" cy="4114658"/>
          </a:xfrm>
        </p:spPr>
        <p:txBody>
          <a:bodyPr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Myriad Pro Light" panose="020B0403030403020204" pitchFamily="34" charset="0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MARKET SHARE - THAILAND</a:t>
            </a:r>
          </a:p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Ceiling mounted radiography systems</a:t>
            </a: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3181434D-AA99-43D4-8556-3939394163D5}"/>
              </a:ext>
            </a:extLst>
          </p:cNvPr>
          <p:cNvSpPr txBox="1">
            <a:spLocks/>
          </p:cNvSpPr>
          <p:nvPr/>
        </p:nvSpPr>
        <p:spPr>
          <a:xfrm>
            <a:off x="7109363" y="3429000"/>
            <a:ext cx="3494228" cy="911502"/>
          </a:xfrm>
        </p:spPr>
        <p:txBody>
          <a:bodyPr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Myriad Pro Light" panose="020B0403030403020204" pitchFamily="34" charset="0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Thailand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E237C289-8A1B-49A2-8DD3-3C0A0A09FAB6}"/>
              </a:ext>
            </a:extLst>
          </p:cNvPr>
          <p:cNvSpPr txBox="1"/>
          <p:nvPr/>
        </p:nvSpPr>
        <p:spPr>
          <a:xfrm>
            <a:off x="9265842" y="6550112"/>
            <a:ext cx="321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i="1" dirty="0"/>
              <a:t>Note: </a:t>
            </a:r>
            <a:r>
              <a:rPr lang="sv-SE" sz="1200" i="1" dirty="0" err="1"/>
              <a:t>Numbers</a:t>
            </a:r>
            <a:r>
              <a:rPr lang="sv-SE" sz="1200" i="1" dirty="0"/>
              <a:t> </a:t>
            </a:r>
            <a:r>
              <a:rPr lang="sv-SE" sz="1200" i="1" dirty="0" err="1"/>
              <a:t>based</a:t>
            </a:r>
            <a:r>
              <a:rPr lang="sv-SE" sz="1200" i="1" dirty="0"/>
              <a:t> on </a:t>
            </a:r>
            <a:r>
              <a:rPr lang="sv-SE" sz="1200" i="1" dirty="0" err="1"/>
              <a:t>internal</a:t>
            </a:r>
            <a:r>
              <a:rPr lang="sv-SE" sz="1200" i="1" dirty="0"/>
              <a:t> </a:t>
            </a:r>
            <a:r>
              <a:rPr lang="sv-SE" sz="1200" i="1" dirty="0" err="1"/>
              <a:t>estimates</a:t>
            </a:r>
            <a:r>
              <a:rPr lang="sv-SE" sz="1200" i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22040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3222A2D0-63DF-4CF9-AE26-17821A046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" y="3892869"/>
            <a:ext cx="4502150" cy="795336"/>
          </a:xfrm>
        </p:spPr>
        <p:txBody>
          <a:bodyPr/>
          <a:lstStyle/>
          <a:p>
            <a:r>
              <a:rPr lang="sv-SE" sz="5400" dirty="0" err="1"/>
              <a:t>Distributors</a:t>
            </a:r>
            <a:r>
              <a:rPr lang="sv-SE" sz="5400" dirty="0"/>
              <a:t> </a:t>
            </a:r>
            <a:r>
              <a:rPr lang="sv-SE" sz="5400" dirty="0" err="1"/>
              <a:t>Asia</a:t>
            </a:r>
            <a:r>
              <a:rPr lang="sv-SE" sz="5400" dirty="0"/>
              <a:t> Pacific</a:t>
            </a:r>
          </a:p>
        </p:txBody>
      </p:sp>
    </p:spTree>
    <p:extLst>
      <p:ext uri="{BB962C8B-B14F-4D97-AF65-F5344CB8AC3E}">
        <p14:creationId xmlns:p14="http://schemas.microsoft.com/office/powerpoint/2010/main" val="34045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28DD6BB3-073C-4B79-BC69-165E38FA757A}"/>
              </a:ext>
            </a:extLst>
          </p:cNvPr>
          <p:cNvSpPr txBox="1">
            <a:spLocks/>
          </p:cNvSpPr>
          <p:nvPr/>
        </p:nvSpPr>
        <p:spPr>
          <a:xfrm>
            <a:off x="0" y="788617"/>
            <a:ext cx="12191995" cy="753854"/>
          </a:xfr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Myriad Pro Light" panose="020B0403030403020204" pitchFamily="34" charset="0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DISTRIBUTORS IN ASIA-PACIFIC</a:t>
            </a:r>
          </a:p>
        </p:txBody>
      </p:sp>
      <p:graphicFrame>
        <p:nvGraphicFramePr>
          <p:cNvPr id="3" name="Tabell 3">
            <a:extLst>
              <a:ext uri="{FF2B5EF4-FFF2-40B4-BE49-F238E27FC236}">
                <a16:creationId xmlns:a16="http://schemas.microsoft.com/office/drawing/2014/main" id="{79137593-71BA-4F0B-80A7-0710FE9CA9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456703"/>
              </p:ext>
            </p:extLst>
          </p:nvPr>
        </p:nvGraphicFramePr>
        <p:xfrm>
          <a:off x="1876926" y="1947435"/>
          <a:ext cx="8283072" cy="296312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61024">
                  <a:extLst>
                    <a:ext uri="{9D8B030D-6E8A-4147-A177-3AD203B41FA5}">
                      <a16:colId xmlns:a16="http://schemas.microsoft.com/office/drawing/2014/main" val="997075766"/>
                    </a:ext>
                  </a:extLst>
                </a:gridCol>
                <a:gridCol w="2761024">
                  <a:extLst>
                    <a:ext uri="{9D8B030D-6E8A-4147-A177-3AD203B41FA5}">
                      <a16:colId xmlns:a16="http://schemas.microsoft.com/office/drawing/2014/main" val="346745321"/>
                    </a:ext>
                  </a:extLst>
                </a:gridCol>
                <a:gridCol w="2761024">
                  <a:extLst>
                    <a:ext uri="{9D8B030D-6E8A-4147-A177-3AD203B41FA5}">
                      <a16:colId xmlns:a16="http://schemas.microsoft.com/office/drawing/2014/main" val="1434491789"/>
                    </a:ext>
                  </a:extLst>
                </a:gridCol>
              </a:tblGrid>
              <a:tr h="394753">
                <a:tc>
                  <a:txBody>
                    <a:bodyPr/>
                    <a:lstStyle/>
                    <a:p>
                      <a:r>
                        <a:rPr lang="sv-SE" dirty="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Distributor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Detectors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299415"/>
                  </a:ext>
                </a:extLst>
              </a:tr>
              <a:tr h="397346">
                <a:tc>
                  <a:txBody>
                    <a:bodyPr/>
                    <a:lstStyle/>
                    <a:p>
                      <a:pPr algn="l" fontAlgn="ctr"/>
                      <a:r>
                        <a:rPr lang="sv-SE" sz="1200" b="1" u="none" strike="noStrike" dirty="0">
                          <a:effectLst/>
                        </a:rPr>
                        <a:t>India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200" u="none" strike="noStrike" dirty="0">
                          <a:effectLst/>
                        </a:rPr>
                        <a:t>Konica Minolta Healthcare India </a:t>
                      </a:r>
                      <a:r>
                        <a:rPr lang="sv-SE" sz="1200" u="none" strike="noStrike" dirty="0" err="1">
                          <a:effectLst/>
                        </a:rPr>
                        <a:t>Pvt</a:t>
                      </a:r>
                      <a:r>
                        <a:rPr lang="sv-SE" sz="1200" u="none" strike="noStrike" dirty="0">
                          <a:effectLst/>
                        </a:rPr>
                        <a:t>. Ltd</a:t>
                      </a:r>
                      <a:br>
                        <a:rPr lang="sv-SE" sz="1200" u="none" strike="noStrike" dirty="0">
                          <a:effectLst/>
                        </a:rPr>
                      </a:br>
                      <a:r>
                        <a:rPr lang="sv-SE" sz="1200" u="none" strike="noStrike" dirty="0" err="1">
                          <a:effectLst/>
                        </a:rPr>
                        <a:t>Medion</a:t>
                      </a:r>
                      <a:r>
                        <a:rPr lang="sv-SE" sz="1200" u="none" strike="noStrike" dirty="0">
                          <a:effectLst/>
                        </a:rPr>
                        <a:t> Healthcare </a:t>
                      </a:r>
                      <a:r>
                        <a:rPr lang="sv-SE" sz="1200" u="none" strike="noStrike" dirty="0" err="1">
                          <a:effectLst/>
                        </a:rPr>
                        <a:t>Pvt</a:t>
                      </a:r>
                      <a:r>
                        <a:rPr lang="sv-SE" sz="1200" u="none" strike="noStrike" dirty="0">
                          <a:effectLst/>
                        </a:rPr>
                        <a:t> Ltd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endParaRPr lang="sv-SE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7586802"/>
                  </a:ext>
                </a:extLst>
              </a:tr>
              <a:tr h="592018">
                <a:tc>
                  <a:txBody>
                    <a:bodyPr/>
                    <a:lstStyle/>
                    <a:p>
                      <a:pPr algn="l" fontAlgn="ctr"/>
                      <a:r>
                        <a:rPr lang="sv-SE" sz="1200" b="1" u="none" strike="noStrike" dirty="0">
                          <a:effectLst/>
                        </a:rPr>
                        <a:t>Singapore</a:t>
                      </a:r>
                      <a:br>
                        <a:rPr lang="sv-SE" sz="1200" b="1" u="none" strike="noStrike" dirty="0">
                          <a:effectLst/>
                        </a:rPr>
                      </a:br>
                      <a:r>
                        <a:rPr lang="sv-SE" sz="1200" b="1" u="none" strike="noStrike" dirty="0">
                          <a:effectLst/>
                        </a:rPr>
                        <a:t>Hong Kong</a:t>
                      </a:r>
                      <a:br>
                        <a:rPr lang="sv-SE" sz="1200" b="1" u="none" strike="noStrike" dirty="0">
                          <a:effectLst/>
                        </a:rPr>
                      </a:br>
                      <a:r>
                        <a:rPr lang="sv-SE" sz="1200" b="1" u="none" strike="noStrike" dirty="0">
                          <a:effectLst/>
                        </a:rPr>
                        <a:t>Malaysia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200" u="none" strike="noStrike" dirty="0">
                          <a:effectLst/>
                        </a:rPr>
                        <a:t>QST Technologies (HK) </a:t>
                      </a:r>
                      <a:r>
                        <a:rPr lang="sv-SE" sz="1200" u="none" strike="noStrike" dirty="0" err="1">
                          <a:effectLst/>
                        </a:rPr>
                        <a:t>Co.Ltd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Canon </a:t>
                      </a:r>
                      <a:r>
                        <a:rPr lang="sv-SE" sz="1200" dirty="0" err="1"/>
                        <a:t>detectors</a:t>
                      </a:r>
                      <a:endParaRPr lang="sv-SE" sz="1200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2976333"/>
                  </a:ext>
                </a:extLst>
              </a:tr>
              <a:tr h="394753">
                <a:tc>
                  <a:txBody>
                    <a:bodyPr/>
                    <a:lstStyle/>
                    <a:p>
                      <a:pPr algn="l" fontAlgn="ctr"/>
                      <a:r>
                        <a:rPr lang="sv-SE" sz="1200" b="1" u="none" strike="noStrike" dirty="0">
                          <a:effectLst/>
                        </a:rPr>
                        <a:t>Taiwan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200" u="none" strike="noStrike" dirty="0">
                          <a:effectLst/>
                        </a:rPr>
                        <a:t>Nan Kai Corporation</a:t>
                      </a:r>
                      <a:endParaRPr lang="ja-JP" alt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endParaRPr lang="sv-SE" sz="1200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2270241"/>
                  </a:ext>
                </a:extLst>
              </a:tr>
              <a:tr h="394753">
                <a:tc>
                  <a:txBody>
                    <a:bodyPr/>
                    <a:lstStyle/>
                    <a:p>
                      <a:pPr algn="l" fontAlgn="ctr"/>
                      <a:r>
                        <a:rPr lang="sv-SE" sz="1200" b="1" u="none" strike="noStrike" dirty="0">
                          <a:effectLst/>
                        </a:rPr>
                        <a:t>Indonesia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200" u="none" strike="noStrike" dirty="0">
                          <a:effectLst/>
                        </a:rPr>
                        <a:t>PT </a:t>
                      </a:r>
                      <a:r>
                        <a:rPr lang="sv-SE" sz="1200" u="none" strike="noStrike" dirty="0" err="1">
                          <a:effectLst/>
                        </a:rPr>
                        <a:t>Inmed</a:t>
                      </a:r>
                      <a:r>
                        <a:rPr lang="sv-SE" sz="1200" u="none" strike="noStrike" dirty="0">
                          <a:effectLst/>
                        </a:rPr>
                        <a:t> </a:t>
                      </a:r>
                      <a:r>
                        <a:rPr lang="sv-SE" sz="1200" u="none" strike="noStrike" dirty="0" err="1">
                          <a:effectLst/>
                        </a:rPr>
                        <a:t>Teknotama</a:t>
                      </a:r>
                      <a:r>
                        <a:rPr lang="sv-SE" sz="1200" u="none" strike="noStrike" dirty="0">
                          <a:effectLst/>
                        </a:rPr>
                        <a:t> </a:t>
                      </a:r>
                      <a:r>
                        <a:rPr lang="sv-SE" sz="1200" u="none" strike="noStrike" dirty="0" err="1">
                          <a:effectLst/>
                        </a:rPr>
                        <a:t>Cemerlang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endParaRPr lang="sv-SE" sz="1200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031684"/>
                  </a:ext>
                </a:extLst>
              </a:tr>
              <a:tr h="394753">
                <a:tc>
                  <a:txBody>
                    <a:bodyPr/>
                    <a:lstStyle/>
                    <a:p>
                      <a:pPr algn="l" fontAlgn="ctr"/>
                      <a:r>
                        <a:rPr lang="sv-SE" sz="1200" b="1" u="none" strike="noStrike" dirty="0">
                          <a:effectLst/>
                        </a:rPr>
                        <a:t>Thailand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200" u="none" strike="noStrike" dirty="0">
                          <a:effectLst/>
                        </a:rPr>
                        <a:t>Thai GL. Co. Ltd.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dirty="0"/>
                        <a:t>Canon </a:t>
                      </a:r>
                      <a:r>
                        <a:rPr lang="sv-SE" sz="1200" dirty="0" err="1"/>
                        <a:t>detectors</a:t>
                      </a:r>
                      <a:endParaRPr lang="sv-SE" sz="1200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1777191"/>
                  </a:ext>
                </a:extLst>
              </a:tr>
              <a:tr h="394753">
                <a:tc>
                  <a:txBody>
                    <a:bodyPr/>
                    <a:lstStyle/>
                    <a:p>
                      <a:pPr algn="l" fontAlgn="ctr"/>
                      <a:r>
                        <a:rPr lang="sv-SE" sz="1200" b="1" u="none" strike="noStrike" dirty="0">
                          <a:effectLst/>
                        </a:rPr>
                        <a:t>South Korea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200" u="none" strike="noStrike" dirty="0">
                          <a:effectLst/>
                        </a:rPr>
                        <a:t>NEODEA CO.,LTD.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dirty="0"/>
                        <a:t>Canon </a:t>
                      </a:r>
                      <a:r>
                        <a:rPr lang="sv-SE" sz="1200" dirty="0" err="1"/>
                        <a:t>detectors</a:t>
                      </a:r>
                      <a:endParaRPr lang="sv-SE" sz="1200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38871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3400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86756B6A-2591-4F8D-9F43-455132C4B4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4402622"/>
              </p:ext>
            </p:extLst>
          </p:nvPr>
        </p:nvGraphicFramePr>
        <p:xfrm>
          <a:off x="8445696" y="2369980"/>
          <a:ext cx="3075468" cy="3599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textruta 21">
            <a:extLst>
              <a:ext uri="{FF2B5EF4-FFF2-40B4-BE49-F238E27FC236}">
                <a16:creationId xmlns:a16="http://schemas.microsoft.com/office/drawing/2014/main" id="{09697399-CCDC-47FA-B852-A6A40217F24A}"/>
              </a:ext>
            </a:extLst>
          </p:cNvPr>
          <p:cNvSpPr txBox="1"/>
          <p:nvPr/>
        </p:nvSpPr>
        <p:spPr>
          <a:xfrm>
            <a:off x="8390730" y="1825513"/>
            <a:ext cx="2883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err="1"/>
              <a:t>Offering</a:t>
            </a:r>
            <a:endParaRPr lang="sv-SE" sz="2000" dirty="0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28DD6BB3-073C-4B79-BC69-165E38FA757A}"/>
              </a:ext>
            </a:extLst>
          </p:cNvPr>
          <p:cNvSpPr txBox="1">
            <a:spLocks/>
          </p:cNvSpPr>
          <p:nvPr/>
        </p:nvSpPr>
        <p:spPr>
          <a:xfrm>
            <a:off x="0" y="788617"/>
            <a:ext cx="12191995" cy="753854"/>
          </a:xfr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Myriad Pro Light" panose="020B0403030403020204" pitchFamily="34" charset="0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THAI GL</a:t>
            </a:r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BAA53EC5-DACC-4618-B92B-D1C9E825B085}"/>
              </a:ext>
            </a:extLst>
          </p:cNvPr>
          <p:cNvCxnSpPr>
            <a:cxnSpLocks/>
          </p:cNvCxnSpPr>
          <p:nvPr/>
        </p:nvCxnSpPr>
        <p:spPr>
          <a:xfrm>
            <a:off x="4093293" y="1825513"/>
            <a:ext cx="0" cy="47347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ruta 1">
            <a:extLst>
              <a:ext uri="{FF2B5EF4-FFF2-40B4-BE49-F238E27FC236}">
                <a16:creationId xmlns:a16="http://schemas.microsoft.com/office/drawing/2014/main" id="{4F486565-D9A5-40E9-BBB6-6F8E296C65C0}"/>
              </a:ext>
            </a:extLst>
          </p:cNvPr>
          <p:cNvSpPr txBox="1"/>
          <p:nvPr/>
        </p:nvSpPr>
        <p:spPr>
          <a:xfrm>
            <a:off x="1827610" y="2611121"/>
            <a:ext cx="2203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/>
              <a:t>www.thaigl.co.th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1B61861C-185B-4122-A71A-11DBE2E729E5}"/>
              </a:ext>
            </a:extLst>
          </p:cNvPr>
          <p:cNvCxnSpPr>
            <a:cxnSpLocks/>
          </p:cNvCxnSpPr>
          <p:nvPr/>
        </p:nvCxnSpPr>
        <p:spPr>
          <a:xfrm>
            <a:off x="627321" y="3842859"/>
            <a:ext cx="73926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ruta 12">
            <a:extLst>
              <a:ext uri="{FF2B5EF4-FFF2-40B4-BE49-F238E27FC236}">
                <a16:creationId xmlns:a16="http://schemas.microsoft.com/office/drawing/2014/main" id="{AC372C1C-6E8B-41A1-8C0E-4B16108B9B77}"/>
              </a:ext>
            </a:extLst>
          </p:cNvPr>
          <p:cNvSpPr txBox="1"/>
          <p:nvPr/>
        </p:nvSpPr>
        <p:spPr>
          <a:xfrm>
            <a:off x="4706115" y="2507999"/>
            <a:ext cx="25919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/>
              <a:t>Offices in: Bangkok, Thailand</a:t>
            </a:r>
          </a:p>
        </p:txBody>
      </p:sp>
      <p:cxnSp>
        <p:nvCxnSpPr>
          <p:cNvPr id="14" name="Rak koppling 13">
            <a:extLst>
              <a:ext uri="{FF2B5EF4-FFF2-40B4-BE49-F238E27FC236}">
                <a16:creationId xmlns:a16="http://schemas.microsoft.com/office/drawing/2014/main" id="{B82E5B4C-876A-4A3E-8D72-1C5DD2E43213}"/>
              </a:ext>
            </a:extLst>
          </p:cNvPr>
          <p:cNvCxnSpPr>
            <a:cxnSpLocks/>
          </p:cNvCxnSpPr>
          <p:nvPr/>
        </p:nvCxnSpPr>
        <p:spPr>
          <a:xfrm>
            <a:off x="8020009" y="1825513"/>
            <a:ext cx="0" cy="47347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ruta 15">
            <a:extLst>
              <a:ext uri="{FF2B5EF4-FFF2-40B4-BE49-F238E27FC236}">
                <a16:creationId xmlns:a16="http://schemas.microsoft.com/office/drawing/2014/main" id="{AB931820-6356-408A-9942-F5817DA8FD31}"/>
              </a:ext>
            </a:extLst>
          </p:cNvPr>
          <p:cNvSpPr txBox="1"/>
          <p:nvPr/>
        </p:nvSpPr>
        <p:spPr>
          <a:xfrm>
            <a:off x="4913629" y="5016908"/>
            <a:ext cx="21563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 err="1"/>
              <a:t>Established</a:t>
            </a:r>
            <a:r>
              <a:rPr lang="sv-SE" dirty="0"/>
              <a:t> in 1994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D0E648E2-83DA-4A13-A3D5-9D1BF1E2B9D8}"/>
              </a:ext>
            </a:extLst>
          </p:cNvPr>
          <p:cNvSpPr txBox="1"/>
          <p:nvPr/>
        </p:nvSpPr>
        <p:spPr>
          <a:xfrm>
            <a:off x="331143" y="4154501"/>
            <a:ext cx="35975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 err="1"/>
              <a:t>Sell</a:t>
            </a:r>
            <a:r>
              <a:rPr lang="sv-SE" dirty="0"/>
              <a:t> </a:t>
            </a:r>
            <a:r>
              <a:rPr lang="sv-SE" dirty="0" err="1"/>
              <a:t>products</a:t>
            </a:r>
            <a:r>
              <a:rPr lang="sv-SE" dirty="0"/>
              <a:t> from </a:t>
            </a:r>
            <a:r>
              <a:rPr lang="sv-SE" dirty="0" err="1"/>
              <a:t>among</a:t>
            </a:r>
            <a:r>
              <a:rPr lang="sv-SE" dirty="0"/>
              <a:t> </a:t>
            </a:r>
            <a:r>
              <a:rPr lang="sv-SE" dirty="0" err="1"/>
              <a:t>others</a:t>
            </a:r>
            <a:r>
              <a:rPr lang="sv-SE" dirty="0"/>
              <a:t>: </a:t>
            </a:r>
          </a:p>
        </p:txBody>
      </p:sp>
      <p:pic>
        <p:nvPicPr>
          <p:cNvPr id="24" name="Bildobjekt 23">
            <a:extLst>
              <a:ext uri="{FF2B5EF4-FFF2-40B4-BE49-F238E27FC236}">
                <a16:creationId xmlns:a16="http://schemas.microsoft.com/office/drawing/2014/main" id="{E8B8510E-64B8-42E6-84DE-4F82C2E70A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613" y="4678711"/>
            <a:ext cx="1762125" cy="638175"/>
          </a:xfrm>
          <a:prstGeom prst="rect">
            <a:avLst/>
          </a:prstGeom>
        </p:spPr>
      </p:pic>
      <p:pic>
        <p:nvPicPr>
          <p:cNvPr id="25" name="Bildobjekt 24">
            <a:extLst>
              <a:ext uri="{FF2B5EF4-FFF2-40B4-BE49-F238E27FC236}">
                <a16:creationId xmlns:a16="http://schemas.microsoft.com/office/drawing/2014/main" id="{2BE1EE38-473C-45FD-B7E4-D1A26D04D6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535" y="5461515"/>
            <a:ext cx="1276350" cy="561975"/>
          </a:xfrm>
          <a:prstGeom prst="rect">
            <a:avLst/>
          </a:prstGeom>
        </p:spPr>
      </p:pic>
      <p:pic>
        <p:nvPicPr>
          <p:cNvPr id="26" name="Bildobjekt 25">
            <a:extLst>
              <a:ext uri="{FF2B5EF4-FFF2-40B4-BE49-F238E27FC236}">
                <a16:creationId xmlns:a16="http://schemas.microsoft.com/office/drawing/2014/main" id="{2CB54B25-7868-49C1-B7B6-EAF7C78026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93960" y="6035186"/>
            <a:ext cx="2038350" cy="342900"/>
          </a:xfrm>
          <a:prstGeom prst="rect">
            <a:avLst/>
          </a:prstGeom>
        </p:spPr>
      </p:pic>
      <p:pic>
        <p:nvPicPr>
          <p:cNvPr id="27" name="Bildobjekt 26">
            <a:extLst>
              <a:ext uri="{FF2B5EF4-FFF2-40B4-BE49-F238E27FC236}">
                <a16:creationId xmlns:a16="http://schemas.microsoft.com/office/drawing/2014/main" id="{7330E345-C732-4DB2-90D4-9E8A1863B7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1484" y="5386240"/>
            <a:ext cx="1928966" cy="321494"/>
          </a:xfrm>
          <a:prstGeom prst="rect">
            <a:avLst/>
          </a:prstGeom>
        </p:spPr>
      </p:pic>
      <p:pic>
        <p:nvPicPr>
          <p:cNvPr id="28" name="Bildobjekt 27">
            <a:extLst>
              <a:ext uri="{FF2B5EF4-FFF2-40B4-BE49-F238E27FC236}">
                <a16:creationId xmlns:a16="http://schemas.microsoft.com/office/drawing/2014/main" id="{DE1343FA-97DD-4F1A-B2C5-B9FE56F365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8675" y="4614007"/>
            <a:ext cx="1016286" cy="585859"/>
          </a:xfrm>
          <a:prstGeom prst="rect">
            <a:avLst/>
          </a:prstGeom>
        </p:spPr>
      </p:pic>
      <p:pic>
        <p:nvPicPr>
          <p:cNvPr id="29" name="Bildobjekt 28">
            <a:extLst>
              <a:ext uri="{FF2B5EF4-FFF2-40B4-BE49-F238E27FC236}">
                <a16:creationId xmlns:a16="http://schemas.microsoft.com/office/drawing/2014/main" id="{860BA60F-6E19-474C-8289-85DCEE9F6B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8710" y="2462112"/>
            <a:ext cx="695325" cy="609600"/>
          </a:xfrm>
          <a:prstGeom prst="rect">
            <a:avLst/>
          </a:prstGeom>
        </p:spPr>
      </p:pic>
      <p:sp>
        <p:nvSpPr>
          <p:cNvPr id="30" name="textruta 29">
            <a:extLst>
              <a:ext uri="{FF2B5EF4-FFF2-40B4-BE49-F238E27FC236}">
                <a16:creationId xmlns:a16="http://schemas.microsoft.com/office/drawing/2014/main" id="{88091C43-D462-445A-9E54-CF85EBAD4911}"/>
              </a:ext>
            </a:extLst>
          </p:cNvPr>
          <p:cNvSpPr txBox="1"/>
          <p:nvPr/>
        </p:nvSpPr>
        <p:spPr>
          <a:xfrm>
            <a:off x="9832660" y="896140"/>
            <a:ext cx="1593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>
                <a:solidFill>
                  <a:srgbClr val="FF0000"/>
                </a:solidFill>
              </a:rPr>
              <a:t>Which</a:t>
            </a:r>
            <a:r>
              <a:rPr lang="sv-SE" dirty="0">
                <a:solidFill>
                  <a:srgbClr val="FF0000"/>
                </a:solidFill>
              </a:rPr>
              <a:t> areas do </a:t>
            </a:r>
            <a:r>
              <a:rPr lang="sv-SE" dirty="0" err="1">
                <a:solidFill>
                  <a:srgbClr val="FF0000"/>
                </a:solidFill>
              </a:rPr>
              <a:t>they</a:t>
            </a: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 err="1">
                <a:solidFill>
                  <a:srgbClr val="FF0000"/>
                </a:solidFill>
              </a:rPr>
              <a:t>sell</a:t>
            </a:r>
            <a:r>
              <a:rPr lang="sv-SE" dirty="0">
                <a:solidFill>
                  <a:srgbClr val="FF0000"/>
                </a:solidFill>
              </a:rPr>
              <a:t> in?</a:t>
            </a:r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607DC3D1-A24A-4C01-A29A-083E3E006905}"/>
              </a:ext>
            </a:extLst>
          </p:cNvPr>
          <p:cNvSpPr txBox="1"/>
          <p:nvPr/>
        </p:nvSpPr>
        <p:spPr>
          <a:xfrm>
            <a:off x="60513" y="136243"/>
            <a:ext cx="38118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1" i="1" dirty="0" err="1"/>
              <a:t>Closer</a:t>
            </a:r>
            <a:r>
              <a:rPr lang="sv-SE" b="1" i="1" dirty="0"/>
              <a:t> look at </a:t>
            </a:r>
            <a:r>
              <a:rPr lang="sv-SE" b="1" i="1" dirty="0" err="1"/>
              <a:t>some</a:t>
            </a:r>
            <a:r>
              <a:rPr lang="sv-SE" b="1" i="1" dirty="0"/>
              <a:t> </a:t>
            </a:r>
            <a:r>
              <a:rPr lang="sv-SE" b="1" i="1" dirty="0" err="1"/>
              <a:t>distributors</a:t>
            </a:r>
            <a:r>
              <a:rPr lang="sv-SE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8081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86756B6A-2591-4F8D-9F43-455132C4B49F}"/>
              </a:ext>
            </a:extLst>
          </p:cNvPr>
          <p:cNvGraphicFramePr/>
          <p:nvPr/>
        </p:nvGraphicFramePr>
        <p:xfrm>
          <a:off x="8445696" y="2369980"/>
          <a:ext cx="3075468" cy="3599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textruta 21">
            <a:extLst>
              <a:ext uri="{FF2B5EF4-FFF2-40B4-BE49-F238E27FC236}">
                <a16:creationId xmlns:a16="http://schemas.microsoft.com/office/drawing/2014/main" id="{09697399-CCDC-47FA-B852-A6A40217F24A}"/>
              </a:ext>
            </a:extLst>
          </p:cNvPr>
          <p:cNvSpPr txBox="1"/>
          <p:nvPr/>
        </p:nvSpPr>
        <p:spPr>
          <a:xfrm>
            <a:off x="8390730" y="1825513"/>
            <a:ext cx="2883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err="1"/>
              <a:t>Offering</a:t>
            </a:r>
            <a:endParaRPr lang="sv-SE" sz="2000" dirty="0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28DD6BB3-073C-4B79-BC69-165E38FA757A}"/>
              </a:ext>
            </a:extLst>
          </p:cNvPr>
          <p:cNvSpPr txBox="1">
            <a:spLocks/>
          </p:cNvSpPr>
          <p:nvPr/>
        </p:nvSpPr>
        <p:spPr>
          <a:xfrm>
            <a:off x="0" y="788617"/>
            <a:ext cx="12191995" cy="753854"/>
          </a:xfr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Myriad Pro Light" panose="020B0403030403020204" pitchFamily="34" charset="0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QST TECHNOLOGIES</a:t>
            </a:r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BAA53EC5-DACC-4618-B92B-D1C9E825B085}"/>
              </a:ext>
            </a:extLst>
          </p:cNvPr>
          <p:cNvCxnSpPr>
            <a:cxnSpLocks/>
          </p:cNvCxnSpPr>
          <p:nvPr/>
        </p:nvCxnSpPr>
        <p:spPr>
          <a:xfrm>
            <a:off x="4093293" y="1825513"/>
            <a:ext cx="0" cy="47347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ruta 1">
            <a:extLst>
              <a:ext uri="{FF2B5EF4-FFF2-40B4-BE49-F238E27FC236}">
                <a16:creationId xmlns:a16="http://schemas.microsoft.com/office/drawing/2014/main" id="{4F486565-D9A5-40E9-BBB6-6F8E296C65C0}"/>
              </a:ext>
            </a:extLst>
          </p:cNvPr>
          <p:cNvSpPr txBox="1"/>
          <p:nvPr/>
        </p:nvSpPr>
        <p:spPr>
          <a:xfrm>
            <a:off x="1827610" y="2611121"/>
            <a:ext cx="2203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/>
              <a:t>www.qsttech.com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497FD10-38E9-44EA-8836-013DBAEA6F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406" y="2373486"/>
            <a:ext cx="1000125" cy="876300"/>
          </a:xfrm>
          <a:prstGeom prst="rect">
            <a:avLst/>
          </a:prstGeom>
        </p:spPr>
      </p:pic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1B61861C-185B-4122-A71A-11DBE2E729E5}"/>
              </a:ext>
            </a:extLst>
          </p:cNvPr>
          <p:cNvCxnSpPr>
            <a:cxnSpLocks/>
          </p:cNvCxnSpPr>
          <p:nvPr/>
        </p:nvCxnSpPr>
        <p:spPr>
          <a:xfrm>
            <a:off x="627321" y="3842859"/>
            <a:ext cx="73926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ruta 12">
            <a:extLst>
              <a:ext uri="{FF2B5EF4-FFF2-40B4-BE49-F238E27FC236}">
                <a16:creationId xmlns:a16="http://schemas.microsoft.com/office/drawing/2014/main" id="{AC372C1C-6E8B-41A1-8C0E-4B16108B9B77}"/>
              </a:ext>
            </a:extLst>
          </p:cNvPr>
          <p:cNvSpPr txBox="1"/>
          <p:nvPr/>
        </p:nvSpPr>
        <p:spPr>
          <a:xfrm>
            <a:off x="4706115" y="2507999"/>
            <a:ext cx="25919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/>
              <a:t>Offices in: Singapore, Malaysia and Hong Kong</a:t>
            </a:r>
          </a:p>
        </p:txBody>
      </p:sp>
      <p:cxnSp>
        <p:nvCxnSpPr>
          <p:cNvPr id="14" name="Rak koppling 13">
            <a:extLst>
              <a:ext uri="{FF2B5EF4-FFF2-40B4-BE49-F238E27FC236}">
                <a16:creationId xmlns:a16="http://schemas.microsoft.com/office/drawing/2014/main" id="{B82E5B4C-876A-4A3E-8D72-1C5DD2E43213}"/>
              </a:ext>
            </a:extLst>
          </p:cNvPr>
          <p:cNvCxnSpPr>
            <a:cxnSpLocks/>
          </p:cNvCxnSpPr>
          <p:nvPr/>
        </p:nvCxnSpPr>
        <p:spPr>
          <a:xfrm>
            <a:off x="8020009" y="1825513"/>
            <a:ext cx="0" cy="47347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ruta 15">
            <a:extLst>
              <a:ext uri="{FF2B5EF4-FFF2-40B4-BE49-F238E27FC236}">
                <a16:creationId xmlns:a16="http://schemas.microsoft.com/office/drawing/2014/main" id="{AB931820-6356-408A-9942-F5817DA8FD31}"/>
              </a:ext>
            </a:extLst>
          </p:cNvPr>
          <p:cNvSpPr txBox="1"/>
          <p:nvPr/>
        </p:nvSpPr>
        <p:spPr>
          <a:xfrm>
            <a:off x="4913629" y="5016908"/>
            <a:ext cx="21563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 err="1"/>
              <a:t>Established</a:t>
            </a:r>
            <a:r>
              <a:rPr lang="sv-SE" dirty="0"/>
              <a:t> in 2005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08EC6B40-EBFD-48E8-905E-2719059B6E71}"/>
              </a:ext>
            </a:extLst>
          </p:cNvPr>
          <p:cNvSpPr txBox="1"/>
          <p:nvPr/>
        </p:nvSpPr>
        <p:spPr>
          <a:xfrm>
            <a:off x="331143" y="4154501"/>
            <a:ext cx="35975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 err="1"/>
              <a:t>Sell</a:t>
            </a:r>
            <a:r>
              <a:rPr lang="sv-SE" dirty="0"/>
              <a:t> </a:t>
            </a:r>
            <a:r>
              <a:rPr lang="sv-SE" dirty="0" err="1"/>
              <a:t>products</a:t>
            </a:r>
            <a:r>
              <a:rPr lang="sv-SE" dirty="0"/>
              <a:t> from </a:t>
            </a:r>
            <a:r>
              <a:rPr lang="sv-SE" dirty="0" err="1"/>
              <a:t>among</a:t>
            </a:r>
            <a:r>
              <a:rPr lang="sv-SE" dirty="0"/>
              <a:t> </a:t>
            </a:r>
            <a:r>
              <a:rPr lang="sv-SE" dirty="0" err="1"/>
              <a:t>others</a:t>
            </a:r>
            <a:r>
              <a:rPr lang="sv-SE" dirty="0"/>
              <a:t>: 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0871C41-0428-4666-95BA-6C257E6BFE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462" y="4803697"/>
            <a:ext cx="1615809" cy="368625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73941567-7D8F-4767-A620-A7841876E7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238" y="5999628"/>
            <a:ext cx="1871967" cy="401540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6C994962-705A-4172-9C0D-DF2BBE796C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92550" y="4888536"/>
            <a:ext cx="1305305" cy="332827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8B3B655F-691B-4F34-ACE6-F9EB523FAE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23822" y="5385894"/>
            <a:ext cx="2026227" cy="398318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D9D50BD2-4584-4746-AC1B-4016F3BDB5A7}"/>
              </a:ext>
            </a:extLst>
          </p:cNvPr>
          <p:cNvSpPr txBox="1"/>
          <p:nvPr/>
        </p:nvSpPr>
        <p:spPr>
          <a:xfrm>
            <a:off x="60513" y="136243"/>
            <a:ext cx="38118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1" i="1" dirty="0" err="1"/>
              <a:t>Closer</a:t>
            </a:r>
            <a:r>
              <a:rPr lang="sv-SE" b="1" i="1" dirty="0"/>
              <a:t> look at </a:t>
            </a:r>
            <a:r>
              <a:rPr lang="sv-SE" b="1" i="1" dirty="0" err="1"/>
              <a:t>some</a:t>
            </a:r>
            <a:r>
              <a:rPr lang="sv-SE" b="1" i="1" dirty="0"/>
              <a:t> </a:t>
            </a:r>
            <a:r>
              <a:rPr lang="sv-SE" b="1" i="1" dirty="0" err="1"/>
              <a:t>distributors</a:t>
            </a:r>
            <a:r>
              <a:rPr lang="sv-SE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3222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80A8A690-F3E1-43F4-90A7-DF910054310F}"/>
              </a:ext>
            </a:extLst>
          </p:cNvPr>
          <p:cNvSpPr txBox="1"/>
          <p:nvPr/>
        </p:nvSpPr>
        <p:spPr>
          <a:xfrm>
            <a:off x="0" y="301873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1600" dirty="0">
              <a:latin typeface="Segoe UI" panose="020B0502040204020203" pitchFamily="34" charset="0"/>
              <a:ea typeface="Lato Light" charset="0"/>
              <a:cs typeface="Segoe UI" panose="020B0502040204020203" pitchFamily="34" charset="0"/>
            </a:endParaRPr>
          </a:p>
          <a:p>
            <a:pPr algn="ctr"/>
            <a:r>
              <a:rPr lang="en-US" sz="1200" b="1" dirty="0" err="1">
                <a:ea typeface="Lato Light" charset="0"/>
                <a:cs typeface="Segoe UI" panose="020B0502040204020203" pitchFamily="34" charset="0"/>
              </a:rPr>
              <a:t>Arcoma</a:t>
            </a:r>
            <a:r>
              <a:rPr lang="en-US" sz="1200" b="1" dirty="0">
                <a:ea typeface="Lato Light" charset="0"/>
                <a:cs typeface="Segoe UI" panose="020B0502040204020203" pitchFamily="34" charset="0"/>
              </a:rPr>
              <a:t> AB | </a:t>
            </a:r>
            <a:r>
              <a:rPr lang="en-US" sz="1200" b="1" dirty="0" err="1">
                <a:ea typeface="Lato Light" charset="0"/>
                <a:cs typeface="Segoe UI" panose="020B0502040204020203" pitchFamily="34" charset="0"/>
              </a:rPr>
              <a:t>Annavägen</a:t>
            </a:r>
            <a:r>
              <a:rPr lang="en-US" sz="1200" b="1" dirty="0">
                <a:ea typeface="Lato Light" charset="0"/>
                <a:cs typeface="Segoe UI" panose="020B0502040204020203" pitchFamily="34" charset="0"/>
              </a:rPr>
              <a:t> 1 | </a:t>
            </a:r>
            <a:r>
              <a:rPr lang="sv-SE" sz="1200" b="1" dirty="0"/>
              <a:t>352 46</a:t>
            </a:r>
            <a:r>
              <a:rPr lang="en-US" sz="1200" b="1" dirty="0">
                <a:ea typeface="Lato Light" charset="0"/>
                <a:cs typeface="Segoe UI" panose="020B0502040204020203" pitchFamily="34" charset="0"/>
              </a:rPr>
              <a:t> Växjö | Sweden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AC7A3F83-8246-4074-8719-C54E5827C067}"/>
              </a:ext>
            </a:extLst>
          </p:cNvPr>
          <p:cNvSpPr txBox="1"/>
          <p:nvPr/>
        </p:nvSpPr>
        <p:spPr>
          <a:xfrm>
            <a:off x="2687757" y="5358142"/>
            <a:ext cx="989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spc="300" dirty="0">
                <a:ea typeface="Montserrat Semi" charset="0"/>
                <a:cs typeface="Segoe UI" panose="020B0502040204020203" pitchFamily="34" charset="0"/>
              </a:rPr>
              <a:t>PHONE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DFB183D7-968D-45A9-8ECE-E938EC7E68B8}"/>
              </a:ext>
            </a:extLst>
          </p:cNvPr>
          <p:cNvSpPr txBox="1"/>
          <p:nvPr/>
        </p:nvSpPr>
        <p:spPr>
          <a:xfrm>
            <a:off x="2088200" y="5728907"/>
            <a:ext cx="2188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+46 470 70 69 00</a:t>
            </a:r>
            <a:endParaRPr lang="en-US" sz="1200" dirty="0">
              <a:ea typeface="Lato Light" charset="0"/>
              <a:cs typeface="Segoe UI" panose="020B0502040204020203" pitchFamily="34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3F5451D3-3392-4F6A-81F2-5F0B8C769FB4}"/>
              </a:ext>
            </a:extLst>
          </p:cNvPr>
          <p:cNvSpPr txBox="1"/>
          <p:nvPr/>
        </p:nvSpPr>
        <p:spPr>
          <a:xfrm>
            <a:off x="5655260" y="5358142"/>
            <a:ext cx="922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spc="300" dirty="0">
                <a:ea typeface="Montserrat Semi" charset="0"/>
                <a:cs typeface="Segoe UI" panose="020B0502040204020203" pitchFamily="34" charset="0"/>
              </a:rPr>
              <a:t>EMAIL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BAD23647-EE68-46DF-81D6-81A490A68D8F}"/>
              </a:ext>
            </a:extLst>
          </p:cNvPr>
          <p:cNvSpPr txBox="1"/>
          <p:nvPr/>
        </p:nvSpPr>
        <p:spPr>
          <a:xfrm>
            <a:off x="5022042" y="5728907"/>
            <a:ext cx="2188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ea typeface="Lato Light" charset="0"/>
                <a:cs typeface="Segoe UI" panose="020B0502040204020203" pitchFamily="34" charset="0"/>
              </a:rPr>
              <a:t>service@arcoma.se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47EB53F9-A059-408C-976C-28FCDF2A4795}"/>
              </a:ext>
            </a:extLst>
          </p:cNvPr>
          <p:cNvSpPr txBox="1"/>
          <p:nvPr/>
        </p:nvSpPr>
        <p:spPr>
          <a:xfrm>
            <a:off x="8537787" y="5358142"/>
            <a:ext cx="1207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spc="300" dirty="0">
                <a:ea typeface="Montserrat Semi" charset="0"/>
                <a:cs typeface="Segoe UI" panose="020B0502040204020203" pitchFamily="34" charset="0"/>
              </a:rPr>
              <a:t>WEBSITE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1FC3739A-C1B6-408F-9D66-B89E7EEE242E}"/>
              </a:ext>
            </a:extLst>
          </p:cNvPr>
          <p:cNvSpPr txBox="1"/>
          <p:nvPr/>
        </p:nvSpPr>
        <p:spPr>
          <a:xfrm>
            <a:off x="8047237" y="5728907"/>
            <a:ext cx="2188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ea typeface="Lato Light" charset="0"/>
                <a:cs typeface="Segoe UI" panose="020B0502040204020203" pitchFamily="34" charset="0"/>
              </a:rPr>
              <a:t>www.arcoma.se</a:t>
            </a:r>
          </a:p>
        </p:txBody>
      </p:sp>
      <p:sp>
        <p:nvSpPr>
          <p:cNvPr id="14" name="Shape 2643">
            <a:extLst>
              <a:ext uri="{FF2B5EF4-FFF2-40B4-BE49-F238E27FC236}">
                <a16:creationId xmlns:a16="http://schemas.microsoft.com/office/drawing/2014/main" id="{2A167D88-D6BE-467B-8E64-704D2C306C55}"/>
              </a:ext>
            </a:extLst>
          </p:cNvPr>
          <p:cNvSpPr/>
          <p:nvPr/>
        </p:nvSpPr>
        <p:spPr>
          <a:xfrm>
            <a:off x="3055822" y="4820934"/>
            <a:ext cx="253229" cy="464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Shape 2944">
            <a:extLst>
              <a:ext uri="{FF2B5EF4-FFF2-40B4-BE49-F238E27FC236}">
                <a16:creationId xmlns:a16="http://schemas.microsoft.com/office/drawing/2014/main" id="{D9E88472-CCA4-4893-B97B-698D4399DECF}"/>
              </a:ext>
            </a:extLst>
          </p:cNvPr>
          <p:cNvSpPr/>
          <p:nvPr/>
        </p:nvSpPr>
        <p:spPr>
          <a:xfrm>
            <a:off x="8973438" y="4888416"/>
            <a:ext cx="386463" cy="3864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Shape 2856">
            <a:extLst>
              <a:ext uri="{FF2B5EF4-FFF2-40B4-BE49-F238E27FC236}">
                <a16:creationId xmlns:a16="http://schemas.microsoft.com/office/drawing/2014/main" id="{4D4362F8-417B-4AD9-9310-BAF88ED68376}"/>
              </a:ext>
            </a:extLst>
          </p:cNvPr>
          <p:cNvSpPr/>
          <p:nvPr/>
        </p:nvSpPr>
        <p:spPr>
          <a:xfrm>
            <a:off x="5920680" y="4890803"/>
            <a:ext cx="350640" cy="350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375" y="14735"/>
                </a:moveTo>
                <a:cubicBezTo>
                  <a:pt x="12008" y="15178"/>
                  <a:pt x="11621" y="15531"/>
                  <a:pt x="11226" y="15783"/>
                </a:cubicBezTo>
                <a:cubicBezTo>
                  <a:pt x="10834" y="16035"/>
                  <a:pt x="10421" y="16209"/>
                  <a:pt x="10002" y="16302"/>
                </a:cubicBezTo>
                <a:cubicBezTo>
                  <a:pt x="9027" y="16517"/>
                  <a:pt x="8105" y="16493"/>
                  <a:pt x="7342" y="16179"/>
                </a:cubicBezTo>
                <a:cubicBezTo>
                  <a:pt x="6912" y="16003"/>
                  <a:pt x="6537" y="15755"/>
                  <a:pt x="6227" y="15442"/>
                </a:cubicBezTo>
                <a:cubicBezTo>
                  <a:pt x="5915" y="15129"/>
                  <a:pt x="5669" y="14758"/>
                  <a:pt x="5493" y="14340"/>
                </a:cubicBezTo>
                <a:cubicBezTo>
                  <a:pt x="5317" y="13924"/>
                  <a:pt x="5228" y="13459"/>
                  <a:pt x="5228" y="12958"/>
                </a:cubicBezTo>
                <a:cubicBezTo>
                  <a:pt x="5228" y="12161"/>
                  <a:pt x="5386" y="11302"/>
                  <a:pt x="5698" y="10406"/>
                </a:cubicBezTo>
                <a:cubicBezTo>
                  <a:pt x="6010" y="9509"/>
                  <a:pt x="6454" y="8665"/>
                  <a:pt x="7018" y="7900"/>
                </a:cubicBezTo>
                <a:cubicBezTo>
                  <a:pt x="7579" y="7140"/>
                  <a:pt x="8265" y="6498"/>
                  <a:pt x="9058" y="5993"/>
                </a:cubicBezTo>
                <a:cubicBezTo>
                  <a:pt x="9839" y="5496"/>
                  <a:pt x="10706" y="5245"/>
                  <a:pt x="11636" y="5245"/>
                </a:cubicBezTo>
                <a:cubicBezTo>
                  <a:pt x="12014" y="5245"/>
                  <a:pt x="12413" y="5288"/>
                  <a:pt x="12821" y="5373"/>
                </a:cubicBezTo>
                <a:cubicBezTo>
                  <a:pt x="13224" y="5457"/>
                  <a:pt x="13613" y="5599"/>
                  <a:pt x="13978" y="5795"/>
                </a:cubicBezTo>
                <a:cubicBezTo>
                  <a:pt x="14337" y="5989"/>
                  <a:pt x="14658" y="6246"/>
                  <a:pt x="14931" y="6561"/>
                </a:cubicBezTo>
                <a:cubicBezTo>
                  <a:pt x="15189" y="6858"/>
                  <a:pt x="15389" y="7238"/>
                  <a:pt x="15526" y="7692"/>
                </a:cubicBezTo>
                <a:lnTo>
                  <a:pt x="13353" y="13035"/>
                </a:lnTo>
                <a:cubicBezTo>
                  <a:pt x="13072" y="13720"/>
                  <a:pt x="12743" y="14292"/>
                  <a:pt x="12375" y="14735"/>
                </a:cubicBezTo>
                <a:moveTo>
                  <a:pt x="20215" y="16108"/>
                </a:moveTo>
                <a:cubicBezTo>
                  <a:pt x="19749" y="16741"/>
                  <a:pt x="19196" y="17344"/>
                  <a:pt x="18569" y="17900"/>
                </a:cubicBezTo>
                <a:cubicBezTo>
                  <a:pt x="17943" y="18456"/>
                  <a:pt x="17242" y="18946"/>
                  <a:pt x="16484" y="19359"/>
                </a:cubicBezTo>
                <a:cubicBezTo>
                  <a:pt x="15729" y="19770"/>
                  <a:pt x="14914" y="20096"/>
                  <a:pt x="14064" y="20327"/>
                </a:cubicBezTo>
                <a:cubicBezTo>
                  <a:pt x="13217" y="20556"/>
                  <a:pt x="12316" y="20673"/>
                  <a:pt x="11388" y="20673"/>
                </a:cubicBezTo>
                <a:cubicBezTo>
                  <a:pt x="9991" y="20673"/>
                  <a:pt x="8647" y="20458"/>
                  <a:pt x="7393" y="20036"/>
                </a:cubicBezTo>
                <a:cubicBezTo>
                  <a:pt x="6143" y="19615"/>
                  <a:pt x="5029" y="18981"/>
                  <a:pt x="4083" y="18149"/>
                </a:cubicBezTo>
                <a:cubicBezTo>
                  <a:pt x="3138" y="17320"/>
                  <a:pt x="2378" y="16274"/>
                  <a:pt x="1823" y="15041"/>
                </a:cubicBezTo>
                <a:cubicBezTo>
                  <a:pt x="1269" y="13809"/>
                  <a:pt x="989" y="12357"/>
                  <a:pt x="989" y="10727"/>
                </a:cubicBezTo>
                <a:cubicBezTo>
                  <a:pt x="989" y="9370"/>
                  <a:pt x="1254" y="8086"/>
                  <a:pt x="1777" y="6911"/>
                </a:cubicBezTo>
                <a:cubicBezTo>
                  <a:pt x="2301" y="5736"/>
                  <a:pt x="3037" y="4693"/>
                  <a:pt x="3964" y="3814"/>
                </a:cubicBezTo>
                <a:cubicBezTo>
                  <a:pt x="4892" y="2933"/>
                  <a:pt x="6002" y="2230"/>
                  <a:pt x="7264" y="1722"/>
                </a:cubicBezTo>
                <a:cubicBezTo>
                  <a:pt x="8526" y="1215"/>
                  <a:pt x="9914" y="958"/>
                  <a:pt x="11388" y="958"/>
                </a:cubicBezTo>
                <a:cubicBezTo>
                  <a:pt x="12700" y="958"/>
                  <a:pt x="13940" y="1156"/>
                  <a:pt x="15072" y="1549"/>
                </a:cubicBezTo>
                <a:cubicBezTo>
                  <a:pt x="16200" y="1942"/>
                  <a:pt x="17185" y="2497"/>
                  <a:pt x="17998" y="3203"/>
                </a:cubicBezTo>
                <a:cubicBezTo>
                  <a:pt x="18809" y="3906"/>
                  <a:pt x="19455" y="4765"/>
                  <a:pt x="19917" y="5754"/>
                </a:cubicBezTo>
                <a:cubicBezTo>
                  <a:pt x="20377" y="6743"/>
                  <a:pt x="20611" y="7843"/>
                  <a:pt x="20611" y="9023"/>
                </a:cubicBezTo>
                <a:cubicBezTo>
                  <a:pt x="20611" y="10070"/>
                  <a:pt x="20418" y="11059"/>
                  <a:pt x="20038" y="11962"/>
                </a:cubicBezTo>
                <a:cubicBezTo>
                  <a:pt x="19656" y="12869"/>
                  <a:pt x="19171" y="13663"/>
                  <a:pt x="18598" y="14320"/>
                </a:cubicBezTo>
                <a:cubicBezTo>
                  <a:pt x="18028" y="14976"/>
                  <a:pt x="17393" y="15502"/>
                  <a:pt x="16714" y="15880"/>
                </a:cubicBezTo>
                <a:cubicBezTo>
                  <a:pt x="16044" y="16255"/>
                  <a:pt x="15398" y="16444"/>
                  <a:pt x="14792" y="16444"/>
                </a:cubicBezTo>
                <a:cubicBezTo>
                  <a:pt x="14424" y="16444"/>
                  <a:pt x="14151" y="16374"/>
                  <a:pt x="13980" y="16235"/>
                </a:cubicBezTo>
                <a:cubicBezTo>
                  <a:pt x="13810" y="16098"/>
                  <a:pt x="13710" y="15916"/>
                  <a:pt x="13675" y="15677"/>
                </a:cubicBezTo>
                <a:cubicBezTo>
                  <a:pt x="13638" y="15420"/>
                  <a:pt x="13667" y="15109"/>
                  <a:pt x="13764" y="14754"/>
                </a:cubicBezTo>
                <a:cubicBezTo>
                  <a:pt x="13864" y="14385"/>
                  <a:pt x="14007" y="13983"/>
                  <a:pt x="14190" y="13556"/>
                </a:cubicBezTo>
                <a:lnTo>
                  <a:pt x="17729" y="4845"/>
                </a:lnTo>
                <a:lnTo>
                  <a:pt x="16677" y="4845"/>
                </a:lnTo>
                <a:lnTo>
                  <a:pt x="16026" y="6544"/>
                </a:lnTo>
                <a:cubicBezTo>
                  <a:pt x="15715" y="5890"/>
                  <a:pt x="15207" y="5363"/>
                  <a:pt x="14512" y="4972"/>
                </a:cubicBezTo>
                <a:cubicBezTo>
                  <a:pt x="13703" y="4517"/>
                  <a:pt x="12777" y="4287"/>
                  <a:pt x="11759" y="4287"/>
                </a:cubicBezTo>
                <a:cubicBezTo>
                  <a:pt x="10637" y="4287"/>
                  <a:pt x="9596" y="4568"/>
                  <a:pt x="8663" y="5121"/>
                </a:cubicBezTo>
                <a:cubicBezTo>
                  <a:pt x="7739" y="5669"/>
                  <a:pt x="6940" y="6381"/>
                  <a:pt x="6289" y="7238"/>
                </a:cubicBezTo>
                <a:cubicBezTo>
                  <a:pt x="5641" y="8091"/>
                  <a:pt x="5132" y="9032"/>
                  <a:pt x="4777" y="10034"/>
                </a:cubicBezTo>
                <a:cubicBezTo>
                  <a:pt x="4420" y="11037"/>
                  <a:pt x="4240" y="12021"/>
                  <a:pt x="4240" y="12958"/>
                </a:cubicBezTo>
                <a:cubicBezTo>
                  <a:pt x="4240" y="13568"/>
                  <a:pt x="4354" y="14151"/>
                  <a:pt x="4579" y="14689"/>
                </a:cubicBezTo>
                <a:cubicBezTo>
                  <a:pt x="4804" y="15227"/>
                  <a:pt x="5113" y="15701"/>
                  <a:pt x="5499" y="16097"/>
                </a:cubicBezTo>
                <a:cubicBezTo>
                  <a:pt x="5887" y="16495"/>
                  <a:pt x="6354" y="16815"/>
                  <a:pt x="6889" y="17048"/>
                </a:cubicBezTo>
                <a:cubicBezTo>
                  <a:pt x="8063" y="17561"/>
                  <a:pt x="9489" y="17484"/>
                  <a:pt x="10904" y="17025"/>
                </a:cubicBezTo>
                <a:cubicBezTo>
                  <a:pt x="11562" y="16811"/>
                  <a:pt x="12160" y="16412"/>
                  <a:pt x="12689" y="15835"/>
                </a:cubicBezTo>
                <a:cubicBezTo>
                  <a:pt x="12715" y="16226"/>
                  <a:pt x="12874" y="16561"/>
                  <a:pt x="13164" y="16837"/>
                </a:cubicBezTo>
                <a:cubicBezTo>
                  <a:pt x="13559" y="17211"/>
                  <a:pt x="14086" y="17402"/>
                  <a:pt x="14731" y="17402"/>
                </a:cubicBezTo>
                <a:cubicBezTo>
                  <a:pt x="15501" y="17402"/>
                  <a:pt x="16307" y="17176"/>
                  <a:pt x="17124" y="16733"/>
                </a:cubicBezTo>
                <a:cubicBezTo>
                  <a:pt x="17934" y="16294"/>
                  <a:pt x="18680" y="15687"/>
                  <a:pt x="19342" y="14930"/>
                </a:cubicBezTo>
                <a:cubicBezTo>
                  <a:pt x="20001" y="14176"/>
                  <a:pt x="20548" y="13284"/>
                  <a:pt x="20967" y="12281"/>
                </a:cubicBezTo>
                <a:cubicBezTo>
                  <a:pt x="21387" y="11274"/>
                  <a:pt x="21600" y="10178"/>
                  <a:pt x="21600" y="9023"/>
                </a:cubicBezTo>
                <a:cubicBezTo>
                  <a:pt x="21600" y="7651"/>
                  <a:pt x="21328" y="6389"/>
                  <a:pt x="20793" y="5274"/>
                </a:cubicBezTo>
                <a:cubicBezTo>
                  <a:pt x="20258" y="4158"/>
                  <a:pt x="19518" y="3199"/>
                  <a:pt x="18594" y="2422"/>
                </a:cubicBezTo>
                <a:cubicBezTo>
                  <a:pt x="17672" y="1647"/>
                  <a:pt x="16579" y="1043"/>
                  <a:pt x="15346" y="627"/>
                </a:cubicBezTo>
                <a:cubicBezTo>
                  <a:pt x="14116" y="211"/>
                  <a:pt x="12784" y="0"/>
                  <a:pt x="11388" y="0"/>
                </a:cubicBezTo>
                <a:cubicBezTo>
                  <a:pt x="9845" y="0"/>
                  <a:pt x="8365" y="271"/>
                  <a:pt x="6989" y="805"/>
                </a:cubicBezTo>
                <a:cubicBezTo>
                  <a:pt x="5612" y="1340"/>
                  <a:pt x="4389" y="2093"/>
                  <a:pt x="3356" y="3045"/>
                </a:cubicBezTo>
                <a:cubicBezTo>
                  <a:pt x="2321" y="3996"/>
                  <a:pt x="1495" y="5137"/>
                  <a:pt x="899" y="6436"/>
                </a:cubicBezTo>
                <a:cubicBezTo>
                  <a:pt x="302" y="7737"/>
                  <a:pt x="0" y="9181"/>
                  <a:pt x="0" y="10727"/>
                </a:cubicBezTo>
                <a:cubicBezTo>
                  <a:pt x="0" y="12605"/>
                  <a:pt x="334" y="14252"/>
                  <a:pt x="993" y="15622"/>
                </a:cubicBezTo>
                <a:cubicBezTo>
                  <a:pt x="1652" y="16992"/>
                  <a:pt x="2528" y="18134"/>
                  <a:pt x="3595" y="19018"/>
                </a:cubicBezTo>
                <a:cubicBezTo>
                  <a:pt x="4661" y="19900"/>
                  <a:pt x="5890" y="20559"/>
                  <a:pt x="7249" y="20975"/>
                </a:cubicBezTo>
                <a:cubicBezTo>
                  <a:pt x="8601" y="21390"/>
                  <a:pt x="9994" y="21600"/>
                  <a:pt x="11388" y="21600"/>
                </a:cubicBezTo>
                <a:cubicBezTo>
                  <a:pt x="12348" y="21600"/>
                  <a:pt x="13317" y="21474"/>
                  <a:pt x="14267" y="21228"/>
                </a:cubicBezTo>
                <a:cubicBezTo>
                  <a:pt x="15214" y="20981"/>
                  <a:pt x="16128" y="20624"/>
                  <a:pt x="16983" y="20169"/>
                </a:cubicBezTo>
                <a:cubicBezTo>
                  <a:pt x="17839" y="19713"/>
                  <a:pt x="18642" y="19152"/>
                  <a:pt x="19372" y="18499"/>
                </a:cubicBezTo>
                <a:cubicBezTo>
                  <a:pt x="20104" y="17845"/>
                  <a:pt x="20729" y="17110"/>
                  <a:pt x="21232" y="16316"/>
                </a:cubicBezTo>
                <a:lnTo>
                  <a:pt x="21411" y="16033"/>
                </a:lnTo>
                <a:lnTo>
                  <a:pt x="20270" y="16033"/>
                </a:lnTo>
                <a:cubicBezTo>
                  <a:pt x="20270" y="16033"/>
                  <a:pt x="20215" y="16108"/>
                  <a:pt x="20215" y="16108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2A7E79DD-D1A1-4B46-B974-94C5540B7532}"/>
              </a:ext>
            </a:extLst>
          </p:cNvPr>
          <p:cNvSpPr txBox="1"/>
          <p:nvPr/>
        </p:nvSpPr>
        <p:spPr>
          <a:xfrm>
            <a:off x="0" y="251717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400" dirty="0">
                <a:solidFill>
                  <a:schemeClr val="accent1">
                    <a:lumMod val="75000"/>
                  </a:schemeClr>
                </a:solidFill>
                <a:cs typeface="Segoe UI" panose="020B0502040204020203" pitchFamily="34" charset="0"/>
              </a:rPr>
              <a:t>THANK YOU</a:t>
            </a:r>
            <a:endParaRPr lang="en-US" sz="2400" spc="400" dirty="0">
              <a:solidFill>
                <a:schemeClr val="accent1">
                  <a:lumMod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22" name="Bildobjekt 21">
            <a:extLst>
              <a:ext uri="{FF2B5EF4-FFF2-40B4-BE49-F238E27FC236}">
                <a16:creationId xmlns:a16="http://schemas.microsoft.com/office/drawing/2014/main" id="{6ED5116D-99E8-4026-BA1D-C1B478757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548" y="6399214"/>
            <a:ext cx="1320161" cy="2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03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FFDB8EA9-B0C0-4164-A9F8-24E9665ECF73}"/>
              </a:ext>
            </a:extLst>
          </p:cNvPr>
          <p:cNvSpPr/>
          <p:nvPr/>
        </p:nvSpPr>
        <p:spPr>
          <a:xfrm>
            <a:off x="1789288" y="1845799"/>
            <a:ext cx="2786307" cy="182294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C4F8A5B2-A067-42CB-8769-E8B4ECF17DD5}"/>
              </a:ext>
            </a:extLst>
          </p:cNvPr>
          <p:cNvSpPr/>
          <p:nvPr/>
        </p:nvSpPr>
        <p:spPr>
          <a:xfrm>
            <a:off x="1789287" y="3746571"/>
            <a:ext cx="2786307" cy="1822945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5A02BA5-C864-42CD-A384-061EE8EF76DC}"/>
              </a:ext>
            </a:extLst>
          </p:cNvPr>
          <p:cNvSpPr/>
          <p:nvPr/>
        </p:nvSpPr>
        <p:spPr>
          <a:xfrm>
            <a:off x="4665909" y="1842470"/>
            <a:ext cx="2786307" cy="1822945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5E827CE6-E19F-4F96-BE70-9D89E67A6ED0}"/>
              </a:ext>
            </a:extLst>
          </p:cNvPr>
          <p:cNvSpPr/>
          <p:nvPr/>
        </p:nvSpPr>
        <p:spPr>
          <a:xfrm>
            <a:off x="4665908" y="3755696"/>
            <a:ext cx="2786307" cy="182294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DFCC67B0-DBD1-4302-B520-508B10F5035E}"/>
              </a:ext>
            </a:extLst>
          </p:cNvPr>
          <p:cNvSpPr/>
          <p:nvPr/>
        </p:nvSpPr>
        <p:spPr>
          <a:xfrm>
            <a:off x="7555853" y="1842470"/>
            <a:ext cx="2786307" cy="182294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59540BE-29AE-4EF0-8B85-61EC5C56706B}"/>
              </a:ext>
            </a:extLst>
          </p:cNvPr>
          <p:cNvSpPr/>
          <p:nvPr/>
        </p:nvSpPr>
        <p:spPr>
          <a:xfrm>
            <a:off x="7555853" y="3743241"/>
            <a:ext cx="2786307" cy="1822945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ubrik 1">
            <a:extLst>
              <a:ext uri="{FF2B5EF4-FFF2-40B4-BE49-F238E27FC236}">
                <a16:creationId xmlns:a16="http://schemas.microsoft.com/office/drawing/2014/main" id="{21F11DD6-029C-41A2-A035-64925702AFEF}"/>
              </a:ext>
            </a:extLst>
          </p:cNvPr>
          <p:cNvSpPr txBox="1">
            <a:spLocks/>
          </p:cNvSpPr>
          <p:nvPr/>
        </p:nvSpPr>
        <p:spPr>
          <a:xfrm>
            <a:off x="344129" y="743172"/>
            <a:ext cx="11567134" cy="714960"/>
          </a:xfrm>
        </p:spPr>
        <p:txBody>
          <a:bodyPr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Myriad Pro Light" panose="020B0403030403020204" pitchFamily="34" charset="0"/>
                <a:ea typeface="+mj-ea"/>
                <a:cs typeface="+mj-cs"/>
              </a:defRPr>
            </a:lvl1pPr>
          </a:lstStyle>
          <a:p>
            <a:r>
              <a:rPr lang="en-US" sz="45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SHORT FACTS</a:t>
            </a:r>
            <a:endParaRPr lang="en-US" sz="44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34" name="Bildobjekt 133">
            <a:extLst>
              <a:ext uri="{FF2B5EF4-FFF2-40B4-BE49-F238E27FC236}">
                <a16:creationId xmlns:a16="http://schemas.microsoft.com/office/drawing/2014/main" id="{48290538-B9EE-4541-9A0D-3B662FC2A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548" y="6399214"/>
            <a:ext cx="1320161" cy="276999"/>
          </a:xfrm>
          <a:prstGeom prst="rect">
            <a:avLst/>
          </a:prstGeom>
        </p:spPr>
      </p:pic>
      <p:sp>
        <p:nvSpPr>
          <p:cNvPr id="135" name="textruta 134">
            <a:extLst>
              <a:ext uri="{FF2B5EF4-FFF2-40B4-BE49-F238E27FC236}">
                <a16:creationId xmlns:a16="http://schemas.microsoft.com/office/drawing/2014/main" id="{B6A419AA-473B-4DAB-A347-013D38BF52B1}"/>
              </a:ext>
            </a:extLst>
          </p:cNvPr>
          <p:cNvSpPr txBox="1"/>
          <p:nvPr/>
        </p:nvSpPr>
        <p:spPr>
          <a:xfrm>
            <a:off x="5177664" y="2259449"/>
            <a:ext cx="18474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solidFill>
                  <a:schemeClr val="bg1"/>
                </a:solidFill>
              </a:rPr>
              <a:t>Arcoma AB merged with </a:t>
            </a:r>
            <a:r>
              <a:rPr lang="en-GB" sz="1400" b="1" i="1" dirty="0">
                <a:solidFill>
                  <a:schemeClr val="bg1"/>
                </a:solidFill>
              </a:rPr>
              <a:t>IMIX ADR Ltd</a:t>
            </a:r>
            <a:r>
              <a:rPr lang="en-GB" sz="1400" i="1" dirty="0">
                <a:solidFill>
                  <a:schemeClr val="bg1"/>
                </a:solidFill>
              </a:rPr>
              <a:t> in 2010 and has around 400 IMIX systems installed in Asia. </a:t>
            </a:r>
          </a:p>
        </p:txBody>
      </p:sp>
      <p:sp>
        <p:nvSpPr>
          <p:cNvPr id="136" name="textruta 135">
            <a:extLst>
              <a:ext uri="{FF2B5EF4-FFF2-40B4-BE49-F238E27FC236}">
                <a16:creationId xmlns:a16="http://schemas.microsoft.com/office/drawing/2014/main" id="{46B95C7D-020F-4D84-8A03-4680BA8ADA47}"/>
              </a:ext>
            </a:extLst>
          </p:cNvPr>
          <p:cNvSpPr txBox="1"/>
          <p:nvPr/>
        </p:nvSpPr>
        <p:spPr>
          <a:xfrm>
            <a:off x="2339389" y="2354714"/>
            <a:ext cx="1621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>
                <a:solidFill>
                  <a:schemeClr val="bg1"/>
                </a:solidFill>
              </a:rPr>
              <a:t>DISTRIBUTION IN ASIA STARTED IN </a:t>
            </a:r>
            <a:r>
              <a:rPr lang="sv-SE" sz="2800" b="1" dirty="0">
                <a:solidFill>
                  <a:schemeClr val="bg1"/>
                </a:solidFill>
              </a:rPr>
              <a:t>2014</a:t>
            </a:r>
            <a:endParaRPr lang="sv-SE" sz="1400" b="1" dirty="0">
              <a:solidFill>
                <a:schemeClr val="bg1"/>
              </a:solidFill>
            </a:endParaRP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BA644508-DADF-4D52-B759-172888BF3209}"/>
              </a:ext>
            </a:extLst>
          </p:cNvPr>
          <p:cNvSpPr txBox="1"/>
          <p:nvPr/>
        </p:nvSpPr>
        <p:spPr>
          <a:xfrm>
            <a:off x="7787547" y="2427611"/>
            <a:ext cx="232291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>
                <a:solidFill>
                  <a:schemeClr val="bg1"/>
                </a:solidFill>
              </a:rPr>
              <a:t>ARCOMA SELL THROUGH </a:t>
            </a:r>
            <a:br>
              <a:rPr lang="sv-SE" sz="1400" b="1" dirty="0">
                <a:solidFill>
                  <a:schemeClr val="bg1"/>
                </a:solidFill>
              </a:rPr>
            </a:br>
            <a:r>
              <a:rPr lang="sv-SE" sz="2400" b="1" dirty="0">
                <a:solidFill>
                  <a:schemeClr val="bg1"/>
                </a:solidFill>
              </a:rPr>
              <a:t>6</a:t>
            </a:r>
            <a:r>
              <a:rPr lang="sv-SE" sz="1400" b="1" dirty="0">
                <a:solidFill>
                  <a:schemeClr val="bg1"/>
                </a:solidFill>
              </a:rPr>
              <a:t> </a:t>
            </a:r>
            <a:r>
              <a:rPr lang="sv-SE" sz="2400" b="1" dirty="0">
                <a:solidFill>
                  <a:schemeClr val="bg1"/>
                </a:solidFill>
              </a:rPr>
              <a:t>DISTRIBUTORS</a:t>
            </a:r>
            <a:r>
              <a:rPr lang="sv-SE" sz="1400" b="1" dirty="0">
                <a:solidFill>
                  <a:schemeClr val="bg1"/>
                </a:solidFill>
              </a:rPr>
              <a:t> </a:t>
            </a:r>
            <a:r>
              <a:rPr lang="sv-SE" sz="1400" dirty="0">
                <a:solidFill>
                  <a:schemeClr val="bg1"/>
                </a:solidFill>
              </a:rPr>
              <a:t>IN ASIA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D6049613-BF47-4B5F-865C-2DA1F4304FBE}"/>
              </a:ext>
            </a:extLst>
          </p:cNvPr>
          <p:cNvSpPr txBox="1"/>
          <p:nvPr/>
        </p:nvSpPr>
        <p:spPr>
          <a:xfrm>
            <a:off x="2058373" y="4297837"/>
            <a:ext cx="21839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solidFill>
                  <a:schemeClr val="bg1"/>
                </a:solidFill>
              </a:rPr>
              <a:t>MAIN COMPETITORS: </a:t>
            </a:r>
            <a:r>
              <a:rPr lang="sv-SE" sz="1400" dirty="0">
                <a:solidFill>
                  <a:schemeClr val="bg1"/>
                </a:solidFill>
              </a:rPr>
              <a:t>PHILIPS, SIEMENS, </a:t>
            </a:r>
            <a:r>
              <a:rPr lang="sv-SE" sz="1400" dirty="0" err="1">
                <a:solidFill>
                  <a:schemeClr val="bg1"/>
                </a:solidFill>
              </a:rPr>
              <a:t>Carestream</a:t>
            </a:r>
            <a:r>
              <a:rPr lang="sv-SE" sz="1400" dirty="0">
                <a:solidFill>
                  <a:schemeClr val="bg1"/>
                </a:solidFill>
              </a:rPr>
              <a:t> and SHIMADZU 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F48AE0A5-16A8-4FF6-8E79-88188D9707B3}"/>
              </a:ext>
            </a:extLst>
          </p:cNvPr>
          <p:cNvSpPr txBox="1"/>
          <p:nvPr/>
        </p:nvSpPr>
        <p:spPr>
          <a:xfrm>
            <a:off x="5254767" y="4327500"/>
            <a:ext cx="1621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i="1" dirty="0">
                <a:solidFill>
                  <a:schemeClr val="bg1"/>
                </a:solidFill>
              </a:rPr>
              <a:t>5% </a:t>
            </a:r>
            <a:r>
              <a:rPr lang="sv-SE" sz="1400" b="1" dirty="0" err="1">
                <a:solidFill>
                  <a:schemeClr val="bg1"/>
                </a:solidFill>
              </a:rPr>
              <a:t>of</a:t>
            </a:r>
            <a:r>
              <a:rPr lang="sv-SE" sz="1400" b="1" dirty="0">
                <a:solidFill>
                  <a:schemeClr val="bg1"/>
                </a:solidFill>
              </a:rPr>
              <a:t> Arcoma </a:t>
            </a:r>
            <a:r>
              <a:rPr lang="sv-SE" sz="1400" b="1" dirty="0" err="1">
                <a:solidFill>
                  <a:schemeClr val="bg1"/>
                </a:solidFill>
              </a:rPr>
              <a:t>revenue</a:t>
            </a:r>
            <a:endParaRPr lang="sv-SE" sz="1400" b="1" dirty="0">
              <a:solidFill>
                <a:schemeClr val="bg1"/>
              </a:solidFill>
            </a:endParaRP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607CEBC4-16CA-4DDB-B440-5A9977D3E3CE}"/>
              </a:ext>
            </a:extLst>
          </p:cNvPr>
          <p:cNvSpPr txBox="1"/>
          <p:nvPr/>
        </p:nvSpPr>
        <p:spPr>
          <a:xfrm>
            <a:off x="8138050" y="4297837"/>
            <a:ext cx="1621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Size of diagnostic imaging market: </a:t>
            </a:r>
            <a:r>
              <a:rPr lang="en-US" sz="1600" b="1" i="1" dirty="0">
                <a:solidFill>
                  <a:schemeClr val="bg1"/>
                </a:solidFill>
              </a:rPr>
              <a:t>USD 7.93 billion in 2020</a:t>
            </a:r>
            <a:endParaRPr lang="sv-SE" sz="1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397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träd&#10;&#10;Automatiskt genererad beskrivning">
            <a:extLst>
              <a:ext uri="{FF2B5EF4-FFF2-40B4-BE49-F238E27FC236}">
                <a16:creationId xmlns:a16="http://schemas.microsoft.com/office/drawing/2014/main" id="{0A513057-B536-404F-B2AE-B2D09BE8B5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" t="5397" r="-297" b="5330"/>
          <a:stretch/>
        </p:blipFill>
        <p:spPr>
          <a:xfrm>
            <a:off x="453697" y="658145"/>
            <a:ext cx="10925128" cy="6315467"/>
          </a:xfrm>
          <a:prstGeom prst="rect">
            <a:avLst/>
          </a:prstGeom>
        </p:spPr>
      </p:pic>
      <p:sp>
        <p:nvSpPr>
          <p:cNvPr id="11" name="Rubrik 1">
            <a:extLst>
              <a:ext uri="{FF2B5EF4-FFF2-40B4-BE49-F238E27FC236}">
                <a16:creationId xmlns:a16="http://schemas.microsoft.com/office/drawing/2014/main" id="{A5560D16-F97A-4443-9344-D969CCEF0E95}"/>
              </a:ext>
            </a:extLst>
          </p:cNvPr>
          <p:cNvSpPr txBox="1">
            <a:spLocks/>
          </p:cNvSpPr>
          <p:nvPr/>
        </p:nvSpPr>
        <p:spPr>
          <a:xfrm>
            <a:off x="3151012" y="4505130"/>
            <a:ext cx="5860881" cy="3872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Rubrik 1">
            <a:extLst>
              <a:ext uri="{FF2B5EF4-FFF2-40B4-BE49-F238E27FC236}">
                <a16:creationId xmlns:a16="http://schemas.microsoft.com/office/drawing/2014/main" id="{21F11DD6-029C-41A2-A035-64925702AFEF}"/>
              </a:ext>
            </a:extLst>
          </p:cNvPr>
          <p:cNvSpPr txBox="1">
            <a:spLocks/>
          </p:cNvSpPr>
          <p:nvPr/>
        </p:nvSpPr>
        <p:spPr>
          <a:xfrm>
            <a:off x="453697" y="743172"/>
            <a:ext cx="11457566" cy="4114658"/>
          </a:xfrm>
        </p:spPr>
        <p:txBody>
          <a:bodyPr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Myriad Pro Light" panose="020B0403030403020204" pitchFamily="34" charset="0"/>
                <a:ea typeface="+mj-ea"/>
                <a:cs typeface="+mj-cs"/>
              </a:defRPr>
            </a:lvl1pPr>
          </a:lstStyle>
          <a:p>
            <a:r>
              <a:rPr lang="en-US" sz="45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MORE THAN </a:t>
            </a:r>
            <a:r>
              <a:rPr lang="en-US" sz="4500" b="1" i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3500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SYSTEMS </a:t>
            </a:r>
          </a:p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INSTALLED GLOBALLY</a:t>
            </a:r>
          </a:p>
        </p:txBody>
      </p:sp>
      <p:sp>
        <p:nvSpPr>
          <p:cNvPr id="2" name="Ellips 1">
            <a:extLst>
              <a:ext uri="{FF2B5EF4-FFF2-40B4-BE49-F238E27FC236}">
                <a16:creationId xmlns:a16="http://schemas.microsoft.com/office/drawing/2014/main" id="{07D4F1FB-FA24-472E-8DEC-20E3306E3A0D}"/>
              </a:ext>
            </a:extLst>
          </p:cNvPr>
          <p:cNvSpPr/>
          <p:nvPr/>
        </p:nvSpPr>
        <p:spPr>
          <a:xfrm>
            <a:off x="1743154" y="2598552"/>
            <a:ext cx="1511366" cy="1475990"/>
          </a:xfrm>
          <a:prstGeom prst="ellipse">
            <a:avLst/>
          </a:prstGeom>
          <a:solidFill>
            <a:srgbClr val="88567C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 dirty="0">
              <a:solidFill>
                <a:schemeClr val="tx1"/>
              </a:solidFill>
            </a:endParaRPr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EA06F56C-D69C-4271-9B90-4A451419E8D3}"/>
              </a:ext>
            </a:extLst>
          </p:cNvPr>
          <p:cNvSpPr/>
          <p:nvPr/>
        </p:nvSpPr>
        <p:spPr>
          <a:xfrm>
            <a:off x="8638044" y="3325206"/>
            <a:ext cx="1530340" cy="1497867"/>
          </a:xfrm>
          <a:prstGeom prst="ellipse">
            <a:avLst/>
          </a:prstGeom>
          <a:solidFill>
            <a:schemeClr val="accent2">
              <a:alpha val="2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 dirty="0">
              <a:solidFill>
                <a:schemeClr val="tx1"/>
              </a:solidFill>
            </a:endParaRPr>
          </a:p>
        </p:txBody>
      </p:sp>
      <p:sp>
        <p:nvSpPr>
          <p:cNvPr id="9" name="Ellips 8">
            <a:extLst>
              <a:ext uri="{FF2B5EF4-FFF2-40B4-BE49-F238E27FC236}">
                <a16:creationId xmlns:a16="http://schemas.microsoft.com/office/drawing/2014/main" id="{1E4906E5-9568-44CE-97AA-6E4C6B63AEC8}"/>
              </a:ext>
            </a:extLst>
          </p:cNvPr>
          <p:cNvSpPr/>
          <p:nvPr/>
        </p:nvSpPr>
        <p:spPr>
          <a:xfrm>
            <a:off x="5091814" y="2288923"/>
            <a:ext cx="2008371" cy="2000913"/>
          </a:xfrm>
          <a:prstGeom prst="ellipse">
            <a:avLst/>
          </a:prstGeom>
          <a:solidFill>
            <a:schemeClr val="accent4">
              <a:alpha val="2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 dirty="0">
              <a:solidFill>
                <a:schemeClr val="tx1"/>
              </a:solidFill>
            </a:endParaRPr>
          </a:p>
        </p:txBody>
      </p:sp>
      <p:pic>
        <p:nvPicPr>
          <p:cNvPr id="134" name="Bildobjekt 133">
            <a:extLst>
              <a:ext uri="{FF2B5EF4-FFF2-40B4-BE49-F238E27FC236}">
                <a16:creationId xmlns:a16="http://schemas.microsoft.com/office/drawing/2014/main" id="{48290538-B9EE-4541-9A0D-3B662FC2AF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548" y="6399214"/>
            <a:ext cx="1320161" cy="276999"/>
          </a:xfrm>
          <a:prstGeom prst="rect">
            <a:avLst/>
          </a:prstGeom>
        </p:spPr>
      </p:pic>
      <p:sp>
        <p:nvSpPr>
          <p:cNvPr id="135" name="textruta 134">
            <a:extLst>
              <a:ext uri="{FF2B5EF4-FFF2-40B4-BE49-F238E27FC236}">
                <a16:creationId xmlns:a16="http://schemas.microsoft.com/office/drawing/2014/main" id="{B6A419AA-473B-4DAB-A347-013D38BF52B1}"/>
              </a:ext>
            </a:extLst>
          </p:cNvPr>
          <p:cNvSpPr txBox="1"/>
          <p:nvPr/>
        </p:nvSpPr>
        <p:spPr>
          <a:xfrm>
            <a:off x="5285043" y="2917579"/>
            <a:ext cx="1621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b="1" dirty="0"/>
              <a:t>EUROPE</a:t>
            </a:r>
          </a:p>
          <a:p>
            <a:pPr algn="ctr"/>
            <a:r>
              <a:rPr lang="sv-SE" sz="1400" dirty="0"/>
              <a:t>AROUND 2300 SYSTEMS</a:t>
            </a:r>
          </a:p>
        </p:txBody>
      </p:sp>
      <p:sp>
        <p:nvSpPr>
          <p:cNvPr id="136" name="textruta 135">
            <a:extLst>
              <a:ext uri="{FF2B5EF4-FFF2-40B4-BE49-F238E27FC236}">
                <a16:creationId xmlns:a16="http://schemas.microsoft.com/office/drawing/2014/main" id="{46B95C7D-020F-4D84-8A03-4680BA8ADA47}"/>
              </a:ext>
            </a:extLst>
          </p:cNvPr>
          <p:cNvSpPr txBox="1"/>
          <p:nvPr/>
        </p:nvSpPr>
        <p:spPr>
          <a:xfrm>
            <a:off x="1679544" y="2900799"/>
            <a:ext cx="1621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b="1" dirty="0"/>
              <a:t>NORTH </a:t>
            </a:r>
          </a:p>
          <a:p>
            <a:pPr algn="ctr"/>
            <a:r>
              <a:rPr lang="sv-SE" sz="1400" b="1" dirty="0"/>
              <a:t>AMERICA</a:t>
            </a:r>
          </a:p>
          <a:p>
            <a:pPr algn="ctr"/>
            <a:r>
              <a:rPr lang="sv-SE" sz="1400" dirty="0"/>
              <a:t>AROUND 700 SYSTEMS</a:t>
            </a:r>
          </a:p>
        </p:txBody>
      </p:sp>
      <p:sp>
        <p:nvSpPr>
          <p:cNvPr id="137" name="textruta 136">
            <a:extLst>
              <a:ext uri="{FF2B5EF4-FFF2-40B4-BE49-F238E27FC236}">
                <a16:creationId xmlns:a16="http://schemas.microsoft.com/office/drawing/2014/main" id="{E274AF88-7E47-4420-8D13-E412A1CE011A}"/>
              </a:ext>
            </a:extLst>
          </p:cNvPr>
          <p:cNvSpPr txBox="1"/>
          <p:nvPr/>
        </p:nvSpPr>
        <p:spPr>
          <a:xfrm>
            <a:off x="8553169" y="3639076"/>
            <a:ext cx="17000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b="1" dirty="0"/>
              <a:t>ASIA</a:t>
            </a:r>
          </a:p>
          <a:p>
            <a:pPr algn="ctr"/>
            <a:r>
              <a:rPr lang="sv-SE" sz="1400" dirty="0"/>
              <a:t>AROUND 500 SYSTEMS </a:t>
            </a:r>
          </a:p>
          <a:p>
            <a:pPr algn="ctr"/>
            <a:r>
              <a:rPr lang="sv-SE" sz="1400" dirty="0"/>
              <a:t>(</a:t>
            </a:r>
            <a:r>
              <a:rPr lang="sv-SE" sz="1400" dirty="0" err="1"/>
              <a:t>incl</a:t>
            </a:r>
            <a:r>
              <a:rPr lang="sv-SE" sz="1400" dirty="0"/>
              <a:t>. IMIX)</a:t>
            </a:r>
          </a:p>
        </p:txBody>
      </p:sp>
    </p:spTree>
    <p:extLst>
      <p:ext uri="{BB962C8B-B14F-4D97-AF65-F5344CB8AC3E}">
        <p14:creationId xmlns:p14="http://schemas.microsoft.com/office/powerpoint/2010/main" val="2537393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träd&#10;&#10;Automatiskt genererad beskrivning">
            <a:extLst>
              <a:ext uri="{FF2B5EF4-FFF2-40B4-BE49-F238E27FC236}">
                <a16:creationId xmlns:a16="http://schemas.microsoft.com/office/drawing/2014/main" id="{0A513057-B536-404F-B2AE-B2D09BE8B5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9" t="29588" r="241" b="27326"/>
          <a:stretch/>
        </p:blipFill>
        <p:spPr>
          <a:xfrm>
            <a:off x="2013" y="0"/>
            <a:ext cx="9325508" cy="6858000"/>
          </a:xfrm>
          <a:prstGeom prst="rect">
            <a:avLst/>
          </a:prstGeom>
        </p:spPr>
      </p:pic>
      <p:sp>
        <p:nvSpPr>
          <p:cNvPr id="11" name="Rubrik 1">
            <a:extLst>
              <a:ext uri="{FF2B5EF4-FFF2-40B4-BE49-F238E27FC236}">
                <a16:creationId xmlns:a16="http://schemas.microsoft.com/office/drawing/2014/main" id="{A5560D16-F97A-4443-9344-D969CCEF0E95}"/>
              </a:ext>
            </a:extLst>
          </p:cNvPr>
          <p:cNvSpPr txBox="1">
            <a:spLocks/>
          </p:cNvSpPr>
          <p:nvPr/>
        </p:nvSpPr>
        <p:spPr>
          <a:xfrm>
            <a:off x="3151012" y="4505130"/>
            <a:ext cx="5860881" cy="3872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Rubrik 1">
            <a:extLst>
              <a:ext uri="{FF2B5EF4-FFF2-40B4-BE49-F238E27FC236}">
                <a16:creationId xmlns:a16="http://schemas.microsoft.com/office/drawing/2014/main" id="{21F11DD6-029C-41A2-A035-64925702AFEF}"/>
              </a:ext>
            </a:extLst>
          </p:cNvPr>
          <p:cNvSpPr txBox="1">
            <a:spLocks/>
          </p:cNvSpPr>
          <p:nvPr/>
        </p:nvSpPr>
        <p:spPr>
          <a:xfrm>
            <a:off x="453697" y="743172"/>
            <a:ext cx="11457566" cy="4114658"/>
          </a:xfrm>
        </p:spPr>
        <p:txBody>
          <a:bodyPr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Myriad Pro Light" panose="020B0403030403020204" pitchFamily="34" charset="0"/>
                <a:ea typeface="+mj-ea"/>
                <a:cs typeface="+mj-cs"/>
              </a:defRPr>
            </a:lvl1pPr>
          </a:lstStyle>
          <a:p>
            <a:r>
              <a:rPr lang="en-US" sz="4500" b="1" i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ASIA</a:t>
            </a:r>
          </a:p>
          <a:p>
            <a:r>
              <a:rPr lang="en-US" sz="45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Countries with most installed systems</a:t>
            </a:r>
            <a:endParaRPr lang="en-US" sz="44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graphicFrame>
        <p:nvGraphicFramePr>
          <p:cNvPr id="3" name="Tabell 3">
            <a:extLst>
              <a:ext uri="{FF2B5EF4-FFF2-40B4-BE49-F238E27FC236}">
                <a16:creationId xmlns:a16="http://schemas.microsoft.com/office/drawing/2014/main" id="{87DAAA4C-C900-4420-BD39-99C1FD109C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611403"/>
              </p:ext>
            </p:extLst>
          </p:nvPr>
        </p:nvGraphicFramePr>
        <p:xfrm>
          <a:off x="7318488" y="2352870"/>
          <a:ext cx="3702438" cy="33375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279680">
                  <a:extLst>
                    <a:ext uri="{9D8B030D-6E8A-4147-A177-3AD203B41FA5}">
                      <a16:colId xmlns:a16="http://schemas.microsoft.com/office/drawing/2014/main" val="744178894"/>
                    </a:ext>
                  </a:extLst>
                </a:gridCol>
                <a:gridCol w="2422758">
                  <a:extLst>
                    <a:ext uri="{9D8B030D-6E8A-4147-A177-3AD203B41FA5}">
                      <a16:colId xmlns:a16="http://schemas.microsoft.com/office/drawing/2014/main" val="3034755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No </a:t>
                      </a:r>
                      <a:r>
                        <a:rPr lang="sv-SE" dirty="0" err="1"/>
                        <a:t>of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installed</a:t>
                      </a:r>
                      <a:r>
                        <a:rPr lang="sv-SE" dirty="0"/>
                        <a:t> systems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607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India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dirty="0"/>
                        <a:t>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450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Hong Kong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8200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Iran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8656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Thailand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4227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err="1"/>
                        <a:t>Turkey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dirty="0"/>
                        <a:t>30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5545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Singapore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915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China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50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Korea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2111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3569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32B0A3F8-7948-4ABE-B4AD-B339612DF6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35" r="8091"/>
          <a:stretch/>
        </p:blipFill>
        <p:spPr>
          <a:xfrm>
            <a:off x="4348205" y="1870596"/>
            <a:ext cx="3495590" cy="2339066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28DD6BB3-073C-4B79-BC69-165E38FA757A}"/>
              </a:ext>
            </a:extLst>
          </p:cNvPr>
          <p:cNvSpPr txBox="1">
            <a:spLocks/>
          </p:cNvSpPr>
          <p:nvPr/>
        </p:nvSpPr>
        <p:spPr>
          <a:xfrm>
            <a:off x="285280" y="788617"/>
            <a:ext cx="11906715" cy="753854"/>
          </a:xfr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Myriad Pro Light" panose="020B0403030403020204" pitchFamily="34" charset="0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EXAMPLE OF INSTALLATIONS - ASIA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7F9D71F1-B96C-4C9C-AC8F-C0DB472BD38E}"/>
              </a:ext>
            </a:extLst>
          </p:cNvPr>
          <p:cNvSpPr txBox="1"/>
          <p:nvPr/>
        </p:nvSpPr>
        <p:spPr>
          <a:xfrm>
            <a:off x="642121" y="5300479"/>
            <a:ext cx="360695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/>
              <a:t>Queen Mary Hospital</a:t>
            </a:r>
          </a:p>
          <a:p>
            <a:pPr algn="ctr"/>
            <a:r>
              <a:rPr lang="en-GB" dirty="0"/>
              <a:t>Hong Kong</a:t>
            </a:r>
          </a:p>
        </p:txBody>
      </p:sp>
      <p:pic>
        <p:nvPicPr>
          <p:cNvPr id="11" name="Picture 4" descr="http://jrpl.vizzhost.com/catalog/images/products/Queen%20Mary%20Hospital4.jpg">
            <a:extLst>
              <a:ext uri="{FF2B5EF4-FFF2-40B4-BE49-F238E27FC236}">
                <a16:creationId xmlns:a16="http://schemas.microsoft.com/office/drawing/2014/main" id="{E0C8B187-FAB2-4F3F-8C60-AB43D6055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29" y="1875920"/>
            <a:ext cx="3495591" cy="232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4E84E2E5-B0F9-41F2-8C9C-84F487FFE6D2}"/>
              </a:ext>
            </a:extLst>
          </p:cNvPr>
          <p:cNvSpPr txBox="1"/>
          <p:nvPr/>
        </p:nvSpPr>
        <p:spPr>
          <a:xfrm>
            <a:off x="4392597" y="5293594"/>
            <a:ext cx="336473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/>
              <a:t>National University Hospital</a:t>
            </a:r>
          </a:p>
          <a:p>
            <a:pPr algn="ctr"/>
            <a:r>
              <a:rPr lang="en-GB" dirty="0"/>
              <a:t>Singapore</a:t>
            </a:r>
          </a:p>
        </p:txBody>
      </p:sp>
      <p:pic>
        <p:nvPicPr>
          <p:cNvPr id="15" name="Picture 22">
            <a:extLst>
              <a:ext uri="{FF2B5EF4-FFF2-40B4-BE49-F238E27FC236}">
                <a16:creationId xmlns:a16="http://schemas.microsoft.com/office/drawing/2014/main" id="{70E6810C-35F4-444E-86A0-C0448CAF5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0954" y="4510659"/>
            <a:ext cx="1537923" cy="716029"/>
          </a:xfrm>
          <a:prstGeom prst="rect">
            <a:avLst/>
          </a:prstGeom>
        </p:spPr>
      </p:pic>
      <p:pic>
        <p:nvPicPr>
          <p:cNvPr id="17" name="Picture 23">
            <a:extLst>
              <a:ext uri="{FF2B5EF4-FFF2-40B4-BE49-F238E27FC236}">
                <a16:creationId xmlns:a16="http://schemas.microsoft.com/office/drawing/2014/main" id="{5F64809A-2E53-4CF7-A2E5-F124717FBC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9393" y="4622977"/>
            <a:ext cx="1129263" cy="531824"/>
          </a:xfrm>
          <a:prstGeom prst="rect">
            <a:avLst/>
          </a:prstGeom>
        </p:spPr>
      </p:pic>
      <p:pic>
        <p:nvPicPr>
          <p:cNvPr id="23" name="Picture 6" descr="http://goyangmeditour.kr/wp-content/uploads/2015/09/Dongguk-Hospital04.jpg">
            <a:extLst>
              <a:ext uri="{FF2B5EF4-FFF2-40B4-BE49-F238E27FC236}">
                <a16:creationId xmlns:a16="http://schemas.microsoft.com/office/drawing/2014/main" id="{D74CDF05-5A24-4D3B-8081-7C7888295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680" y="1868676"/>
            <a:ext cx="3495590" cy="232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">
            <a:extLst>
              <a:ext uri="{FF2B5EF4-FFF2-40B4-BE49-F238E27FC236}">
                <a16:creationId xmlns:a16="http://schemas.microsoft.com/office/drawing/2014/main" id="{83D8A9BF-CA4D-4EE8-87DB-74F784ABFC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8788" y="4622977"/>
            <a:ext cx="2212582" cy="469929"/>
          </a:xfrm>
          <a:prstGeom prst="rect">
            <a:avLst/>
          </a:prstGeom>
        </p:spPr>
      </p:pic>
      <p:sp>
        <p:nvSpPr>
          <p:cNvPr id="27" name="TextBox 16">
            <a:extLst>
              <a:ext uri="{FF2B5EF4-FFF2-40B4-BE49-F238E27FC236}">
                <a16:creationId xmlns:a16="http://schemas.microsoft.com/office/drawing/2014/main" id="{281F66C2-0517-4708-A6A7-216D65A8063A}"/>
              </a:ext>
            </a:extLst>
          </p:cNvPr>
          <p:cNvSpPr txBox="1"/>
          <p:nvPr/>
        </p:nvSpPr>
        <p:spPr>
          <a:xfrm>
            <a:off x="8031704" y="5293593"/>
            <a:ext cx="360695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 err="1"/>
              <a:t>Ilsan</a:t>
            </a:r>
            <a:r>
              <a:rPr lang="en-GB" dirty="0"/>
              <a:t> University Hospital</a:t>
            </a:r>
          </a:p>
          <a:p>
            <a:pPr algn="ctr"/>
            <a:r>
              <a:rPr lang="en-GB" dirty="0"/>
              <a:t>South Korea</a:t>
            </a:r>
          </a:p>
        </p:txBody>
      </p:sp>
    </p:spTree>
    <p:extLst>
      <p:ext uri="{BB962C8B-B14F-4D97-AF65-F5344CB8AC3E}">
        <p14:creationId xmlns:p14="http://schemas.microsoft.com/office/powerpoint/2010/main" val="2285745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F030996A-900D-4CE8-8F2B-C0C91DE29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20" y="3892869"/>
            <a:ext cx="4502150" cy="795336"/>
          </a:xfrm>
        </p:spPr>
        <p:txBody>
          <a:bodyPr/>
          <a:lstStyle/>
          <a:p>
            <a:r>
              <a:rPr lang="sv-SE" dirty="0"/>
              <a:t>Sales – </a:t>
            </a:r>
            <a:r>
              <a:rPr lang="sv-SE" dirty="0" err="1"/>
              <a:t>Asia</a:t>
            </a:r>
            <a:r>
              <a:rPr lang="sv-SE" dirty="0"/>
              <a:t> Pacific</a:t>
            </a:r>
          </a:p>
        </p:txBody>
      </p:sp>
    </p:spTree>
    <p:extLst>
      <p:ext uri="{BB962C8B-B14F-4D97-AF65-F5344CB8AC3E}">
        <p14:creationId xmlns:p14="http://schemas.microsoft.com/office/powerpoint/2010/main" val="1102595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28DD6BB3-073C-4B79-BC69-165E38FA757A}"/>
              </a:ext>
            </a:extLst>
          </p:cNvPr>
          <p:cNvSpPr txBox="1">
            <a:spLocks/>
          </p:cNvSpPr>
          <p:nvPr/>
        </p:nvSpPr>
        <p:spPr>
          <a:xfrm>
            <a:off x="0" y="788617"/>
            <a:ext cx="12191995" cy="753854"/>
          </a:xfr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Myriad Pro Light" panose="020B0403030403020204" pitchFamily="34" charset="0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SALES ASIA-PACIFIC</a:t>
            </a:r>
          </a:p>
        </p:txBody>
      </p:sp>
      <p:graphicFrame>
        <p:nvGraphicFramePr>
          <p:cNvPr id="3" name="Tabell 3">
            <a:extLst>
              <a:ext uri="{FF2B5EF4-FFF2-40B4-BE49-F238E27FC236}">
                <a16:creationId xmlns:a16="http://schemas.microsoft.com/office/drawing/2014/main" id="{79137593-71BA-4F0B-80A7-0710FE9CA9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442862"/>
              </p:ext>
            </p:extLst>
          </p:nvPr>
        </p:nvGraphicFramePr>
        <p:xfrm>
          <a:off x="6246701" y="2641722"/>
          <a:ext cx="5418666" cy="138411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99707576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46745321"/>
                    </a:ext>
                  </a:extLst>
                </a:gridCol>
              </a:tblGrid>
              <a:tr h="394753">
                <a:tc>
                  <a:txBody>
                    <a:bodyPr/>
                    <a:lstStyle/>
                    <a:p>
                      <a:r>
                        <a:rPr lang="sv-SE" sz="1400" dirty="0" err="1"/>
                        <a:t>Year</a:t>
                      </a:r>
                      <a:r>
                        <a:rPr lang="sv-SE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Revenue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299415"/>
                  </a:ext>
                </a:extLst>
              </a:tr>
              <a:tr h="397346">
                <a:tc>
                  <a:txBody>
                    <a:bodyPr/>
                    <a:lstStyle/>
                    <a:p>
                      <a:pPr algn="l" fontAlgn="ctr"/>
                      <a:r>
                        <a:rPr lang="sv-SE" sz="1200" u="none" strike="noStrike" dirty="0">
                          <a:effectLst/>
                        </a:rPr>
                        <a:t>2018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10311 </a:t>
                      </a:r>
                      <a:r>
                        <a:rPr lang="sv-SE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kSEK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2527586802"/>
                  </a:ext>
                </a:extLst>
              </a:tr>
              <a:tr h="592018">
                <a:tc>
                  <a:txBody>
                    <a:bodyPr/>
                    <a:lstStyle/>
                    <a:p>
                      <a:pPr algn="l" fontAlgn="ctr"/>
                      <a:r>
                        <a:rPr lang="sv-S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6892 </a:t>
                      </a:r>
                      <a:r>
                        <a:rPr lang="sv-SE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kSEK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172976333"/>
                  </a:ext>
                </a:extLst>
              </a:tr>
            </a:tbl>
          </a:graphicData>
        </a:graphic>
      </p:graphicFrame>
      <p:pic>
        <p:nvPicPr>
          <p:cNvPr id="2" name="Bildobjekt 1">
            <a:extLst>
              <a:ext uri="{FF2B5EF4-FFF2-40B4-BE49-F238E27FC236}">
                <a16:creationId xmlns:a16="http://schemas.microsoft.com/office/drawing/2014/main" id="{4F0EDD81-ED7D-4645-BB22-0CFDCE03A7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822" b="6717"/>
          <a:stretch/>
        </p:blipFill>
        <p:spPr>
          <a:xfrm>
            <a:off x="2964807" y="2450226"/>
            <a:ext cx="2228621" cy="2464104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CE287852-D924-432F-B9D0-BF3E0E7997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19" r="5844" b="7147"/>
          <a:stretch/>
        </p:blipFill>
        <p:spPr>
          <a:xfrm>
            <a:off x="1122311" y="2450227"/>
            <a:ext cx="2035559" cy="2452736"/>
          </a:xfrm>
          <a:prstGeom prst="rect">
            <a:avLst/>
          </a:prstGeom>
        </p:spPr>
      </p:pic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ACCC25B3-3527-4D67-B5F5-DB6B8A7984A8}"/>
              </a:ext>
            </a:extLst>
          </p:cNvPr>
          <p:cNvCxnSpPr>
            <a:cxnSpLocks/>
          </p:cNvCxnSpPr>
          <p:nvPr/>
        </p:nvCxnSpPr>
        <p:spPr>
          <a:xfrm>
            <a:off x="5720074" y="1825513"/>
            <a:ext cx="0" cy="42438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ruta 14">
            <a:extLst>
              <a:ext uri="{FF2B5EF4-FFF2-40B4-BE49-F238E27FC236}">
                <a16:creationId xmlns:a16="http://schemas.microsoft.com/office/drawing/2014/main" id="{5D55F86B-D3C6-4300-B515-BE78060AEA90}"/>
              </a:ext>
            </a:extLst>
          </p:cNvPr>
          <p:cNvSpPr txBox="1"/>
          <p:nvPr/>
        </p:nvSpPr>
        <p:spPr>
          <a:xfrm>
            <a:off x="5907148" y="1825513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dirty="0"/>
              <a:t>Revenue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453F4055-CA45-4314-94D3-1F72CE9A34AA}"/>
              </a:ext>
            </a:extLst>
          </p:cNvPr>
          <p:cNvSpPr txBox="1"/>
          <p:nvPr/>
        </p:nvSpPr>
        <p:spPr>
          <a:xfrm>
            <a:off x="374155" y="1822939"/>
            <a:ext cx="3772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dirty="0"/>
              <a:t>% </a:t>
            </a:r>
            <a:r>
              <a:rPr lang="sv-SE" sz="1800" dirty="0" err="1"/>
              <a:t>of</a:t>
            </a:r>
            <a:r>
              <a:rPr lang="sv-SE" sz="1800" dirty="0"/>
              <a:t> total </a:t>
            </a:r>
            <a:r>
              <a:rPr lang="sv-SE" sz="1800" dirty="0" err="1"/>
              <a:t>revenue</a:t>
            </a:r>
            <a:r>
              <a:rPr lang="sv-SE" sz="1800" dirty="0"/>
              <a:t> -  Arcoma</a:t>
            </a:r>
          </a:p>
        </p:txBody>
      </p:sp>
      <p:grpSp>
        <p:nvGrpSpPr>
          <p:cNvPr id="21" name="Grupp 20">
            <a:extLst>
              <a:ext uri="{FF2B5EF4-FFF2-40B4-BE49-F238E27FC236}">
                <a16:creationId xmlns:a16="http://schemas.microsoft.com/office/drawing/2014/main" id="{599FF310-39BC-4887-AE43-ED73B414BF40}"/>
              </a:ext>
            </a:extLst>
          </p:cNvPr>
          <p:cNvGrpSpPr/>
          <p:nvPr/>
        </p:nvGrpSpPr>
        <p:grpSpPr>
          <a:xfrm>
            <a:off x="273215" y="3429000"/>
            <a:ext cx="1410490" cy="964208"/>
            <a:chOff x="1842953" y="5219822"/>
            <a:chExt cx="1410490" cy="964208"/>
          </a:xfrm>
        </p:grpSpPr>
        <p:pic>
          <p:nvPicPr>
            <p:cNvPr id="20" name="Bildobjekt 19">
              <a:extLst>
                <a:ext uri="{FF2B5EF4-FFF2-40B4-BE49-F238E27FC236}">
                  <a16:creationId xmlns:a16="http://schemas.microsoft.com/office/drawing/2014/main" id="{17C5FC88-1609-4134-B52B-6EB26C3689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3178" t="33548" r="54724" b="28009"/>
            <a:stretch/>
          </p:blipFill>
          <p:spPr>
            <a:xfrm>
              <a:off x="1842953" y="5219822"/>
              <a:ext cx="102806" cy="964208"/>
            </a:xfrm>
            <a:prstGeom prst="rect">
              <a:avLst/>
            </a:prstGeom>
          </p:spPr>
        </p:pic>
        <p:sp>
          <p:nvSpPr>
            <p:cNvPr id="18" name="textruta 17">
              <a:extLst>
                <a:ext uri="{FF2B5EF4-FFF2-40B4-BE49-F238E27FC236}">
                  <a16:creationId xmlns:a16="http://schemas.microsoft.com/office/drawing/2014/main" id="{26556851-8DF6-4A84-90A9-225B0780371B}"/>
                </a:ext>
              </a:extLst>
            </p:cNvPr>
            <p:cNvSpPr txBox="1"/>
            <p:nvPr/>
          </p:nvSpPr>
          <p:spPr>
            <a:xfrm>
              <a:off x="1871215" y="5308767"/>
              <a:ext cx="1382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100" dirty="0"/>
                <a:t>Sweden</a:t>
              </a:r>
            </a:p>
            <a:p>
              <a:r>
                <a:rPr lang="sv-SE" sz="1100" dirty="0"/>
                <a:t>Europe</a:t>
              </a:r>
            </a:p>
            <a:p>
              <a:r>
                <a:rPr lang="sv-SE" sz="1100" dirty="0" err="1"/>
                <a:t>America</a:t>
              </a:r>
              <a:endParaRPr lang="sv-SE" sz="1100" dirty="0"/>
            </a:p>
            <a:p>
              <a:r>
                <a:rPr lang="sv-SE" sz="1100" dirty="0" err="1"/>
                <a:t>Asia</a:t>
              </a:r>
              <a:endParaRPr lang="sv-SE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6655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F030996A-900D-4CE8-8F2B-C0C91DE29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20" y="3892869"/>
            <a:ext cx="4502150" cy="795336"/>
          </a:xfrm>
        </p:spPr>
        <p:txBody>
          <a:bodyPr/>
          <a:lstStyle/>
          <a:p>
            <a:r>
              <a:rPr lang="sv-SE" dirty="0"/>
              <a:t>Market – </a:t>
            </a:r>
            <a:r>
              <a:rPr lang="sv-SE" dirty="0" err="1"/>
              <a:t>Asia</a:t>
            </a:r>
            <a:r>
              <a:rPr lang="sv-SE" dirty="0"/>
              <a:t> Pacific</a:t>
            </a:r>
          </a:p>
        </p:txBody>
      </p:sp>
    </p:spTree>
    <p:extLst>
      <p:ext uri="{BB962C8B-B14F-4D97-AF65-F5344CB8AC3E}">
        <p14:creationId xmlns:p14="http://schemas.microsoft.com/office/powerpoint/2010/main" val="1897698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text, karta&#10;&#10;Automatiskt genererad beskrivning">
            <a:extLst>
              <a:ext uri="{FF2B5EF4-FFF2-40B4-BE49-F238E27FC236}">
                <a16:creationId xmlns:a16="http://schemas.microsoft.com/office/drawing/2014/main" id="{B2476FFC-C18F-42E6-9C09-FF55DD56ED4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253" y="1771428"/>
            <a:ext cx="6031589" cy="4343400"/>
          </a:xfrm>
          <a:prstGeom prst="rect">
            <a:avLst/>
          </a:prstGeom>
        </p:spPr>
      </p:pic>
      <p:sp>
        <p:nvSpPr>
          <p:cNvPr id="54" name="Rubrik 1">
            <a:extLst>
              <a:ext uri="{FF2B5EF4-FFF2-40B4-BE49-F238E27FC236}">
                <a16:creationId xmlns:a16="http://schemas.microsoft.com/office/drawing/2014/main" id="{4C1D305F-6CCF-4038-8BE6-6BE2F1944111}"/>
              </a:ext>
            </a:extLst>
          </p:cNvPr>
          <p:cNvSpPr txBox="1">
            <a:spLocks/>
          </p:cNvSpPr>
          <p:nvPr/>
        </p:nvSpPr>
        <p:spPr>
          <a:xfrm>
            <a:off x="453697" y="743172"/>
            <a:ext cx="11457566" cy="4114658"/>
          </a:xfrm>
        </p:spPr>
        <p:txBody>
          <a:bodyPr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Myriad Pro Light" panose="020B0403030403020204" pitchFamily="34" charset="0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MAIN COMPETITORS – ASIA 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(ARCOMA SYSTEMS)</a:t>
            </a:r>
            <a:endParaRPr lang="en-US" sz="44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E237C289-8A1B-49A2-8DD3-3C0A0A09FAB6}"/>
              </a:ext>
            </a:extLst>
          </p:cNvPr>
          <p:cNvSpPr txBox="1"/>
          <p:nvPr/>
        </p:nvSpPr>
        <p:spPr>
          <a:xfrm>
            <a:off x="9265842" y="6550112"/>
            <a:ext cx="321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i="1" dirty="0"/>
              <a:t>Note: </a:t>
            </a:r>
            <a:r>
              <a:rPr lang="sv-SE" sz="1200" i="1" dirty="0" err="1"/>
              <a:t>Numbers</a:t>
            </a:r>
            <a:r>
              <a:rPr lang="sv-SE" sz="1200" i="1" dirty="0"/>
              <a:t> </a:t>
            </a:r>
            <a:r>
              <a:rPr lang="sv-SE" sz="1200" i="1" dirty="0" err="1"/>
              <a:t>based</a:t>
            </a:r>
            <a:r>
              <a:rPr lang="sv-SE" sz="1200" i="1" dirty="0"/>
              <a:t> on </a:t>
            </a:r>
            <a:r>
              <a:rPr lang="sv-SE" sz="1200" i="1" dirty="0" err="1"/>
              <a:t>internal</a:t>
            </a:r>
            <a:r>
              <a:rPr lang="sv-SE" sz="1200" i="1" dirty="0"/>
              <a:t> </a:t>
            </a:r>
            <a:r>
              <a:rPr lang="sv-SE" sz="1200" i="1" dirty="0" err="1"/>
              <a:t>estimates</a:t>
            </a:r>
            <a:r>
              <a:rPr lang="sv-SE" sz="1200" i="1" dirty="0"/>
              <a:t>. 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05F62383-B82B-485C-8AD5-9F25B6B0B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933" y="2328287"/>
            <a:ext cx="2671651" cy="609501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0D774717-B634-4152-87F1-14319ED44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5899" y="3756666"/>
            <a:ext cx="3060655" cy="601667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59F38B9E-4BC8-4730-9F2F-22641807A2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5363" y="2107335"/>
            <a:ext cx="2222383" cy="804863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8A80A3CD-D8E0-4BD2-92A5-FCA3CAF2A4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2586" y="3828757"/>
            <a:ext cx="276225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1753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Arcoma colour palet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8567C"/>
      </a:accent1>
      <a:accent2>
        <a:srgbClr val="8A8700"/>
      </a:accent2>
      <a:accent3>
        <a:srgbClr val="2D3543"/>
      </a:accent3>
      <a:accent4>
        <a:srgbClr val="526A89"/>
      </a:accent4>
      <a:accent5>
        <a:srgbClr val="706F6F"/>
      </a:accent5>
      <a:accent6>
        <a:srgbClr val="BFBFBF"/>
      </a:accent6>
      <a:hlink>
        <a:srgbClr val="2D3543"/>
      </a:hlink>
      <a:folHlink>
        <a:srgbClr val="526A8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038ACAF-4FF9-4655-B24D-1EAAC03973A5}" vid="{AA23A7BB-747E-4205-AAEC-517435F76767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 point template</Template>
  <TotalTime>7748</TotalTime>
  <Words>728</Words>
  <Application>Microsoft Office PowerPoint</Application>
  <PresentationFormat>Bredbild</PresentationFormat>
  <Paragraphs>169</Paragraphs>
  <Slides>16</Slides>
  <Notes>13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Courier New</vt:lpstr>
      <vt:lpstr>Myriad Pro Light</vt:lpstr>
      <vt:lpstr>Segoe UI</vt:lpstr>
      <vt:lpstr>Wingdings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Sales – Asia Pacific</vt:lpstr>
      <vt:lpstr>PowerPoint-presentation</vt:lpstr>
      <vt:lpstr>Market – Asia Pacific</vt:lpstr>
      <vt:lpstr>PowerPoint-presentation</vt:lpstr>
      <vt:lpstr>PowerPoint-presentation</vt:lpstr>
      <vt:lpstr>PowerPoint-presentation</vt:lpstr>
      <vt:lpstr>Distributors Asia Pacific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Arcoma AB</dc:title>
  <dc:creator>Frida Robbe</dc:creator>
  <cp:lastModifiedBy>Frida Robbe</cp:lastModifiedBy>
  <cp:revision>158</cp:revision>
  <dcterms:created xsi:type="dcterms:W3CDTF">2019-09-12T07:38:31Z</dcterms:created>
  <dcterms:modified xsi:type="dcterms:W3CDTF">2020-08-24T13:43:33Z</dcterms:modified>
</cp:coreProperties>
</file>