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484" r:id="rId3"/>
    <p:sldId id="2430" r:id="rId4"/>
    <p:sldId id="2574" r:id="rId5"/>
    <p:sldId id="2580" r:id="rId6"/>
    <p:sldId id="2575" r:id="rId7"/>
    <p:sldId id="2577" r:id="rId8"/>
    <p:sldId id="2578" r:id="rId9"/>
    <p:sldId id="2579" r:id="rId10"/>
    <p:sldId id="2581" r:id="rId11"/>
    <p:sldId id="2568" r:id="rId12"/>
    <p:sldId id="2573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D1352103-F5D4-425F-AA14-04781EDA161C}">
      <dgm:prSet phldrT="[Text]" custT="1"/>
      <dgm:spPr/>
      <dgm:t>
        <a:bodyPr/>
        <a:lstStyle/>
        <a:p>
          <a:r>
            <a:rPr lang="sv-SE" sz="1600" dirty="0" err="1"/>
            <a:t>Computed</a:t>
          </a:r>
          <a:r>
            <a:rPr lang="sv-SE" sz="1600" dirty="0"/>
            <a:t> </a:t>
          </a:r>
          <a:r>
            <a:rPr lang="sv-SE" sz="1600" dirty="0" err="1"/>
            <a:t>Tomography</a:t>
          </a:r>
          <a:endParaRPr lang="sv-SE" sz="1600" dirty="0"/>
        </a:p>
      </dgm:t>
    </dgm:pt>
    <dgm:pt modelId="{432308A8-BB0D-47ED-AD63-8BDE766BCF90}" type="parTrans" cxnId="{1B4F8146-69BD-4318-9612-41EA078DD3FE}">
      <dgm:prSet/>
      <dgm:spPr/>
      <dgm:t>
        <a:bodyPr/>
        <a:lstStyle/>
        <a:p>
          <a:endParaRPr lang="sv-SE" sz="1400"/>
        </a:p>
      </dgm:t>
    </dgm:pt>
    <dgm:pt modelId="{5B6E360D-9312-4689-A5DF-E5A76112357B}" type="sibTrans" cxnId="{1B4F8146-69BD-4318-9612-41EA078DD3FE}">
      <dgm:prSet/>
      <dgm:spPr/>
      <dgm:t>
        <a:bodyPr/>
        <a:lstStyle/>
        <a:p>
          <a:endParaRPr lang="sv-SE" sz="1400"/>
        </a:p>
      </dgm:t>
    </dgm:pt>
    <dgm:pt modelId="{802545E3-7744-4282-A65F-DD33D21AF11D}">
      <dgm:prSet phldrT="[Text]" custT="1"/>
      <dgm:spPr/>
      <dgm:t>
        <a:bodyPr/>
        <a:lstStyle/>
        <a:p>
          <a:r>
            <a:rPr lang="sv-SE" sz="1600" dirty="0" err="1"/>
            <a:t>Molecular</a:t>
          </a:r>
          <a:r>
            <a:rPr lang="sv-SE" sz="1600" dirty="0"/>
            <a:t> Imaging Equipment</a:t>
          </a:r>
        </a:p>
      </dgm:t>
    </dgm:pt>
    <dgm:pt modelId="{103E5C38-FEF3-489B-95FF-C57C5BF67E62}" type="parTrans" cxnId="{D80CF2B2-317F-4A1B-85E2-E8479DCA6DBF}">
      <dgm:prSet/>
      <dgm:spPr/>
      <dgm:t>
        <a:bodyPr/>
        <a:lstStyle/>
        <a:p>
          <a:endParaRPr lang="sv-SE" sz="1400"/>
        </a:p>
      </dgm:t>
    </dgm:pt>
    <dgm:pt modelId="{87DAEB6E-D86C-4450-8B57-8BCB6B2D7ECA}" type="sibTrans" cxnId="{D80CF2B2-317F-4A1B-85E2-E8479DCA6DBF}">
      <dgm:prSet/>
      <dgm:spPr/>
      <dgm:t>
        <a:bodyPr/>
        <a:lstStyle/>
        <a:p>
          <a:endParaRPr lang="sv-SE" sz="1400"/>
        </a:p>
      </dgm:t>
    </dgm:pt>
    <dgm:pt modelId="{B26F0AE6-397B-4816-910D-AE70C81BFFE3}">
      <dgm:prSet phldrT="[Text]" custT="1"/>
      <dgm:spPr/>
      <dgm:t>
        <a:bodyPr/>
        <a:lstStyle/>
        <a:p>
          <a:r>
            <a:rPr lang="sv-SE" sz="1600" dirty="0"/>
            <a:t>MRI (Magnetic </a:t>
          </a:r>
          <a:r>
            <a:rPr lang="sv-SE" sz="1600" dirty="0" err="1"/>
            <a:t>Resonance</a:t>
          </a:r>
          <a:r>
            <a:rPr lang="sv-SE" sz="1600" dirty="0"/>
            <a:t> Imaging)</a:t>
          </a:r>
        </a:p>
      </dgm:t>
    </dgm:pt>
    <dgm:pt modelId="{23EEEDD8-22B7-45E7-B2CA-CABD1AEDAEB8}" type="parTrans" cxnId="{5489980D-E36F-4154-AD34-E10B72424A95}">
      <dgm:prSet/>
      <dgm:spPr/>
      <dgm:t>
        <a:bodyPr/>
        <a:lstStyle/>
        <a:p>
          <a:endParaRPr lang="sv-SE" sz="1400"/>
        </a:p>
      </dgm:t>
    </dgm:pt>
    <dgm:pt modelId="{886BEB30-9DE1-4EA8-B217-08D07E068254}" type="sibTrans" cxnId="{5489980D-E36F-4154-AD34-E10B72424A95}">
      <dgm:prSet/>
      <dgm:spPr/>
      <dgm:t>
        <a:bodyPr/>
        <a:lstStyle/>
        <a:p>
          <a:endParaRPr lang="sv-SE" sz="1400"/>
        </a:p>
      </dgm:t>
    </dgm:pt>
    <dgm:pt modelId="{3D068C78-35F0-43AF-931B-D9376FC93619}">
      <dgm:prSet phldrT="[Text]" custT="1"/>
      <dgm:spPr/>
      <dgm:t>
        <a:bodyPr/>
        <a:lstStyle/>
        <a:p>
          <a:r>
            <a:rPr lang="sv-SE" sz="1600" dirty="0"/>
            <a:t>Ultrasound Equipment</a:t>
          </a:r>
        </a:p>
      </dgm:t>
    </dgm:pt>
    <dgm:pt modelId="{A631BE8B-450B-4BB5-ADEF-3A1A52607D8C}" type="parTrans" cxnId="{F6E98387-C10C-4BC9-8E5A-0DA9B993FA62}">
      <dgm:prSet/>
      <dgm:spPr/>
      <dgm:t>
        <a:bodyPr/>
        <a:lstStyle/>
        <a:p>
          <a:endParaRPr lang="sv-SE" sz="1400"/>
        </a:p>
      </dgm:t>
    </dgm:pt>
    <dgm:pt modelId="{1982D3AC-A773-464D-9C9B-1E19F2688E72}" type="sibTrans" cxnId="{F6E98387-C10C-4BC9-8E5A-0DA9B993FA62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E554B7-0062-41C6-AA70-5A8A0D4635B9}" type="pres">
      <dgm:prSet presAssocID="{60E326EA-EB52-433C-8EF5-A06253084188}" presName="spacer" presStyleCnt="0"/>
      <dgm:spPr/>
    </dgm:pt>
    <dgm:pt modelId="{18441B70-1025-456B-83AF-C44A5738D0CA}" type="pres">
      <dgm:prSet presAssocID="{B26F0AE6-397B-4816-910D-AE70C81BFF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218308-F448-4157-A439-45D7D41BF8A4}" type="pres">
      <dgm:prSet presAssocID="{886BEB30-9DE1-4EA8-B217-08D07E068254}" presName="spacer" presStyleCnt="0"/>
      <dgm:spPr/>
    </dgm:pt>
    <dgm:pt modelId="{9ABCB1FE-1A5C-4DD8-8673-11AFC4E85E84}" type="pres">
      <dgm:prSet presAssocID="{D1352103-F5D4-425F-AA14-04781EDA16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BECBA3-6680-47C8-A933-35448BA5EE1D}" type="pres">
      <dgm:prSet presAssocID="{5B6E360D-9312-4689-A5DF-E5A76112357B}" presName="spacer" presStyleCnt="0"/>
      <dgm:spPr/>
    </dgm:pt>
    <dgm:pt modelId="{F82A4BBB-EF23-44A0-9CAF-6F5AA77980E5}" type="pres">
      <dgm:prSet presAssocID="{802545E3-7744-4282-A65F-DD33D21AF11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F8DA1C-F346-4FFC-9F43-E26E3D30BD72}" type="pres">
      <dgm:prSet presAssocID="{87DAEB6E-D86C-4450-8B57-8BCB6B2D7ECA}" presName="spacer" presStyleCnt="0"/>
      <dgm:spPr/>
    </dgm:pt>
    <dgm:pt modelId="{6127675C-933F-433F-8062-5D683878656A}" type="pres">
      <dgm:prSet presAssocID="{3D068C78-35F0-43AF-931B-D9376FC936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5489980D-E36F-4154-AD34-E10B72424A95}" srcId="{665D0174-DCDA-434A-9343-368B706B8B12}" destId="{B26F0AE6-397B-4816-910D-AE70C81BFFE3}" srcOrd="1" destOrd="0" parTransId="{23EEEDD8-22B7-45E7-B2CA-CABD1AEDAEB8}" sibTransId="{886BEB30-9DE1-4EA8-B217-08D07E068254}"/>
    <dgm:cxn modelId="{20179418-EBDA-4574-9F51-F4A1807E0E0E}" type="presOf" srcId="{802545E3-7744-4282-A65F-DD33D21AF11D}" destId="{F82A4BBB-EF23-44A0-9CAF-6F5AA77980E5}" srcOrd="0" destOrd="0" presId="urn:microsoft.com/office/officeart/2005/8/layout/vList2"/>
    <dgm:cxn modelId="{323F2D2A-FE18-49A4-BEAD-9639A3E9AC81}" type="presOf" srcId="{3D068C78-35F0-43AF-931B-D9376FC93619}" destId="{6127675C-933F-433F-8062-5D683878656A}" srcOrd="0" destOrd="0" presId="urn:microsoft.com/office/officeart/2005/8/layout/vList2"/>
    <dgm:cxn modelId="{1B4F8146-69BD-4318-9612-41EA078DD3FE}" srcId="{665D0174-DCDA-434A-9343-368B706B8B12}" destId="{D1352103-F5D4-425F-AA14-04781EDA161C}" srcOrd="2" destOrd="0" parTransId="{432308A8-BB0D-47ED-AD63-8BDE766BCF90}" sibTransId="{5B6E360D-9312-4689-A5DF-E5A76112357B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F6E98387-C10C-4BC9-8E5A-0DA9B993FA62}" srcId="{665D0174-DCDA-434A-9343-368B706B8B12}" destId="{3D068C78-35F0-43AF-931B-D9376FC93619}" srcOrd="4" destOrd="0" parTransId="{A631BE8B-450B-4BB5-ADEF-3A1A52607D8C}" sibTransId="{1982D3AC-A773-464D-9C9B-1E19F2688E72}"/>
    <dgm:cxn modelId="{D80CF2B2-317F-4A1B-85E2-E8479DCA6DBF}" srcId="{665D0174-DCDA-434A-9343-368B706B8B12}" destId="{802545E3-7744-4282-A65F-DD33D21AF11D}" srcOrd="3" destOrd="0" parTransId="{103E5C38-FEF3-489B-95FF-C57C5BF67E62}" sibTransId="{87DAEB6E-D86C-4450-8B57-8BCB6B2D7ECA}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E0B1D3D8-A33F-46BE-9064-34DF6599F6F0}" type="presOf" srcId="{B26F0AE6-397B-4816-910D-AE70C81BFFE3}" destId="{18441B70-1025-456B-83AF-C44A5738D0CA}" srcOrd="0" destOrd="0" presId="urn:microsoft.com/office/officeart/2005/8/layout/vList2"/>
    <dgm:cxn modelId="{F2463EE3-7B3C-49F1-B5B6-F2A34F867B4E}" type="presOf" srcId="{D1352103-F5D4-425F-AA14-04781EDA161C}" destId="{9ABCB1FE-1A5C-4DD8-8673-11AFC4E85E84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  <dgm:cxn modelId="{5F18C359-44D4-495C-9FF6-DDB688B07F02}" type="presParOf" srcId="{8AF985D7-BE4F-40BF-8E34-439E63071704}" destId="{C0E554B7-0062-41C6-AA70-5A8A0D4635B9}" srcOrd="1" destOrd="0" presId="urn:microsoft.com/office/officeart/2005/8/layout/vList2"/>
    <dgm:cxn modelId="{E0DD02E0-B787-4F23-9081-57D541502400}" type="presParOf" srcId="{8AF985D7-BE4F-40BF-8E34-439E63071704}" destId="{18441B70-1025-456B-83AF-C44A5738D0CA}" srcOrd="2" destOrd="0" presId="urn:microsoft.com/office/officeart/2005/8/layout/vList2"/>
    <dgm:cxn modelId="{C4D03C9A-7A0D-43A5-8462-8ED851610577}" type="presParOf" srcId="{8AF985D7-BE4F-40BF-8E34-439E63071704}" destId="{BC218308-F448-4157-A439-45D7D41BF8A4}" srcOrd="3" destOrd="0" presId="urn:microsoft.com/office/officeart/2005/8/layout/vList2"/>
    <dgm:cxn modelId="{C521EF17-1F4B-4783-A78E-7286F881F873}" type="presParOf" srcId="{8AF985D7-BE4F-40BF-8E34-439E63071704}" destId="{9ABCB1FE-1A5C-4DD8-8673-11AFC4E85E84}" srcOrd="4" destOrd="0" presId="urn:microsoft.com/office/officeart/2005/8/layout/vList2"/>
    <dgm:cxn modelId="{3E4F3F22-0EFF-4F8D-ADC0-F05AAD0A1675}" type="presParOf" srcId="{8AF985D7-BE4F-40BF-8E34-439E63071704}" destId="{4FBECBA3-6680-47C8-A933-35448BA5EE1D}" srcOrd="5" destOrd="0" presId="urn:microsoft.com/office/officeart/2005/8/layout/vList2"/>
    <dgm:cxn modelId="{C309D6ED-A8B1-4866-A35A-C5B3C3A3A539}" type="presParOf" srcId="{8AF985D7-BE4F-40BF-8E34-439E63071704}" destId="{F82A4BBB-EF23-44A0-9CAF-6F5AA77980E5}" srcOrd="6" destOrd="0" presId="urn:microsoft.com/office/officeart/2005/8/layout/vList2"/>
    <dgm:cxn modelId="{9993C9D3-E63A-4331-81C7-C8E09F077C40}" type="presParOf" srcId="{8AF985D7-BE4F-40BF-8E34-439E63071704}" destId="{72F8DA1C-F346-4FFC-9F43-E26E3D30BD72}" srcOrd="7" destOrd="0" presId="urn:microsoft.com/office/officeart/2005/8/layout/vList2"/>
    <dgm:cxn modelId="{DCB0A608-4A3E-43ED-8AB1-3D3640532403}" type="presParOf" srcId="{8AF985D7-BE4F-40BF-8E34-439E63071704}" destId="{6127675C-933F-433F-8062-5D68387865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D1352103-F5D4-425F-AA14-04781EDA161C}">
      <dgm:prSet phldrT="[Text]" custT="1"/>
      <dgm:spPr/>
      <dgm:t>
        <a:bodyPr/>
        <a:lstStyle/>
        <a:p>
          <a:r>
            <a:rPr lang="sv-SE" sz="1600" dirty="0" err="1"/>
            <a:t>Computed</a:t>
          </a:r>
          <a:r>
            <a:rPr lang="sv-SE" sz="1600" dirty="0"/>
            <a:t> </a:t>
          </a:r>
          <a:r>
            <a:rPr lang="sv-SE" sz="1600" dirty="0" err="1"/>
            <a:t>Tomography</a:t>
          </a:r>
          <a:endParaRPr lang="sv-SE" sz="1600" dirty="0"/>
        </a:p>
      </dgm:t>
    </dgm:pt>
    <dgm:pt modelId="{432308A8-BB0D-47ED-AD63-8BDE766BCF90}" type="parTrans" cxnId="{1B4F8146-69BD-4318-9612-41EA078DD3FE}">
      <dgm:prSet/>
      <dgm:spPr/>
      <dgm:t>
        <a:bodyPr/>
        <a:lstStyle/>
        <a:p>
          <a:endParaRPr lang="sv-SE" sz="1400"/>
        </a:p>
      </dgm:t>
    </dgm:pt>
    <dgm:pt modelId="{5B6E360D-9312-4689-A5DF-E5A76112357B}" type="sibTrans" cxnId="{1B4F8146-69BD-4318-9612-41EA078DD3FE}">
      <dgm:prSet/>
      <dgm:spPr/>
      <dgm:t>
        <a:bodyPr/>
        <a:lstStyle/>
        <a:p>
          <a:endParaRPr lang="sv-SE" sz="1400"/>
        </a:p>
      </dgm:t>
    </dgm:pt>
    <dgm:pt modelId="{3D068C78-35F0-43AF-931B-D9376FC93619}">
      <dgm:prSet phldrT="[Text]" custT="1"/>
      <dgm:spPr/>
      <dgm:t>
        <a:bodyPr/>
        <a:lstStyle/>
        <a:p>
          <a:r>
            <a:rPr lang="sv-SE" sz="1600" dirty="0"/>
            <a:t>Ultrasound Equipment</a:t>
          </a:r>
        </a:p>
      </dgm:t>
    </dgm:pt>
    <dgm:pt modelId="{A631BE8B-450B-4BB5-ADEF-3A1A52607D8C}" type="parTrans" cxnId="{F6E98387-C10C-4BC9-8E5A-0DA9B993FA62}">
      <dgm:prSet/>
      <dgm:spPr/>
      <dgm:t>
        <a:bodyPr/>
        <a:lstStyle/>
        <a:p>
          <a:endParaRPr lang="sv-SE" sz="1400"/>
        </a:p>
      </dgm:t>
    </dgm:pt>
    <dgm:pt modelId="{1982D3AC-A773-464D-9C9B-1E19F2688E72}" type="sibTrans" cxnId="{F6E98387-C10C-4BC9-8E5A-0DA9B993FA62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E554B7-0062-41C6-AA70-5A8A0D4635B9}" type="pres">
      <dgm:prSet presAssocID="{60E326EA-EB52-433C-8EF5-A06253084188}" presName="spacer" presStyleCnt="0"/>
      <dgm:spPr/>
    </dgm:pt>
    <dgm:pt modelId="{9ABCB1FE-1A5C-4DD8-8673-11AFC4E85E84}" type="pres">
      <dgm:prSet presAssocID="{D1352103-F5D4-425F-AA14-04781EDA16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BECBA3-6680-47C8-A933-35448BA5EE1D}" type="pres">
      <dgm:prSet presAssocID="{5B6E360D-9312-4689-A5DF-E5A76112357B}" presName="spacer" presStyleCnt="0"/>
      <dgm:spPr/>
    </dgm:pt>
    <dgm:pt modelId="{6127675C-933F-433F-8062-5D683878656A}" type="pres">
      <dgm:prSet presAssocID="{3D068C78-35F0-43AF-931B-D9376FC936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323F2D2A-FE18-49A4-BEAD-9639A3E9AC81}" type="presOf" srcId="{3D068C78-35F0-43AF-931B-D9376FC93619}" destId="{6127675C-933F-433F-8062-5D683878656A}" srcOrd="0" destOrd="0" presId="urn:microsoft.com/office/officeart/2005/8/layout/vList2"/>
    <dgm:cxn modelId="{1B4F8146-69BD-4318-9612-41EA078DD3FE}" srcId="{665D0174-DCDA-434A-9343-368B706B8B12}" destId="{D1352103-F5D4-425F-AA14-04781EDA161C}" srcOrd="1" destOrd="0" parTransId="{432308A8-BB0D-47ED-AD63-8BDE766BCF90}" sibTransId="{5B6E360D-9312-4689-A5DF-E5A76112357B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F6E98387-C10C-4BC9-8E5A-0DA9B993FA62}" srcId="{665D0174-DCDA-434A-9343-368B706B8B12}" destId="{3D068C78-35F0-43AF-931B-D9376FC93619}" srcOrd="2" destOrd="0" parTransId="{A631BE8B-450B-4BB5-ADEF-3A1A52607D8C}" sibTransId="{1982D3AC-A773-464D-9C9B-1E19F2688E72}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F2463EE3-7B3C-49F1-B5B6-F2A34F867B4E}" type="presOf" srcId="{D1352103-F5D4-425F-AA14-04781EDA161C}" destId="{9ABCB1FE-1A5C-4DD8-8673-11AFC4E85E84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  <dgm:cxn modelId="{5F18C359-44D4-495C-9FF6-DDB688B07F02}" type="presParOf" srcId="{8AF985D7-BE4F-40BF-8E34-439E63071704}" destId="{C0E554B7-0062-41C6-AA70-5A8A0D4635B9}" srcOrd="1" destOrd="0" presId="urn:microsoft.com/office/officeart/2005/8/layout/vList2"/>
    <dgm:cxn modelId="{C521EF17-1F4B-4783-A78E-7286F881F873}" type="presParOf" srcId="{8AF985D7-BE4F-40BF-8E34-439E63071704}" destId="{9ABCB1FE-1A5C-4DD8-8673-11AFC4E85E84}" srcOrd="2" destOrd="0" presId="urn:microsoft.com/office/officeart/2005/8/layout/vList2"/>
    <dgm:cxn modelId="{3E4F3F22-0EFF-4F8D-ADC0-F05AAD0A1675}" type="presParOf" srcId="{8AF985D7-BE4F-40BF-8E34-439E63071704}" destId="{4FBECBA3-6680-47C8-A933-35448BA5EE1D}" srcOrd="3" destOrd="0" presId="urn:microsoft.com/office/officeart/2005/8/layout/vList2"/>
    <dgm:cxn modelId="{DCB0A608-4A3E-43ED-8AB1-3D3640532403}" type="presParOf" srcId="{8AF985D7-BE4F-40BF-8E34-439E63071704}" destId="{6127675C-933F-433F-8062-5D68387865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D1352103-F5D4-425F-AA14-04781EDA161C}">
      <dgm:prSet phldrT="[Text]" custT="1"/>
      <dgm:spPr/>
      <dgm:t>
        <a:bodyPr/>
        <a:lstStyle/>
        <a:p>
          <a:r>
            <a:rPr lang="sv-SE" sz="1600" dirty="0" err="1"/>
            <a:t>Computed</a:t>
          </a:r>
          <a:r>
            <a:rPr lang="sv-SE" sz="1600" dirty="0"/>
            <a:t> </a:t>
          </a:r>
          <a:r>
            <a:rPr lang="sv-SE" sz="1600" dirty="0" err="1"/>
            <a:t>Tomography</a:t>
          </a:r>
          <a:endParaRPr lang="sv-SE" sz="1600" dirty="0"/>
        </a:p>
      </dgm:t>
    </dgm:pt>
    <dgm:pt modelId="{432308A8-BB0D-47ED-AD63-8BDE766BCF90}" type="parTrans" cxnId="{1B4F8146-69BD-4318-9612-41EA078DD3FE}">
      <dgm:prSet/>
      <dgm:spPr/>
      <dgm:t>
        <a:bodyPr/>
        <a:lstStyle/>
        <a:p>
          <a:endParaRPr lang="sv-SE" sz="1400"/>
        </a:p>
      </dgm:t>
    </dgm:pt>
    <dgm:pt modelId="{5B6E360D-9312-4689-A5DF-E5A76112357B}" type="sibTrans" cxnId="{1B4F8146-69BD-4318-9612-41EA078DD3FE}">
      <dgm:prSet/>
      <dgm:spPr/>
      <dgm:t>
        <a:bodyPr/>
        <a:lstStyle/>
        <a:p>
          <a:endParaRPr lang="sv-SE" sz="1400"/>
        </a:p>
      </dgm:t>
    </dgm:pt>
    <dgm:pt modelId="{802545E3-7744-4282-A65F-DD33D21AF11D}">
      <dgm:prSet phldrT="[Text]" custT="1"/>
      <dgm:spPr/>
      <dgm:t>
        <a:bodyPr/>
        <a:lstStyle/>
        <a:p>
          <a:r>
            <a:rPr lang="sv-SE" sz="1600" dirty="0" err="1"/>
            <a:t>Molecular</a:t>
          </a:r>
          <a:r>
            <a:rPr lang="sv-SE" sz="1600" dirty="0"/>
            <a:t> Imaging Equipment</a:t>
          </a:r>
        </a:p>
      </dgm:t>
    </dgm:pt>
    <dgm:pt modelId="{103E5C38-FEF3-489B-95FF-C57C5BF67E62}" type="parTrans" cxnId="{D80CF2B2-317F-4A1B-85E2-E8479DCA6DBF}">
      <dgm:prSet/>
      <dgm:spPr/>
      <dgm:t>
        <a:bodyPr/>
        <a:lstStyle/>
        <a:p>
          <a:endParaRPr lang="sv-SE" sz="1400"/>
        </a:p>
      </dgm:t>
    </dgm:pt>
    <dgm:pt modelId="{87DAEB6E-D86C-4450-8B57-8BCB6B2D7ECA}" type="sibTrans" cxnId="{D80CF2B2-317F-4A1B-85E2-E8479DCA6DBF}">
      <dgm:prSet/>
      <dgm:spPr/>
      <dgm:t>
        <a:bodyPr/>
        <a:lstStyle/>
        <a:p>
          <a:endParaRPr lang="sv-SE" sz="1400"/>
        </a:p>
      </dgm:t>
    </dgm:pt>
    <dgm:pt modelId="{B26F0AE6-397B-4816-910D-AE70C81BFFE3}">
      <dgm:prSet phldrT="[Text]" custT="1"/>
      <dgm:spPr/>
      <dgm:t>
        <a:bodyPr/>
        <a:lstStyle/>
        <a:p>
          <a:r>
            <a:rPr lang="sv-SE" sz="1600" dirty="0"/>
            <a:t>MRI (Magnetic </a:t>
          </a:r>
          <a:r>
            <a:rPr lang="sv-SE" sz="1600" dirty="0" err="1"/>
            <a:t>Resonance</a:t>
          </a:r>
          <a:r>
            <a:rPr lang="sv-SE" sz="1600" dirty="0"/>
            <a:t> Imaging)</a:t>
          </a:r>
        </a:p>
      </dgm:t>
    </dgm:pt>
    <dgm:pt modelId="{23EEEDD8-22B7-45E7-B2CA-CABD1AEDAEB8}" type="parTrans" cxnId="{5489980D-E36F-4154-AD34-E10B72424A95}">
      <dgm:prSet/>
      <dgm:spPr/>
      <dgm:t>
        <a:bodyPr/>
        <a:lstStyle/>
        <a:p>
          <a:endParaRPr lang="sv-SE" sz="1400"/>
        </a:p>
      </dgm:t>
    </dgm:pt>
    <dgm:pt modelId="{886BEB30-9DE1-4EA8-B217-08D07E068254}" type="sibTrans" cxnId="{5489980D-E36F-4154-AD34-E10B72424A95}">
      <dgm:prSet/>
      <dgm:spPr/>
      <dgm:t>
        <a:bodyPr/>
        <a:lstStyle/>
        <a:p>
          <a:endParaRPr lang="sv-SE" sz="1400"/>
        </a:p>
      </dgm:t>
    </dgm:pt>
    <dgm:pt modelId="{3D068C78-35F0-43AF-931B-D9376FC93619}">
      <dgm:prSet phldrT="[Text]" custT="1"/>
      <dgm:spPr/>
      <dgm:t>
        <a:bodyPr/>
        <a:lstStyle/>
        <a:p>
          <a:r>
            <a:rPr lang="sv-SE" sz="1600" dirty="0"/>
            <a:t>Ultrasound Equipment</a:t>
          </a:r>
        </a:p>
      </dgm:t>
    </dgm:pt>
    <dgm:pt modelId="{A631BE8B-450B-4BB5-ADEF-3A1A52607D8C}" type="parTrans" cxnId="{F6E98387-C10C-4BC9-8E5A-0DA9B993FA62}">
      <dgm:prSet/>
      <dgm:spPr/>
      <dgm:t>
        <a:bodyPr/>
        <a:lstStyle/>
        <a:p>
          <a:endParaRPr lang="sv-SE" sz="1400"/>
        </a:p>
      </dgm:t>
    </dgm:pt>
    <dgm:pt modelId="{1982D3AC-A773-464D-9C9B-1E19F2688E72}" type="sibTrans" cxnId="{F6E98387-C10C-4BC9-8E5A-0DA9B993FA62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E554B7-0062-41C6-AA70-5A8A0D4635B9}" type="pres">
      <dgm:prSet presAssocID="{60E326EA-EB52-433C-8EF5-A06253084188}" presName="spacer" presStyleCnt="0"/>
      <dgm:spPr/>
    </dgm:pt>
    <dgm:pt modelId="{18441B70-1025-456B-83AF-C44A5738D0CA}" type="pres">
      <dgm:prSet presAssocID="{B26F0AE6-397B-4816-910D-AE70C81BFF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218308-F448-4157-A439-45D7D41BF8A4}" type="pres">
      <dgm:prSet presAssocID="{886BEB30-9DE1-4EA8-B217-08D07E068254}" presName="spacer" presStyleCnt="0"/>
      <dgm:spPr/>
    </dgm:pt>
    <dgm:pt modelId="{9ABCB1FE-1A5C-4DD8-8673-11AFC4E85E84}" type="pres">
      <dgm:prSet presAssocID="{D1352103-F5D4-425F-AA14-04781EDA16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BECBA3-6680-47C8-A933-35448BA5EE1D}" type="pres">
      <dgm:prSet presAssocID="{5B6E360D-9312-4689-A5DF-E5A76112357B}" presName="spacer" presStyleCnt="0"/>
      <dgm:spPr/>
    </dgm:pt>
    <dgm:pt modelId="{F82A4BBB-EF23-44A0-9CAF-6F5AA77980E5}" type="pres">
      <dgm:prSet presAssocID="{802545E3-7744-4282-A65F-DD33D21AF11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F8DA1C-F346-4FFC-9F43-E26E3D30BD72}" type="pres">
      <dgm:prSet presAssocID="{87DAEB6E-D86C-4450-8B57-8BCB6B2D7ECA}" presName="spacer" presStyleCnt="0"/>
      <dgm:spPr/>
    </dgm:pt>
    <dgm:pt modelId="{6127675C-933F-433F-8062-5D683878656A}" type="pres">
      <dgm:prSet presAssocID="{3D068C78-35F0-43AF-931B-D9376FC936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5489980D-E36F-4154-AD34-E10B72424A95}" srcId="{665D0174-DCDA-434A-9343-368B706B8B12}" destId="{B26F0AE6-397B-4816-910D-AE70C81BFFE3}" srcOrd="1" destOrd="0" parTransId="{23EEEDD8-22B7-45E7-B2CA-CABD1AEDAEB8}" sibTransId="{886BEB30-9DE1-4EA8-B217-08D07E068254}"/>
    <dgm:cxn modelId="{20179418-EBDA-4574-9F51-F4A1807E0E0E}" type="presOf" srcId="{802545E3-7744-4282-A65F-DD33D21AF11D}" destId="{F82A4BBB-EF23-44A0-9CAF-6F5AA77980E5}" srcOrd="0" destOrd="0" presId="urn:microsoft.com/office/officeart/2005/8/layout/vList2"/>
    <dgm:cxn modelId="{323F2D2A-FE18-49A4-BEAD-9639A3E9AC81}" type="presOf" srcId="{3D068C78-35F0-43AF-931B-D9376FC93619}" destId="{6127675C-933F-433F-8062-5D683878656A}" srcOrd="0" destOrd="0" presId="urn:microsoft.com/office/officeart/2005/8/layout/vList2"/>
    <dgm:cxn modelId="{1B4F8146-69BD-4318-9612-41EA078DD3FE}" srcId="{665D0174-DCDA-434A-9343-368B706B8B12}" destId="{D1352103-F5D4-425F-AA14-04781EDA161C}" srcOrd="2" destOrd="0" parTransId="{432308A8-BB0D-47ED-AD63-8BDE766BCF90}" sibTransId="{5B6E360D-9312-4689-A5DF-E5A76112357B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F6E98387-C10C-4BC9-8E5A-0DA9B993FA62}" srcId="{665D0174-DCDA-434A-9343-368B706B8B12}" destId="{3D068C78-35F0-43AF-931B-D9376FC93619}" srcOrd="4" destOrd="0" parTransId="{A631BE8B-450B-4BB5-ADEF-3A1A52607D8C}" sibTransId="{1982D3AC-A773-464D-9C9B-1E19F2688E72}"/>
    <dgm:cxn modelId="{D80CF2B2-317F-4A1B-85E2-E8479DCA6DBF}" srcId="{665D0174-DCDA-434A-9343-368B706B8B12}" destId="{802545E3-7744-4282-A65F-DD33D21AF11D}" srcOrd="3" destOrd="0" parTransId="{103E5C38-FEF3-489B-95FF-C57C5BF67E62}" sibTransId="{87DAEB6E-D86C-4450-8B57-8BCB6B2D7ECA}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E0B1D3D8-A33F-46BE-9064-34DF6599F6F0}" type="presOf" srcId="{B26F0AE6-397B-4816-910D-AE70C81BFFE3}" destId="{18441B70-1025-456B-83AF-C44A5738D0CA}" srcOrd="0" destOrd="0" presId="urn:microsoft.com/office/officeart/2005/8/layout/vList2"/>
    <dgm:cxn modelId="{F2463EE3-7B3C-49F1-B5B6-F2A34F867B4E}" type="presOf" srcId="{D1352103-F5D4-425F-AA14-04781EDA161C}" destId="{9ABCB1FE-1A5C-4DD8-8673-11AFC4E85E84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  <dgm:cxn modelId="{5F18C359-44D4-495C-9FF6-DDB688B07F02}" type="presParOf" srcId="{8AF985D7-BE4F-40BF-8E34-439E63071704}" destId="{C0E554B7-0062-41C6-AA70-5A8A0D4635B9}" srcOrd="1" destOrd="0" presId="urn:microsoft.com/office/officeart/2005/8/layout/vList2"/>
    <dgm:cxn modelId="{E0DD02E0-B787-4F23-9081-57D541502400}" type="presParOf" srcId="{8AF985D7-BE4F-40BF-8E34-439E63071704}" destId="{18441B70-1025-456B-83AF-C44A5738D0CA}" srcOrd="2" destOrd="0" presId="urn:microsoft.com/office/officeart/2005/8/layout/vList2"/>
    <dgm:cxn modelId="{C4D03C9A-7A0D-43A5-8462-8ED851610577}" type="presParOf" srcId="{8AF985D7-BE4F-40BF-8E34-439E63071704}" destId="{BC218308-F448-4157-A439-45D7D41BF8A4}" srcOrd="3" destOrd="0" presId="urn:microsoft.com/office/officeart/2005/8/layout/vList2"/>
    <dgm:cxn modelId="{C521EF17-1F4B-4783-A78E-7286F881F873}" type="presParOf" srcId="{8AF985D7-BE4F-40BF-8E34-439E63071704}" destId="{9ABCB1FE-1A5C-4DD8-8673-11AFC4E85E84}" srcOrd="4" destOrd="0" presId="urn:microsoft.com/office/officeart/2005/8/layout/vList2"/>
    <dgm:cxn modelId="{3E4F3F22-0EFF-4F8D-ADC0-F05AAD0A1675}" type="presParOf" srcId="{8AF985D7-BE4F-40BF-8E34-439E63071704}" destId="{4FBECBA3-6680-47C8-A933-35448BA5EE1D}" srcOrd="5" destOrd="0" presId="urn:microsoft.com/office/officeart/2005/8/layout/vList2"/>
    <dgm:cxn modelId="{C309D6ED-A8B1-4866-A35A-C5B3C3A3A539}" type="presParOf" srcId="{8AF985D7-BE4F-40BF-8E34-439E63071704}" destId="{F82A4BBB-EF23-44A0-9CAF-6F5AA77980E5}" srcOrd="6" destOrd="0" presId="urn:microsoft.com/office/officeart/2005/8/layout/vList2"/>
    <dgm:cxn modelId="{9993C9D3-E63A-4331-81C7-C8E09F077C40}" type="presParOf" srcId="{8AF985D7-BE4F-40BF-8E34-439E63071704}" destId="{72F8DA1C-F346-4FFC-9F43-E26E3D30BD72}" srcOrd="7" destOrd="0" presId="urn:microsoft.com/office/officeart/2005/8/layout/vList2"/>
    <dgm:cxn modelId="{DCB0A608-4A3E-43ED-8AB1-3D3640532403}" type="presParOf" srcId="{8AF985D7-BE4F-40BF-8E34-439E63071704}" destId="{6127675C-933F-433F-8062-5D68387865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D0174-DCDA-434A-9343-368B706B8B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F9A8EF5B-AF0C-42CA-880D-608140E21776}">
      <dgm:prSet phldrT="[Text]" custT="1"/>
      <dgm:spPr/>
      <dgm:t>
        <a:bodyPr/>
        <a:lstStyle/>
        <a:p>
          <a:r>
            <a:rPr lang="sv-SE" sz="1600" b="0" dirty="0" err="1"/>
            <a:t>Conventional</a:t>
          </a:r>
          <a:r>
            <a:rPr lang="sv-SE" sz="1600" b="0" dirty="0"/>
            <a:t> X-ray</a:t>
          </a:r>
        </a:p>
      </dgm:t>
    </dgm:pt>
    <dgm:pt modelId="{BD68D05A-B035-4093-8105-166C40AAF06F}" type="parTrans" cxnId="{578BC302-51C3-45A0-921C-3CD8FF52C967}">
      <dgm:prSet/>
      <dgm:spPr/>
      <dgm:t>
        <a:bodyPr/>
        <a:lstStyle/>
        <a:p>
          <a:endParaRPr lang="sv-SE" sz="1400"/>
        </a:p>
      </dgm:t>
    </dgm:pt>
    <dgm:pt modelId="{60E326EA-EB52-433C-8EF5-A06253084188}" type="sibTrans" cxnId="{578BC302-51C3-45A0-921C-3CD8FF52C967}">
      <dgm:prSet/>
      <dgm:spPr/>
      <dgm:t>
        <a:bodyPr/>
        <a:lstStyle/>
        <a:p>
          <a:endParaRPr lang="sv-SE" sz="1400"/>
        </a:p>
      </dgm:t>
    </dgm:pt>
    <dgm:pt modelId="{8AF985D7-BE4F-40BF-8E34-439E63071704}" type="pres">
      <dgm:prSet presAssocID="{665D0174-DCDA-434A-9343-368B706B8B12}" presName="linear" presStyleCnt="0">
        <dgm:presLayoutVars>
          <dgm:animLvl val="lvl"/>
          <dgm:resizeHandles val="exact"/>
        </dgm:presLayoutVars>
      </dgm:prSet>
      <dgm:spPr/>
    </dgm:pt>
    <dgm:pt modelId="{34B611C3-0C28-4CB7-B657-60033C7F9DD7}" type="pres">
      <dgm:prSet presAssocID="{F9A8EF5B-AF0C-42CA-880D-608140E217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8BC302-51C3-45A0-921C-3CD8FF52C967}" srcId="{665D0174-DCDA-434A-9343-368B706B8B12}" destId="{F9A8EF5B-AF0C-42CA-880D-608140E21776}" srcOrd="0" destOrd="0" parTransId="{BD68D05A-B035-4093-8105-166C40AAF06F}" sibTransId="{60E326EA-EB52-433C-8EF5-A06253084188}"/>
    <dgm:cxn modelId="{818FD153-EEA1-47D7-9F71-278D91C63EF9}" type="presOf" srcId="{665D0174-DCDA-434A-9343-368B706B8B12}" destId="{8AF985D7-BE4F-40BF-8E34-439E63071704}" srcOrd="0" destOrd="0" presId="urn:microsoft.com/office/officeart/2005/8/layout/vList2"/>
    <dgm:cxn modelId="{E3E3C8D0-AD33-43CD-8E26-AD2177B9B748}" type="presOf" srcId="{F9A8EF5B-AF0C-42CA-880D-608140E21776}" destId="{34B611C3-0C28-4CB7-B657-60033C7F9DD7}" srcOrd="0" destOrd="0" presId="urn:microsoft.com/office/officeart/2005/8/layout/vList2"/>
    <dgm:cxn modelId="{44B19B33-157F-4A6F-9E34-965C57E59467}" type="presParOf" srcId="{8AF985D7-BE4F-40BF-8E34-439E63071704}" destId="{34B611C3-0C28-4CB7-B657-60033C7F9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12501"/>
          <a:ext cx="3075468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31070" y="43571"/>
        <a:ext cx="3013328" cy="574340"/>
      </dsp:txXfrm>
    </dsp:sp>
    <dsp:sp modelId="{18441B70-1025-456B-83AF-C44A5738D0CA}">
      <dsp:nvSpPr>
        <dsp:cNvPr id="0" name=""/>
        <dsp:cNvSpPr/>
      </dsp:nvSpPr>
      <dsp:spPr>
        <a:xfrm>
          <a:off x="0" y="746901"/>
          <a:ext cx="3075468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MRI (Magnetic </a:t>
          </a:r>
          <a:r>
            <a:rPr lang="sv-SE" sz="1600" kern="1200" dirty="0" err="1"/>
            <a:t>Resonance</a:t>
          </a:r>
          <a:r>
            <a:rPr lang="sv-SE" sz="1600" kern="1200" dirty="0"/>
            <a:t> Imaging)</a:t>
          </a:r>
        </a:p>
      </dsp:txBody>
      <dsp:txXfrm>
        <a:off x="31070" y="777971"/>
        <a:ext cx="3013328" cy="574340"/>
      </dsp:txXfrm>
    </dsp:sp>
    <dsp:sp modelId="{9ABCB1FE-1A5C-4DD8-8673-11AFC4E85E84}">
      <dsp:nvSpPr>
        <dsp:cNvPr id="0" name=""/>
        <dsp:cNvSpPr/>
      </dsp:nvSpPr>
      <dsp:spPr>
        <a:xfrm>
          <a:off x="0" y="1481301"/>
          <a:ext cx="3075468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Computed</a:t>
          </a:r>
          <a:r>
            <a:rPr lang="sv-SE" sz="1600" kern="1200" dirty="0"/>
            <a:t> </a:t>
          </a:r>
          <a:r>
            <a:rPr lang="sv-SE" sz="1600" kern="1200" dirty="0" err="1"/>
            <a:t>Tomography</a:t>
          </a:r>
          <a:endParaRPr lang="sv-SE" sz="1600" kern="1200" dirty="0"/>
        </a:p>
      </dsp:txBody>
      <dsp:txXfrm>
        <a:off x="31070" y="1512371"/>
        <a:ext cx="3013328" cy="574340"/>
      </dsp:txXfrm>
    </dsp:sp>
    <dsp:sp modelId="{F82A4BBB-EF23-44A0-9CAF-6F5AA77980E5}">
      <dsp:nvSpPr>
        <dsp:cNvPr id="0" name=""/>
        <dsp:cNvSpPr/>
      </dsp:nvSpPr>
      <dsp:spPr>
        <a:xfrm>
          <a:off x="0" y="2215701"/>
          <a:ext cx="307546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Molecular</a:t>
          </a:r>
          <a:r>
            <a:rPr lang="sv-SE" sz="1600" kern="1200" dirty="0"/>
            <a:t> Imaging Equipment</a:t>
          </a:r>
        </a:p>
      </dsp:txBody>
      <dsp:txXfrm>
        <a:off x="31070" y="2246771"/>
        <a:ext cx="3013328" cy="574340"/>
      </dsp:txXfrm>
    </dsp:sp>
    <dsp:sp modelId="{6127675C-933F-433F-8062-5D683878656A}">
      <dsp:nvSpPr>
        <dsp:cNvPr id="0" name=""/>
        <dsp:cNvSpPr/>
      </dsp:nvSpPr>
      <dsp:spPr>
        <a:xfrm>
          <a:off x="0" y="2950101"/>
          <a:ext cx="3075468" cy="636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Ultrasound Equipment</a:t>
          </a:r>
        </a:p>
      </dsp:txBody>
      <dsp:txXfrm>
        <a:off x="31070" y="2981171"/>
        <a:ext cx="3013328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1434"/>
          <a:ext cx="3075468" cy="599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29243" y="30677"/>
        <a:ext cx="3016982" cy="540554"/>
      </dsp:txXfrm>
    </dsp:sp>
    <dsp:sp modelId="{9ABCB1FE-1A5C-4DD8-8673-11AFC4E85E84}">
      <dsp:nvSpPr>
        <dsp:cNvPr id="0" name=""/>
        <dsp:cNvSpPr/>
      </dsp:nvSpPr>
      <dsp:spPr>
        <a:xfrm>
          <a:off x="0" y="692635"/>
          <a:ext cx="3075468" cy="599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Computed</a:t>
          </a:r>
          <a:r>
            <a:rPr lang="sv-SE" sz="1600" kern="1200" dirty="0"/>
            <a:t> </a:t>
          </a:r>
          <a:r>
            <a:rPr lang="sv-SE" sz="1600" kern="1200" dirty="0" err="1"/>
            <a:t>Tomography</a:t>
          </a:r>
          <a:endParaRPr lang="sv-SE" sz="1600" kern="1200" dirty="0"/>
        </a:p>
      </dsp:txBody>
      <dsp:txXfrm>
        <a:off x="29243" y="721878"/>
        <a:ext cx="3016982" cy="540554"/>
      </dsp:txXfrm>
    </dsp:sp>
    <dsp:sp modelId="{6127675C-933F-433F-8062-5D683878656A}">
      <dsp:nvSpPr>
        <dsp:cNvPr id="0" name=""/>
        <dsp:cNvSpPr/>
      </dsp:nvSpPr>
      <dsp:spPr>
        <a:xfrm>
          <a:off x="0" y="1383835"/>
          <a:ext cx="3075468" cy="599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Ultrasound Equipment</a:t>
          </a:r>
        </a:p>
      </dsp:txBody>
      <dsp:txXfrm>
        <a:off x="29243" y="1413078"/>
        <a:ext cx="3016982" cy="540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12501"/>
          <a:ext cx="3075468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31070" y="43571"/>
        <a:ext cx="3013328" cy="574340"/>
      </dsp:txXfrm>
    </dsp:sp>
    <dsp:sp modelId="{18441B70-1025-456B-83AF-C44A5738D0CA}">
      <dsp:nvSpPr>
        <dsp:cNvPr id="0" name=""/>
        <dsp:cNvSpPr/>
      </dsp:nvSpPr>
      <dsp:spPr>
        <a:xfrm>
          <a:off x="0" y="746901"/>
          <a:ext cx="3075468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MRI (Magnetic </a:t>
          </a:r>
          <a:r>
            <a:rPr lang="sv-SE" sz="1600" kern="1200" dirty="0" err="1"/>
            <a:t>Resonance</a:t>
          </a:r>
          <a:r>
            <a:rPr lang="sv-SE" sz="1600" kern="1200" dirty="0"/>
            <a:t> Imaging)</a:t>
          </a:r>
        </a:p>
      </dsp:txBody>
      <dsp:txXfrm>
        <a:off x="31070" y="777971"/>
        <a:ext cx="3013328" cy="574340"/>
      </dsp:txXfrm>
    </dsp:sp>
    <dsp:sp modelId="{9ABCB1FE-1A5C-4DD8-8673-11AFC4E85E84}">
      <dsp:nvSpPr>
        <dsp:cNvPr id="0" name=""/>
        <dsp:cNvSpPr/>
      </dsp:nvSpPr>
      <dsp:spPr>
        <a:xfrm>
          <a:off x="0" y="1481301"/>
          <a:ext cx="3075468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Computed</a:t>
          </a:r>
          <a:r>
            <a:rPr lang="sv-SE" sz="1600" kern="1200" dirty="0"/>
            <a:t> </a:t>
          </a:r>
          <a:r>
            <a:rPr lang="sv-SE" sz="1600" kern="1200" dirty="0" err="1"/>
            <a:t>Tomography</a:t>
          </a:r>
          <a:endParaRPr lang="sv-SE" sz="1600" kern="1200" dirty="0"/>
        </a:p>
      </dsp:txBody>
      <dsp:txXfrm>
        <a:off x="31070" y="1512371"/>
        <a:ext cx="3013328" cy="574340"/>
      </dsp:txXfrm>
    </dsp:sp>
    <dsp:sp modelId="{F82A4BBB-EF23-44A0-9CAF-6F5AA77980E5}">
      <dsp:nvSpPr>
        <dsp:cNvPr id="0" name=""/>
        <dsp:cNvSpPr/>
      </dsp:nvSpPr>
      <dsp:spPr>
        <a:xfrm>
          <a:off x="0" y="2215701"/>
          <a:ext cx="307546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Molecular</a:t>
          </a:r>
          <a:r>
            <a:rPr lang="sv-SE" sz="1600" kern="1200" dirty="0"/>
            <a:t> Imaging Equipment</a:t>
          </a:r>
        </a:p>
      </dsp:txBody>
      <dsp:txXfrm>
        <a:off x="31070" y="2246771"/>
        <a:ext cx="3013328" cy="574340"/>
      </dsp:txXfrm>
    </dsp:sp>
    <dsp:sp modelId="{6127675C-933F-433F-8062-5D683878656A}">
      <dsp:nvSpPr>
        <dsp:cNvPr id="0" name=""/>
        <dsp:cNvSpPr/>
      </dsp:nvSpPr>
      <dsp:spPr>
        <a:xfrm>
          <a:off x="0" y="2950101"/>
          <a:ext cx="3075468" cy="636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Ultrasound Equipment</a:t>
          </a:r>
        </a:p>
      </dsp:txBody>
      <dsp:txXfrm>
        <a:off x="31070" y="2981171"/>
        <a:ext cx="3013328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11C3-0C28-4CB7-B657-60033C7F9DD7}">
      <dsp:nvSpPr>
        <dsp:cNvPr id="0" name=""/>
        <dsp:cNvSpPr/>
      </dsp:nvSpPr>
      <dsp:spPr>
        <a:xfrm>
          <a:off x="0" y="6669"/>
          <a:ext cx="3075468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 dirty="0" err="1"/>
            <a:t>Conventional</a:t>
          </a:r>
          <a:r>
            <a:rPr lang="sv-SE" sz="1600" b="0" kern="1200" dirty="0"/>
            <a:t> X-ray</a:t>
          </a:r>
        </a:p>
      </dsp:txBody>
      <dsp:txXfrm>
        <a:off x="28329" y="34998"/>
        <a:ext cx="3018810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5F052-34AD-48EC-8183-DE01B6C14090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2E6E-28DE-4302-BD98-78A5F302EB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9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02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4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4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err="1"/>
              <a:t>Conventional</a:t>
            </a:r>
            <a:r>
              <a:rPr lang="sv-SE" dirty="0"/>
              <a:t> </a:t>
            </a:r>
            <a:r>
              <a:rPr lang="sv-SE" dirty="0" err="1"/>
              <a:t>x-ray</a:t>
            </a:r>
            <a:r>
              <a:rPr lang="sv-SE" dirty="0"/>
              <a:t> is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focus!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best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that</a:t>
            </a:r>
            <a:r>
              <a:rPr lang="sv-SE" dirty="0"/>
              <a:t>…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5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2B5A7-0123-475F-B0A9-C491760DD0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71256-C306-4614-A358-2CDD94FE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108607-E213-48BD-AE78-41B99275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D66C70-686F-4D91-B6B9-E7E46A23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DD6D1C-E3D6-4CFA-BDA7-FCB7136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FEA09-2EBF-4B43-BB67-BD1D05A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7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EEFB7-1747-49C8-BF54-DD5F96C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E645D8-66EB-4291-A4E2-8F27EE05A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DCBED-9C27-4FE7-9341-7852EDD4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282B94-4077-4E5E-A2B8-A788C9F6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0CEA1C-30B5-4A80-B74C-8A1F66F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3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58E20B6-505C-41A5-B40B-C3915CB27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7BDAE7-8A22-4C63-B91E-875CC752E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47B3BA-A6D0-47FE-8BE6-F6C1F3BC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50ACF4-010D-4709-B7AD-BAD897F1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DA6FAE-0BC0-42E1-9F75-6C8DCA73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7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CCA2104-30FE-4090-90A3-BAD1A8189710}"/>
              </a:ext>
            </a:extLst>
          </p:cNvPr>
          <p:cNvSpPr/>
          <p:nvPr userDrawn="1"/>
        </p:nvSpPr>
        <p:spPr>
          <a:xfrm>
            <a:off x="0" y="5317958"/>
            <a:ext cx="12192000" cy="154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512534-F2DC-4806-BBA0-2761D25EE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7" y="2033718"/>
            <a:ext cx="5034162" cy="1056276"/>
          </a:xfrm>
          <a:prstGeom prst="rect">
            <a:avLst/>
          </a:prstGeom>
        </p:spPr>
      </p:pic>
      <p:sp>
        <p:nvSpPr>
          <p:cNvPr id="10" name="Underrubrik 5">
            <a:extLst>
              <a:ext uri="{FF2B5EF4-FFF2-40B4-BE49-F238E27FC236}">
                <a16:creationId xmlns:a16="http://schemas.microsoft.com/office/drawing/2014/main" id="{EC967143-4F29-4329-8BA4-01DECA6C1B3E}"/>
              </a:ext>
            </a:extLst>
          </p:cNvPr>
          <p:cNvSpPr txBox="1">
            <a:spLocks/>
          </p:cNvSpPr>
          <p:nvPr userDrawn="1"/>
        </p:nvSpPr>
        <p:spPr>
          <a:xfrm>
            <a:off x="-12032" y="3398782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CA24D71B-D441-419D-88EF-D5B02FE04CCA}"/>
              </a:ext>
            </a:extLst>
          </p:cNvPr>
          <p:cNvCxnSpPr>
            <a:cxnSpLocks/>
          </p:cNvCxnSpPr>
          <p:nvPr userDrawn="1"/>
        </p:nvCxnSpPr>
        <p:spPr>
          <a:xfrm>
            <a:off x="0" y="531795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derrubrik 5">
            <a:extLst>
              <a:ext uri="{FF2B5EF4-FFF2-40B4-BE49-F238E27FC236}">
                <a16:creationId xmlns:a16="http://schemas.microsoft.com/office/drawing/2014/main" id="{BF346F3F-9488-452A-A6C2-5A9CCBE1A69A}"/>
              </a:ext>
            </a:extLst>
          </p:cNvPr>
          <p:cNvSpPr txBox="1">
            <a:spLocks/>
          </p:cNvSpPr>
          <p:nvPr userDrawn="1"/>
        </p:nvSpPr>
        <p:spPr>
          <a:xfrm>
            <a:off x="0" y="5646927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22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7298213F-960F-4277-9FC5-1EC5EDCF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032" y="5730654"/>
            <a:ext cx="12204032" cy="71465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sv-SE"/>
              <a:t>INSERT HEADING</a:t>
            </a:r>
            <a:br>
              <a:rPr lang="sv-SE"/>
            </a:br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 or date</a:t>
            </a:r>
          </a:p>
        </p:txBody>
      </p:sp>
    </p:spTree>
    <p:extLst>
      <p:ext uri="{BB962C8B-B14F-4D97-AF65-F5344CB8AC3E}">
        <p14:creationId xmlns:p14="http://schemas.microsoft.com/office/powerpoint/2010/main" val="112489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/Presenter/Date or </a:t>
            </a:r>
            <a:r>
              <a:rPr lang="sv-SE" dirty="0" err="1"/>
              <a:t>similar</a:t>
            </a:r>
            <a:endParaRPr lang="sv-SE" dirty="0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 err="1"/>
              <a:t>Contents</a:t>
            </a:r>
            <a:endParaRPr lang="sv-SE" dirty="0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311628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1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9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13498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2897D-13D7-4133-A6F1-CD320416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A3A826-41D6-42F5-9706-FDC37F49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659235-248D-4F7E-A186-6C5E8ABD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0AA695-F937-427C-9C0C-590B56A6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4B6D89-CDC9-4F20-B516-FE3DC174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4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163470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938166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16)</a:t>
            </a:r>
          </a:p>
          <a:p>
            <a:pPr lvl="1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14)</a:t>
            </a:r>
          </a:p>
          <a:p>
            <a:pPr lvl="2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713180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dirty="0" err="1"/>
              <a:t>Heading</a:t>
            </a:r>
            <a:r>
              <a:rPr lang="sv-SE" dirty="0"/>
              <a:t> (</a:t>
            </a:r>
            <a:r>
              <a:rPr lang="sv-SE" dirty="0" err="1"/>
              <a:t>size</a:t>
            </a:r>
            <a:r>
              <a:rPr lang="sv-SE" dirty="0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6567080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8770454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645053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879393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Body text (</a:t>
                      </a:r>
                      <a:r>
                        <a:rPr lang="sv-SE" sz="1400" dirty="0" err="1"/>
                        <a:t>size</a:t>
                      </a:r>
                      <a:r>
                        <a:rPr lang="sv-SE" sz="1400" dirty="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err="1"/>
              <a:t>Tables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designed</a:t>
            </a:r>
            <a:r>
              <a:rPr lang="sv-SE" dirty="0"/>
              <a:t> </a:t>
            </a:r>
            <a:r>
              <a:rPr lang="sv-SE" dirty="0" err="1"/>
              <a:t>preferably</a:t>
            </a:r>
            <a:r>
              <a:rPr lang="sv-SE" dirty="0"/>
              <a:t> in </a:t>
            </a:r>
            <a:r>
              <a:rPr lang="sv-SE" dirty="0" err="1"/>
              <a:t>theese</a:t>
            </a:r>
            <a:r>
              <a:rPr lang="sv-SE" dirty="0"/>
              <a:t> </a:t>
            </a:r>
            <a:r>
              <a:rPr lang="sv-SE" dirty="0" err="1"/>
              <a:t>colours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in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tables</a:t>
            </a:r>
            <a:r>
              <a:rPr lang="sv-SE" dirty="0"/>
              <a:t> so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new </a:t>
            </a:r>
            <a:r>
              <a:rPr lang="sv-SE" dirty="0" err="1"/>
              <a:t>ones</a:t>
            </a:r>
            <a:r>
              <a:rPr lang="sv-SE" dirty="0"/>
              <a:t> and </a:t>
            </a: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colour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800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0A90EB-0CC8-486D-A2D8-55152C95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6313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F6D72-88E7-41E8-A26F-E712C784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CFE9F9-2258-42E2-B05A-1047FC413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ED4D23-A707-436D-88C3-3C0C7C77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FDE408-A64B-4E0D-9FD8-14DEA886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5249DA-C699-4202-8B9C-D98C4D6E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88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93167-36EF-4AD5-B760-6739800C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E05E40-3CF6-4A20-A52B-4371C071F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242C70-7CEC-4E71-B696-EAB3FA2B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06A300-A99F-4EF2-8B70-E798D6CD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D498CA-621F-4745-8221-ABAE523E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98D6D8-9A92-417F-904F-D584E552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3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DEA8E-3DC4-46BE-8A4A-B94D519C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424EB8-A3F8-41AE-AD80-ED55CCDE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160A7B-7D28-49DF-9F9A-A16C2E2C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81AF0E-67EC-48EF-8FD2-A982EBF51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7EB21FB-9EBB-47CB-B353-74961774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0CF764-C187-4418-8CD2-BBA8BFE0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16F2FF-8A2E-4D51-B11F-7B8F4DC5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1D0C1E8-4DD1-47D7-B7AE-EE86D24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EB4218-1C0E-4FC5-B158-D2FE6B37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75FF84-BB4A-4969-8258-0073246A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C5F456-3B9B-4E57-930A-4B2B61D2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3F60D6-CFC2-4C41-9E12-17CDDCAC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71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E256C65-F958-47D1-A9BA-9439F1F6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2777E8-1F23-4827-8414-61ECA053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8DEC6D-B4F8-416A-967E-F0D79372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4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EEEC0-E4B2-48D1-89B2-C9A2458B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58A0E-D51D-4664-98A1-C43C38C5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963733-A6E3-4083-BEEB-ECD657DA7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23C3759-49E1-40B1-89C9-3D0E937E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BB99DE-999C-44CB-8D6F-2AF401D4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569A7B-0D2F-45B1-A1F5-9AF7ABCD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27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EDA38-2035-461E-B784-9A8A6FFD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8E70C4-B25C-490D-ADFD-8CB839CF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5A9F0B-0DD2-45CE-B45E-9B709D7DB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AA7A330-2431-48F3-B4F7-3747E946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7BB66D-A131-45C0-834C-87D7158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00006F-A3A4-4B5E-B3C7-EA4285AC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2914647-684E-4A4D-99BE-A3609DF6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15E3D7-FE8D-4689-AE12-4CF20255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730717-3530-467B-9D27-AA7D1AF2E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65E7-1E7E-47C0-B2DF-A3E1A7753F77}" type="datetimeFigureOut">
              <a:rPr lang="sv-SE" smtClean="0"/>
              <a:t>2020-08-21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3FFED9-04C0-4D9E-8676-38A8D1EB4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F3589B-618D-4BFC-9EF5-E0DE0C7D9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ACDC-E3D1-4FE9-8FFF-A20B9BCC82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0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5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24.png"/><Relationship Id="rId17" Type="http://schemas.openxmlformats.org/officeDocument/2006/relationships/image" Target="../media/image42.png"/><Relationship Id="rId2" Type="http://schemas.openxmlformats.org/officeDocument/2006/relationships/image" Target="../media/image29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image" Target="../media/image29.jpe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F53D5D-4608-4524-A31A-1020DD5B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Competitors</a:t>
            </a: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95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40DA2AEA-CB63-405C-B787-9E5976A2E4F4}"/>
              </a:ext>
            </a:extLst>
          </p:cNvPr>
          <p:cNvGraphicFramePr>
            <a:graphicFrameLocks noGrp="1"/>
          </p:cNvGraphicFramePr>
          <p:nvPr/>
        </p:nvGraphicFramePr>
        <p:xfrm>
          <a:off x="590149" y="1742187"/>
          <a:ext cx="8413188" cy="44999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04396">
                  <a:extLst>
                    <a:ext uri="{9D8B030D-6E8A-4147-A177-3AD203B41FA5}">
                      <a16:colId xmlns:a16="http://schemas.microsoft.com/office/drawing/2014/main" val="2148484493"/>
                    </a:ext>
                  </a:extLst>
                </a:gridCol>
                <a:gridCol w="2804396">
                  <a:extLst>
                    <a:ext uri="{9D8B030D-6E8A-4147-A177-3AD203B41FA5}">
                      <a16:colId xmlns:a16="http://schemas.microsoft.com/office/drawing/2014/main" val="619114429"/>
                    </a:ext>
                  </a:extLst>
                </a:gridCol>
                <a:gridCol w="2804396">
                  <a:extLst>
                    <a:ext uri="{9D8B030D-6E8A-4147-A177-3AD203B41FA5}">
                      <a16:colId xmlns:a16="http://schemas.microsoft.com/office/drawing/2014/main" val="2063836920"/>
                    </a:ext>
                  </a:extLst>
                </a:gridCol>
              </a:tblGrid>
              <a:tr h="149999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82555"/>
                  </a:ext>
                </a:extLst>
              </a:tr>
              <a:tr h="149999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635466"/>
                  </a:ext>
                </a:extLst>
              </a:tr>
              <a:tr h="14999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67945"/>
                  </a:ext>
                </a:extLst>
              </a:tr>
            </a:tbl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F76720EA-28BA-4FE5-B03F-FF487D92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82771"/>
            <a:ext cx="9596021" cy="725520"/>
          </a:xfrm>
        </p:spPr>
        <p:txBody>
          <a:bodyPr/>
          <a:lstStyle/>
          <a:p>
            <a:r>
              <a:rPr lang="sv-SE" dirty="0">
                <a:latin typeface="+mn-lt"/>
              </a:rPr>
              <a:t>COMPETITORS OF ARCOMA PRECISION i5</a:t>
            </a:r>
          </a:p>
        </p:txBody>
      </p:sp>
      <p:pic>
        <p:nvPicPr>
          <p:cNvPr id="270" name="Picture 2" descr="http://www.sinogistics.com.cn/image/cooper/GE_logo.jpg">
            <a:extLst>
              <a:ext uri="{FF2B5EF4-FFF2-40B4-BE49-F238E27FC236}">
                <a16:creationId xmlns:a16="http://schemas.microsoft.com/office/drawing/2014/main" id="{1BB509B8-B3F8-41AA-8995-B76AD043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200" y="2865931"/>
            <a:ext cx="611284" cy="24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1">
            <a:extLst>
              <a:ext uri="{FF2B5EF4-FFF2-40B4-BE49-F238E27FC236}">
                <a16:creationId xmlns:a16="http://schemas.microsoft.com/office/drawing/2014/main" id="{57249A48-009C-49BB-9522-9E86FB2C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9237" y="2959160"/>
            <a:ext cx="631195" cy="21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2">
            <a:extLst>
              <a:ext uri="{FF2B5EF4-FFF2-40B4-BE49-F238E27FC236}">
                <a16:creationId xmlns:a16="http://schemas.microsoft.com/office/drawing/2014/main" id="{7BAF9F63-6A99-4ECF-B028-6D224AE8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8127" b="28123"/>
          <a:stretch>
            <a:fillRect/>
          </a:stretch>
        </p:blipFill>
        <p:spPr bwMode="auto">
          <a:xfrm>
            <a:off x="2594089" y="4461320"/>
            <a:ext cx="671020" cy="2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2" descr="http://www.imagingeconomics.com/issues/images/2010-09/2010-09_05-04.gif">
            <a:extLst>
              <a:ext uri="{FF2B5EF4-FFF2-40B4-BE49-F238E27FC236}">
                <a16:creationId xmlns:a16="http://schemas.microsoft.com/office/drawing/2014/main" id="{E3D95D8F-F4BE-461D-8FD9-DB635992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3640" b="29079"/>
          <a:stretch>
            <a:fillRect/>
          </a:stretch>
        </p:blipFill>
        <p:spPr bwMode="auto">
          <a:xfrm>
            <a:off x="2594089" y="2959160"/>
            <a:ext cx="661064" cy="1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3">
            <a:extLst>
              <a:ext uri="{FF2B5EF4-FFF2-40B4-BE49-F238E27FC236}">
                <a16:creationId xmlns:a16="http://schemas.microsoft.com/office/drawing/2014/main" id="{F77022A5-9593-4490-9563-72BAC2D3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33749" b="47501"/>
          <a:stretch>
            <a:fillRect/>
          </a:stretch>
        </p:blipFill>
        <p:spPr bwMode="auto">
          <a:xfrm>
            <a:off x="5416944" y="4507233"/>
            <a:ext cx="643143" cy="1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2">
            <a:extLst>
              <a:ext uri="{FF2B5EF4-FFF2-40B4-BE49-F238E27FC236}">
                <a16:creationId xmlns:a16="http://schemas.microsoft.com/office/drawing/2014/main" id="{B8F9126F-FFC7-419D-B29A-D80E0C8F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44" y="5969275"/>
            <a:ext cx="730537" cy="18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" name="图片 2">
            <a:extLst>
              <a:ext uri="{FF2B5EF4-FFF2-40B4-BE49-F238E27FC236}">
                <a16:creationId xmlns:a16="http://schemas.microsoft.com/office/drawing/2014/main" id="{A2238086-D408-4644-99F1-7E8D80854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685" y="4459695"/>
            <a:ext cx="649190" cy="173163"/>
          </a:xfrm>
          <a:prstGeom prst="rect">
            <a:avLst/>
          </a:prstGeom>
        </p:spPr>
      </p:pic>
      <p:pic>
        <p:nvPicPr>
          <p:cNvPr id="277" name="Bildobjekt 276">
            <a:extLst>
              <a:ext uri="{FF2B5EF4-FFF2-40B4-BE49-F238E27FC236}">
                <a16:creationId xmlns:a16="http://schemas.microsoft.com/office/drawing/2014/main" id="{23E7D004-485E-4DE1-B0BA-1BA0E0B03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3147" y="5934826"/>
            <a:ext cx="608990" cy="179755"/>
          </a:xfrm>
          <a:prstGeom prst="rect">
            <a:avLst/>
          </a:prstGeom>
        </p:spPr>
      </p:pic>
      <p:pic>
        <p:nvPicPr>
          <p:cNvPr id="278" name="Bildobjekt 277">
            <a:extLst>
              <a:ext uri="{FF2B5EF4-FFF2-40B4-BE49-F238E27FC236}">
                <a16:creationId xmlns:a16="http://schemas.microsoft.com/office/drawing/2014/main" id="{FB7FB6E2-CBEF-4A2F-B930-36632FB2F0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1166" y="5894999"/>
            <a:ext cx="676115" cy="258073"/>
          </a:xfrm>
          <a:prstGeom prst="rect">
            <a:avLst/>
          </a:prstGeom>
        </p:spPr>
      </p:pic>
      <p:pic>
        <p:nvPicPr>
          <p:cNvPr id="279" name="Bildobjekt 278">
            <a:extLst>
              <a:ext uri="{FF2B5EF4-FFF2-40B4-BE49-F238E27FC236}">
                <a16:creationId xmlns:a16="http://schemas.microsoft.com/office/drawing/2014/main" id="{4B2ADEB9-FA61-4E22-8A5C-1C7DF05B5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58" y="1978232"/>
            <a:ext cx="818477" cy="18121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FDBB17E-D730-4BFA-B43B-141820FCD09E}"/>
              </a:ext>
            </a:extLst>
          </p:cNvPr>
          <p:cNvSpPr/>
          <p:nvPr/>
        </p:nvSpPr>
        <p:spPr>
          <a:xfrm>
            <a:off x="419736" y="1817970"/>
            <a:ext cx="171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DRX-Evolution Plus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0E228C-1FEA-451B-A3CC-081701A395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5954" y="2094970"/>
            <a:ext cx="1401486" cy="106131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1475B0D3-CF5C-460D-B9E4-EC855AB526ED}"/>
              </a:ext>
            </a:extLst>
          </p:cNvPr>
          <p:cNvSpPr/>
          <p:nvPr/>
        </p:nvSpPr>
        <p:spPr>
          <a:xfrm>
            <a:off x="3323815" y="1817971"/>
            <a:ext cx="171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i="1" kern="0" dirty="0">
                <a:ea typeface="宋体" pitchFamily="2" charset="-122"/>
                <a:cs typeface="Arial" pitchFamily="34" charset="0"/>
              </a:rPr>
              <a:t>Discovery XR656 HD</a:t>
            </a: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6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EA5087-B1EF-492C-9E87-5AA88C1736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7551" y="2333897"/>
            <a:ext cx="1908134" cy="827824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F70F97B8-6E3A-4BD3-910F-1E916BAD58EF}"/>
              </a:ext>
            </a:extLst>
          </p:cNvPr>
          <p:cNvSpPr/>
          <p:nvPr/>
        </p:nvSpPr>
        <p:spPr>
          <a:xfrm>
            <a:off x="6224538" y="1825154"/>
            <a:ext cx="171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200" b="1" i="1" kern="0" dirty="0" err="1">
                <a:ea typeface="宋体" pitchFamily="2" charset="-122"/>
                <a:cs typeface="Arial" pitchFamily="34" charset="0"/>
              </a:rPr>
              <a:t>Ysio</a:t>
            </a:r>
            <a:r>
              <a:rPr lang="sv-SE" sz="1200" b="1" i="1" kern="0" dirty="0">
                <a:ea typeface="宋体" pitchFamily="2" charset="-122"/>
                <a:cs typeface="Arial" pitchFamily="34" charset="0"/>
              </a:rPr>
              <a:t> Max</a:t>
            </a:r>
            <a:endParaRPr lang="en-US" altLang="zh-CN" sz="1200" b="1" i="1" kern="0" dirty="0">
              <a:ea typeface="宋体" pitchFamily="2" charset="-122"/>
              <a:cs typeface="Arial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E3A7C-B633-4DAD-962D-7457F69D71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0097" y="2481564"/>
            <a:ext cx="2365413" cy="1681133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4425ED06-6796-4125-BF41-77533C1D94C9}"/>
              </a:ext>
            </a:extLst>
          </p:cNvPr>
          <p:cNvSpPr/>
          <p:nvPr/>
        </p:nvSpPr>
        <p:spPr>
          <a:xfrm>
            <a:off x="9324138" y="2195397"/>
            <a:ext cx="171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200" b="1" i="1" kern="0" dirty="0">
                <a:ea typeface="宋体" pitchFamily="2" charset="-122"/>
                <a:cs typeface="Arial" pitchFamily="34" charset="0"/>
              </a:rPr>
              <a:t>Arcoma Precision i5</a:t>
            </a:r>
            <a:endParaRPr lang="en-US" altLang="zh-CN" sz="1200" b="1" i="1" kern="0" dirty="0">
              <a:ea typeface="宋体" pitchFamily="2" charset="-122"/>
              <a:cs typeface="Arial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A30E120-1264-4373-923D-7C3CEC8299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697" y="3513064"/>
            <a:ext cx="1675847" cy="1119794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14690371-5289-4733-9CA6-2E94EC54A14B}"/>
              </a:ext>
            </a:extLst>
          </p:cNvPr>
          <p:cNvSpPr/>
          <p:nvPr/>
        </p:nvSpPr>
        <p:spPr>
          <a:xfrm>
            <a:off x="593907" y="3247823"/>
            <a:ext cx="2275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altLang="zh-CN" sz="1200" b="1" i="1" kern="0" dirty="0">
                <a:ea typeface="宋体" pitchFamily="2" charset="-122"/>
                <a:cs typeface="Arial" pitchFamily="34" charset="0"/>
              </a:rPr>
              <a:t>Digital </a:t>
            </a:r>
            <a:r>
              <a:rPr lang="sv-SE" altLang="zh-CN" sz="1200" b="1" i="1" kern="0" dirty="0" err="1">
                <a:ea typeface="宋体" pitchFamily="2" charset="-122"/>
                <a:cs typeface="Arial" pitchFamily="34" charset="0"/>
              </a:rPr>
              <a:t>Diagnost</a:t>
            </a:r>
            <a:r>
              <a:rPr lang="sv-SE" altLang="zh-CN" sz="1200" b="1" i="1" kern="0" dirty="0">
                <a:ea typeface="宋体" pitchFamily="2" charset="-122"/>
                <a:cs typeface="Arial" pitchFamily="34" charset="0"/>
              </a:rPr>
              <a:t> C90</a:t>
            </a:r>
            <a:endParaRPr lang="zh-CN" altLang="en-US" sz="1200" b="1" i="1" kern="0" dirty="0">
              <a:ea typeface="宋体" pitchFamily="2" charset="-122"/>
              <a:cs typeface="Arial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7E5E3B2-41DC-4DB5-BFD6-976EA1CA9C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653" y="3592888"/>
            <a:ext cx="1675847" cy="1064532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E4F9AC1F-11C8-4965-AE01-B4A602325503}"/>
              </a:ext>
            </a:extLst>
          </p:cNvPr>
          <p:cNvSpPr/>
          <p:nvPr/>
        </p:nvSpPr>
        <p:spPr>
          <a:xfrm>
            <a:off x="3402445" y="3259547"/>
            <a:ext cx="2275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i="1" kern="0" dirty="0" err="1">
                <a:ea typeface="宋体" pitchFamily="2" charset="-122"/>
                <a:cs typeface="Arial" pitchFamily="34" charset="0"/>
              </a:rPr>
              <a:t>RADspeed</a:t>
            </a: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 Pro Style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A7F3B15-A705-4A88-B5A0-AD064967E11F}"/>
              </a:ext>
            </a:extLst>
          </p:cNvPr>
          <p:cNvSpPr/>
          <p:nvPr/>
        </p:nvSpPr>
        <p:spPr>
          <a:xfrm>
            <a:off x="6238741" y="3263063"/>
            <a:ext cx="2275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200" b="1" i="1" kern="0" dirty="0" err="1">
                <a:ea typeface="宋体" pitchFamily="2" charset="-122"/>
                <a:cs typeface="Arial" pitchFamily="34" charset="0"/>
              </a:rPr>
              <a:t>iQuia</a:t>
            </a: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 GC85A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7C44DA2-E5DF-4FDC-B1A8-9F33588DA2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3567" y="3546224"/>
            <a:ext cx="1497703" cy="1123277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C48EE583-F17D-4169-8342-04673E8A003D}"/>
              </a:ext>
            </a:extLst>
          </p:cNvPr>
          <p:cNvSpPr/>
          <p:nvPr/>
        </p:nvSpPr>
        <p:spPr>
          <a:xfrm>
            <a:off x="605645" y="4780876"/>
            <a:ext cx="2275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DR600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2573C24F-932C-4517-9A0F-3A6A8E3D83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4577" y="5111258"/>
            <a:ext cx="1369785" cy="1003323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A3940662-E299-4DEC-BE58-42ED7159B21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6551"/>
          <a:stretch/>
        </p:blipFill>
        <p:spPr>
          <a:xfrm>
            <a:off x="3550425" y="5053906"/>
            <a:ext cx="1682089" cy="1061319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D9B8F452-7B6B-46AC-B37D-D7523D74DBB6}"/>
              </a:ext>
            </a:extLst>
          </p:cNvPr>
          <p:cNvSpPr/>
          <p:nvPr/>
        </p:nvSpPr>
        <p:spPr>
          <a:xfrm>
            <a:off x="3443634" y="4800389"/>
            <a:ext cx="171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Challenge X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E6FA2D2-F208-492E-8B24-6881A5F6F7A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7468" y="2063541"/>
            <a:ext cx="1432794" cy="108279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D669700-43D9-46D3-8A40-29B28F398F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60645" y="5038076"/>
            <a:ext cx="1386387" cy="1123277"/>
          </a:xfrm>
          <a:prstGeom prst="rect">
            <a:avLst/>
          </a:prstGeom>
        </p:spPr>
      </p:pic>
      <p:sp>
        <p:nvSpPr>
          <p:cNvPr id="38" name="Rektangel 37">
            <a:extLst>
              <a:ext uri="{FF2B5EF4-FFF2-40B4-BE49-F238E27FC236}">
                <a16:creationId xmlns:a16="http://schemas.microsoft.com/office/drawing/2014/main" id="{3D280511-CC89-463B-9218-BE221FD0CE54}"/>
              </a:ext>
            </a:extLst>
          </p:cNvPr>
          <p:cNvSpPr/>
          <p:nvPr/>
        </p:nvSpPr>
        <p:spPr>
          <a:xfrm>
            <a:off x="6248374" y="4800389"/>
            <a:ext cx="1714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200" b="1" i="1" kern="0" dirty="0">
                <a:ea typeface="宋体" pitchFamily="2" charset="-122"/>
                <a:cs typeface="Arial" pitchFamily="34" charset="0"/>
              </a:rPr>
              <a:t>uDR780i</a:t>
            </a:r>
          </a:p>
        </p:txBody>
      </p:sp>
    </p:spTree>
    <p:extLst>
      <p:ext uri="{BB962C8B-B14F-4D97-AF65-F5344CB8AC3E}">
        <p14:creationId xmlns:p14="http://schemas.microsoft.com/office/powerpoint/2010/main" val="119915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FC2141C-37BA-4F13-8E6F-0FB819E1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dirty="0">
                <a:latin typeface="+mn-lt"/>
                <a:cs typeface="Calibri Light"/>
              </a:rPr>
              <a:t>PRODUCT POSITIONING</a:t>
            </a:r>
            <a:br>
              <a:rPr lang="sv-SE" dirty="0">
                <a:latin typeface="Calibri Light"/>
              </a:rPr>
            </a:br>
            <a:r>
              <a:rPr lang="sv-SE" sz="1600" dirty="0">
                <a:latin typeface="Calibri Light"/>
                <a:cs typeface="Calibri"/>
              </a:rPr>
              <a:t>ARCOMA PRECISION i5 AND ITS COMPETITORS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617CB681-8F42-47E3-9412-635560D45F6C}"/>
              </a:ext>
            </a:extLst>
          </p:cNvPr>
          <p:cNvCxnSpPr/>
          <p:nvPr/>
        </p:nvCxnSpPr>
        <p:spPr>
          <a:xfrm>
            <a:off x="5819775" y="1529458"/>
            <a:ext cx="0" cy="470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B1099215-B4FB-4DE4-BBCA-6A85FDB0866D}"/>
              </a:ext>
            </a:extLst>
          </p:cNvPr>
          <p:cNvCxnSpPr>
            <a:cxnSpLocks/>
          </p:cNvCxnSpPr>
          <p:nvPr/>
        </p:nvCxnSpPr>
        <p:spPr>
          <a:xfrm>
            <a:off x="1924050" y="3758308"/>
            <a:ext cx="7767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E86D1231-3B34-414F-91C9-6388F84EF7E7}"/>
              </a:ext>
            </a:extLst>
          </p:cNvPr>
          <p:cNvGrpSpPr/>
          <p:nvPr/>
        </p:nvGrpSpPr>
        <p:grpSpPr>
          <a:xfrm>
            <a:off x="4768601" y="2420739"/>
            <a:ext cx="1145954" cy="464723"/>
            <a:chOff x="8036286" y="1458017"/>
            <a:chExt cx="1145954" cy="464723"/>
          </a:xfrm>
        </p:grpSpPr>
        <p:pic>
          <p:nvPicPr>
            <p:cNvPr id="118" name="Bildobjekt 117">
              <a:extLst>
                <a:ext uri="{FF2B5EF4-FFF2-40B4-BE49-F238E27FC236}">
                  <a16:creationId xmlns:a16="http://schemas.microsoft.com/office/drawing/2014/main" id="{E90CF4F6-B45F-4485-B2F6-6CB17C47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286" y="1458017"/>
              <a:ext cx="839880" cy="202317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2937050-BD0C-4D63-8CDA-E69AA2B1AB21}"/>
                </a:ext>
              </a:extLst>
            </p:cNvPr>
            <p:cNvSpPr txBox="1"/>
            <p:nvPr/>
          </p:nvSpPr>
          <p:spPr>
            <a:xfrm>
              <a:off x="8038553" y="1645741"/>
              <a:ext cx="1143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PRECISION i5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7E1B4014-6F9C-49AE-AA27-6B0B4112078F}"/>
              </a:ext>
            </a:extLst>
          </p:cNvPr>
          <p:cNvGrpSpPr/>
          <p:nvPr/>
        </p:nvGrpSpPr>
        <p:grpSpPr>
          <a:xfrm>
            <a:off x="2045666" y="3927073"/>
            <a:ext cx="821243" cy="453586"/>
            <a:chOff x="7119206" y="1460463"/>
            <a:chExt cx="821243" cy="453586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7B9AEA5C-6FB5-4352-BD20-840C2D831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810" y="1460463"/>
              <a:ext cx="749639" cy="205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094146-3C91-4ECB-B8B1-AFDE119B4848}"/>
                </a:ext>
              </a:extLst>
            </p:cNvPr>
            <p:cNvSpPr/>
            <p:nvPr/>
          </p:nvSpPr>
          <p:spPr>
            <a:xfrm>
              <a:off x="7119206" y="1637050"/>
              <a:ext cx="7136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uDR780i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839A2CF-1732-418F-B4A3-A9D880FA4921}"/>
              </a:ext>
            </a:extLst>
          </p:cNvPr>
          <p:cNvGrpSpPr/>
          <p:nvPr/>
        </p:nvGrpSpPr>
        <p:grpSpPr>
          <a:xfrm>
            <a:off x="2406299" y="5034810"/>
            <a:ext cx="1055097" cy="526949"/>
            <a:chOff x="6210998" y="1398279"/>
            <a:chExt cx="1055097" cy="526949"/>
          </a:xfrm>
        </p:grpSpPr>
        <p:pic>
          <p:nvPicPr>
            <p:cNvPr id="112" name="Bildobjekt 111">
              <a:extLst>
                <a:ext uri="{FF2B5EF4-FFF2-40B4-BE49-F238E27FC236}">
                  <a16:creationId xmlns:a16="http://schemas.microsoft.com/office/drawing/2014/main" id="{5A31A63F-B150-44DF-8BE1-E2451D288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7984" y="1398279"/>
              <a:ext cx="693796" cy="288118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6FC21ED2-AAFB-4B53-983A-80D55C3883C1}"/>
                </a:ext>
              </a:extLst>
            </p:cNvPr>
            <p:cNvSpPr/>
            <p:nvPr/>
          </p:nvSpPr>
          <p:spPr>
            <a:xfrm>
              <a:off x="6210998" y="1648229"/>
              <a:ext cx="10550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CHALLENGE-X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2A36206B-FEBD-4951-9EC4-DFC105081E6F}"/>
              </a:ext>
            </a:extLst>
          </p:cNvPr>
          <p:cNvGrpSpPr/>
          <p:nvPr/>
        </p:nvGrpSpPr>
        <p:grpSpPr>
          <a:xfrm>
            <a:off x="2107699" y="3305348"/>
            <a:ext cx="681485" cy="404147"/>
            <a:chOff x="5672701" y="1445058"/>
            <a:chExt cx="681485" cy="404147"/>
          </a:xfrm>
        </p:grpSpPr>
        <p:pic>
          <p:nvPicPr>
            <p:cNvPr id="106" name="Bildobjekt 105">
              <a:extLst>
                <a:ext uri="{FF2B5EF4-FFF2-40B4-BE49-F238E27FC236}">
                  <a16:creationId xmlns:a16="http://schemas.microsoft.com/office/drawing/2014/main" id="{D24CCB00-A127-40C2-A2B6-4BFF6BA33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9271" y="1445058"/>
              <a:ext cx="624915" cy="200683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95E16E5-AD2B-4AA1-8C64-AAA3AB390791}"/>
                </a:ext>
              </a:extLst>
            </p:cNvPr>
            <p:cNvSpPr/>
            <p:nvPr/>
          </p:nvSpPr>
          <p:spPr>
            <a:xfrm>
              <a:off x="5672701" y="1572206"/>
              <a:ext cx="5982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DR600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CFCCF26-449A-4743-85AD-05E11BCE123C}"/>
              </a:ext>
            </a:extLst>
          </p:cNvPr>
          <p:cNvGrpSpPr/>
          <p:nvPr/>
        </p:nvGrpSpPr>
        <p:grpSpPr>
          <a:xfrm>
            <a:off x="7561668" y="2559938"/>
            <a:ext cx="974947" cy="448276"/>
            <a:chOff x="10300736" y="2323301"/>
            <a:chExt cx="974947" cy="448276"/>
          </a:xfrm>
        </p:grpSpPr>
        <p:pic>
          <p:nvPicPr>
            <p:cNvPr id="88" name="图片 2">
              <a:extLst>
                <a:ext uri="{FF2B5EF4-FFF2-40B4-BE49-F238E27FC236}">
                  <a16:creationId xmlns:a16="http://schemas.microsoft.com/office/drawing/2014/main" id="{3965A5E1-55D8-4EDE-86BF-A82DFC66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64653" y="2323301"/>
              <a:ext cx="666165" cy="193324"/>
            </a:xfrm>
            <a:prstGeom prst="rect">
              <a:avLst/>
            </a:prstGeom>
          </p:spPr>
        </p:pic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66442F2-1D69-4668-BFA7-8BF7DF9C9D58}"/>
                </a:ext>
              </a:extLst>
            </p:cNvPr>
            <p:cNvSpPr/>
            <p:nvPr/>
          </p:nvSpPr>
          <p:spPr>
            <a:xfrm>
              <a:off x="10300736" y="2494578"/>
              <a:ext cx="974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200" kern="0" err="1">
                  <a:ea typeface="宋体" pitchFamily="2" charset="-122"/>
                  <a:cs typeface="Arial" pitchFamily="34" charset="0"/>
                </a:rPr>
                <a:t>iQuia</a:t>
              </a: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 GC85A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0C0DFD14-6C07-4074-B5EC-C7D484ADCBF1}"/>
              </a:ext>
            </a:extLst>
          </p:cNvPr>
          <p:cNvGrpSpPr/>
          <p:nvPr/>
        </p:nvGrpSpPr>
        <p:grpSpPr>
          <a:xfrm>
            <a:off x="3844293" y="4350207"/>
            <a:ext cx="1300716" cy="595617"/>
            <a:chOff x="3210701" y="4268205"/>
            <a:chExt cx="1300716" cy="595617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61239B7F-9090-4C81-8AB0-C7688E2D4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 t="33749" b="47501"/>
            <a:stretch>
              <a:fillRect/>
            </a:stretch>
          </p:blipFill>
          <p:spPr bwMode="auto">
            <a:xfrm>
              <a:off x="3531079" y="4268205"/>
              <a:ext cx="659961" cy="189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07DEA43-6B6B-45D9-B536-0C44A892D505}"/>
                </a:ext>
              </a:extLst>
            </p:cNvPr>
            <p:cNvSpPr/>
            <p:nvPr/>
          </p:nvSpPr>
          <p:spPr>
            <a:xfrm>
              <a:off x="3210701" y="4402157"/>
              <a:ext cx="13007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200" kern="0" err="1">
                  <a:ea typeface="宋体" pitchFamily="2" charset="-122"/>
                  <a:cs typeface="Arial" pitchFamily="34" charset="0"/>
                </a:rPr>
                <a:t>RADspeed</a:t>
              </a:r>
              <a:br>
                <a:rPr lang="en-US" altLang="zh-CN" sz="1200" kern="0">
                  <a:ea typeface="宋体" pitchFamily="2" charset="-122"/>
                  <a:cs typeface="Arial" pitchFamily="34" charset="0"/>
                </a:rPr>
              </a:b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Pro Style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A2767CE-A567-4042-A98D-E85DAE2DAD3C}"/>
              </a:ext>
            </a:extLst>
          </p:cNvPr>
          <p:cNvGrpSpPr/>
          <p:nvPr/>
        </p:nvGrpSpPr>
        <p:grpSpPr>
          <a:xfrm>
            <a:off x="5436471" y="2434192"/>
            <a:ext cx="1123929" cy="818210"/>
            <a:chOff x="1913267" y="4072679"/>
            <a:chExt cx="1123929" cy="818210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639E9D55-29B1-4B96-B4EB-26C65E459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 t="28127" b="28123"/>
            <a:stretch>
              <a:fillRect/>
            </a:stretch>
          </p:blipFill>
          <p:spPr bwMode="auto">
            <a:xfrm>
              <a:off x="2146542" y="4072679"/>
              <a:ext cx="688566" cy="24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2A07C918-FD11-46A3-8F81-C7FF74C48851}"/>
                </a:ext>
              </a:extLst>
            </p:cNvPr>
            <p:cNvSpPr/>
            <p:nvPr/>
          </p:nvSpPr>
          <p:spPr>
            <a:xfrm>
              <a:off x="1913267" y="4244558"/>
              <a:ext cx="1123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sv-SE" altLang="zh-CN" sz="1200" kern="0" dirty="0">
                  <a:ea typeface="宋体" pitchFamily="2" charset="-122"/>
                  <a:cs typeface="Arial" pitchFamily="34" charset="0"/>
                </a:rPr>
                <a:t>Digital </a:t>
              </a:r>
              <a:r>
                <a:rPr lang="sv-SE" altLang="zh-CN" sz="1200" kern="0" dirty="0" err="1">
                  <a:ea typeface="宋体" pitchFamily="2" charset="-122"/>
                  <a:cs typeface="Arial" pitchFamily="34" charset="0"/>
                </a:rPr>
                <a:t>Diagnost</a:t>
              </a:r>
              <a:br>
                <a:rPr lang="sv-SE" altLang="zh-CN" sz="1200" kern="0" dirty="0">
                  <a:ea typeface="宋体" pitchFamily="2" charset="-122"/>
                  <a:cs typeface="Arial" pitchFamily="34" charset="0"/>
                </a:rPr>
              </a:br>
              <a:r>
                <a:rPr lang="sv-SE" altLang="zh-CN" sz="1200" kern="0" dirty="0">
                  <a:ea typeface="宋体" pitchFamily="2" charset="-122"/>
                  <a:cs typeface="Arial" pitchFamily="34" charset="0"/>
                </a:rPr>
                <a:t>C90</a:t>
              </a:r>
              <a:endParaRPr lang="zh-CN" altLang="en-US" sz="1200" kern="0" dirty="0">
                <a:ea typeface="宋体" pitchFamily="2" charset="-122"/>
                <a:cs typeface="Arial" pitchFamily="34" charset="0"/>
              </a:endParaRP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3F4110A9-2DD2-4BB7-870F-9A8A95EEDE22}"/>
              </a:ext>
            </a:extLst>
          </p:cNvPr>
          <p:cNvGrpSpPr/>
          <p:nvPr/>
        </p:nvGrpSpPr>
        <p:grpSpPr>
          <a:xfrm>
            <a:off x="6884975" y="2174865"/>
            <a:ext cx="745717" cy="437634"/>
            <a:chOff x="4034403" y="4074447"/>
            <a:chExt cx="745717" cy="437634"/>
          </a:xfrm>
        </p:grpSpPr>
        <p:pic>
          <p:nvPicPr>
            <p:cNvPr id="24" name="Picture 1">
              <a:extLst>
                <a:ext uri="{FF2B5EF4-FFF2-40B4-BE49-F238E27FC236}">
                  <a16:creationId xmlns:a16="http://schemas.microsoft.com/office/drawing/2014/main" id="{ADE85FD6-54CA-49D5-8821-213119B80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85191" y="4074447"/>
              <a:ext cx="647701" cy="23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BD2E6D74-475E-464E-A7DE-F433E20CE985}"/>
                </a:ext>
              </a:extLst>
            </p:cNvPr>
            <p:cNvSpPr/>
            <p:nvPr/>
          </p:nvSpPr>
          <p:spPr>
            <a:xfrm>
              <a:off x="4034403" y="4235082"/>
              <a:ext cx="7457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200" kern="0" err="1">
                  <a:ea typeface="宋体" pitchFamily="2" charset="-122"/>
                  <a:cs typeface="Arial" pitchFamily="34" charset="0"/>
                </a:rPr>
                <a:t>Ysio</a:t>
              </a: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 Max</a:t>
              </a: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C406274D-7F29-4195-99A3-CCEA3705BDF7}"/>
              </a:ext>
            </a:extLst>
          </p:cNvPr>
          <p:cNvGrpSpPr/>
          <p:nvPr/>
        </p:nvGrpSpPr>
        <p:grpSpPr>
          <a:xfrm>
            <a:off x="4058883" y="3007161"/>
            <a:ext cx="947695" cy="507749"/>
            <a:chOff x="3024239" y="1173146"/>
            <a:chExt cx="947695" cy="507749"/>
          </a:xfrm>
        </p:grpSpPr>
        <p:pic>
          <p:nvPicPr>
            <p:cNvPr id="23" name="Picture 2" descr="http://www.sinogistics.com.cn/image/cooper/GE_logo.jpg">
              <a:extLst>
                <a:ext uri="{FF2B5EF4-FFF2-40B4-BE49-F238E27FC236}">
                  <a16:creationId xmlns:a16="http://schemas.microsoft.com/office/drawing/2014/main" id="{1D5D5DEC-75EC-4614-8BB4-B9B1563B4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24239" y="1173146"/>
              <a:ext cx="821177" cy="29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C1E787BB-8AEF-4968-971C-2474E6314CB4}"/>
                </a:ext>
              </a:extLst>
            </p:cNvPr>
            <p:cNvSpPr/>
            <p:nvPr/>
          </p:nvSpPr>
          <p:spPr>
            <a:xfrm>
              <a:off x="3024239" y="1403896"/>
              <a:ext cx="9476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200" kern="0">
                  <a:ea typeface="宋体" pitchFamily="2" charset="-122"/>
                  <a:cs typeface="Arial" pitchFamily="34" charset="0"/>
                </a:rPr>
                <a:t>XR656 HD</a:t>
              </a: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6/</a:t>
              </a:r>
            </a:p>
          </p:txBody>
        </p:sp>
      </p:grpSp>
      <p:grpSp>
        <p:nvGrpSpPr>
          <p:cNvPr id="64" name="Grupp 63">
            <a:extLst>
              <a:ext uri="{FF2B5EF4-FFF2-40B4-BE49-F238E27FC236}">
                <a16:creationId xmlns:a16="http://schemas.microsoft.com/office/drawing/2014/main" id="{688F8997-F38B-4E66-AD74-605A9CAD7AA9}"/>
              </a:ext>
            </a:extLst>
          </p:cNvPr>
          <p:cNvGrpSpPr/>
          <p:nvPr/>
        </p:nvGrpSpPr>
        <p:grpSpPr>
          <a:xfrm>
            <a:off x="6642359" y="2926047"/>
            <a:ext cx="1406154" cy="406297"/>
            <a:chOff x="900266" y="1460451"/>
            <a:chExt cx="1406154" cy="406297"/>
          </a:xfrm>
        </p:grpSpPr>
        <p:pic>
          <p:nvPicPr>
            <p:cNvPr id="26" name="Picture 2" descr="http://www.imagingeconomics.com/issues/images/2010-09/2010-09_05-04.gif">
              <a:extLst>
                <a:ext uri="{FF2B5EF4-FFF2-40B4-BE49-F238E27FC236}">
                  <a16:creationId xmlns:a16="http://schemas.microsoft.com/office/drawing/2014/main" id="{91D70B96-ACD9-4FEF-B5A7-C6C50ED44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 t="23640" b="29079"/>
            <a:stretch>
              <a:fillRect/>
            </a:stretch>
          </p:blipFill>
          <p:spPr bwMode="auto">
            <a:xfrm>
              <a:off x="1186788" y="1460451"/>
              <a:ext cx="678351" cy="17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81C5927C-6C15-4EA7-9909-5C4502F84B60}"/>
                </a:ext>
              </a:extLst>
            </p:cNvPr>
            <p:cNvSpPr/>
            <p:nvPr/>
          </p:nvSpPr>
          <p:spPr>
            <a:xfrm>
              <a:off x="900266" y="1589749"/>
              <a:ext cx="14061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1200" kern="0">
                  <a:ea typeface="宋体" pitchFamily="2" charset="-122"/>
                  <a:cs typeface="Arial" pitchFamily="34" charset="0"/>
                </a:rPr>
                <a:t>DRX-Evolution Plus </a:t>
              </a:r>
            </a:p>
          </p:txBody>
        </p:sp>
      </p:grpSp>
      <p:sp>
        <p:nvSpPr>
          <p:cNvPr id="66" name="textruta 65">
            <a:extLst>
              <a:ext uri="{FF2B5EF4-FFF2-40B4-BE49-F238E27FC236}">
                <a16:creationId xmlns:a16="http://schemas.microsoft.com/office/drawing/2014/main" id="{9A59E42E-BB3D-4E4D-8722-C6319F2D1D00}"/>
              </a:ext>
            </a:extLst>
          </p:cNvPr>
          <p:cNvSpPr txBox="1"/>
          <p:nvPr/>
        </p:nvSpPr>
        <p:spPr>
          <a:xfrm>
            <a:off x="1267403" y="3527475"/>
            <a:ext cx="7243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200" b="1" dirty="0" err="1"/>
              <a:t>Low</a:t>
            </a:r>
            <a:r>
              <a:rPr lang="sv-SE" sz="1200" b="1" dirty="0"/>
              <a:t> features</a:t>
            </a:r>
            <a:endParaRPr lang="sv-SE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66FF6044-51A9-4E40-80FE-AD83F7B15FA6}"/>
              </a:ext>
            </a:extLst>
          </p:cNvPr>
          <p:cNvSpPr txBox="1"/>
          <p:nvPr/>
        </p:nvSpPr>
        <p:spPr>
          <a:xfrm>
            <a:off x="9716137" y="3528883"/>
            <a:ext cx="83863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200" b="1" err="1"/>
              <a:t>High</a:t>
            </a:r>
            <a:endParaRPr lang="sv-SE" err="1"/>
          </a:p>
          <a:p>
            <a:r>
              <a:rPr lang="sv-SE" sz="1200" b="1"/>
              <a:t>features</a:t>
            </a:r>
            <a:endParaRPr lang="sv-SE" sz="1200" b="1">
              <a:cs typeface="Calibri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428D3FFC-7380-41E2-A079-DB2EE9D15DFA}"/>
              </a:ext>
            </a:extLst>
          </p:cNvPr>
          <p:cNvSpPr txBox="1"/>
          <p:nvPr/>
        </p:nvSpPr>
        <p:spPr>
          <a:xfrm>
            <a:off x="5094764" y="1176740"/>
            <a:ext cx="176434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200" b="1" err="1"/>
              <a:t>High</a:t>
            </a:r>
            <a:r>
              <a:rPr lang="sv-SE" sz="1200" b="1"/>
              <a:t> reliability/quality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5FC263E6-D7C8-4CFA-9AAC-C09C2C1AE844}"/>
              </a:ext>
            </a:extLst>
          </p:cNvPr>
          <p:cNvSpPr txBox="1"/>
          <p:nvPr/>
        </p:nvSpPr>
        <p:spPr>
          <a:xfrm>
            <a:off x="4992189" y="6349108"/>
            <a:ext cx="173577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1200" b="1" err="1"/>
              <a:t>Low</a:t>
            </a:r>
            <a:r>
              <a:rPr lang="sv-SE" sz="1200" b="1"/>
              <a:t> reliability/quality</a:t>
            </a:r>
          </a:p>
        </p:txBody>
      </p:sp>
    </p:spTree>
    <p:extLst>
      <p:ext uri="{BB962C8B-B14F-4D97-AF65-F5344CB8AC3E}">
        <p14:creationId xmlns:p14="http://schemas.microsoft.com/office/powerpoint/2010/main" val="370080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>
            <a:extLst>
              <a:ext uri="{FF2B5EF4-FFF2-40B4-BE49-F238E27FC236}">
                <a16:creationId xmlns:a16="http://schemas.microsoft.com/office/drawing/2014/main" id="{56680D12-5751-420D-95D9-16EA3417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72" y="896167"/>
            <a:ext cx="1470793" cy="1470793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1CEDC65-DFB6-45E8-9993-9F4B30D46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48" y="893550"/>
            <a:ext cx="2914650" cy="157162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C0AE118-EDEA-46DB-9511-D579955B4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3" y="2641143"/>
            <a:ext cx="2596419" cy="63341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BD5D3CF-BBB3-4325-A817-60898A3BB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071" y="1691098"/>
            <a:ext cx="1914525" cy="95726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EBA5A96-8ABF-4E0A-B3C7-6BCF081E8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13" y="3790758"/>
            <a:ext cx="2356309" cy="98179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6D9865C-BF7D-487D-8D1C-16EF53B7D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848" y="2946897"/>
            <a:ext cx="1838327" cy="33487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49F6BCB-3727-4A6F-A429-9A66D777B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7721" y="4071574"/>
            <a:ext cx="2571750" cy="40654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8726D98-DE1A-45CD-BB5C-5290B69D58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5705" y="5148859"/>
            <a:ext cx="1822450" cy="1171575"/>
          </a:xfrm>
          <a:prstGeom prst="rect">
            <a:avLst/>
          </a:prstGeom>
        </p:spPr>
      </p:pic>
      <p:pic>
        <p:nvPicPr>
          <p:cNvPr id="18" name="Picture 18" descr="Fujifilm Value from Innovation">
            <a:extLst>
              <a:ext uri="{FF2B5EF4-FFF2-40B4-BE49-F238E27FC236}">
                <a16:creationId xmlns:a16="http://schemas.microsoft.com/office/drawing/2014/main" id="{E2E94E61-88F1-4DD9-B631-DED983C7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07" y="5667971"/>
            <a:ext cx="16002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BEC7AA3-40FB-47E2-827B-008E9B816B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3998" y="2785699"/>
            <a:ext cx="2571750" cy="1285875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85CD94C8-8121-44D6-B669-2CC9AEED7B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3998" y="4669022"/>
            <a:ext cx="2147942" cy="600357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37A27A9E-F4E3-4F6B-98B9-B00581EECC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2076" y="1180543"/>
            <a:ext cx="2063252" cy="64529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competitors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55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5BD5D3CF-BBB3-4325-A817-60898A3B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30" y="1930467"/>
            <a:ext cx="1914525" cy="95726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EBA5A96-8ABF-4E0A-B3C7-6BCF081E8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46" y="2731212"/>
            <a:ext cx="2356309" cy="98179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6D9865C-BF7D-487D-8D1C-16EF53B7D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38" y="2178086"/>
            <a:ext cx="1838327" cy="33487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49F6BCB-3727-4A6F-A429-9A66D777B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593" y="3178712"/>
            <a:ext cx="2001197" cy="31635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8726D98-DE1A-45CD-BB5C-5290B69D5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322" y="4547092"/>
            <a:ext cx="1822450" cy="11715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Competitors</a:t>
            </a:r>
            <a:r>
              <a:rPr lang="sv-SE" dirty="0"/>
              <a:t> </a:t>
            </a:r>
            <a:r>
              <a:rPr lang="sv-SE" dirty="0" err="1"/>
              <a:t>vary</a:t>
            </a:r>
            <a:r>
              <a:rPr lang="sv-SE" dirty="0"/>
              <a:t> per market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A0645E8-DC1C-4E4E-BA47-72A2D1C7FAA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80455" y="1433226"/>
            <a:ext cx="2440631" cy="44681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Main competitors vary per market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#1 in DR in Europe most likely Siemens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Arcoma often competes with Carestream in Asia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DAE0214-F443-4453-B8BF-E62E4EBA22AA}"/>
              </a:ext>
            </a:extLst>
          </p:cNvPr>
          <p:cNvSpPr/>
          <p:nvPr/>
        </p:nvSpPr>
        <p:spPr>
          <a:xfrm>
            <a:off x="3542232" y="1433226"/>
            <a:ext cx="2440631" cy="4468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263C87-B3EE-473E-A3F8-7D536F2F897B}"/>
              </a:ext>
            </a:extLst>
          </p:cNvPr>
          <p:cNvSpPr/>
          <p:nvPr/>
        </p:nvSpPr>
        <p:spPr>
          <a:xfrm>
            <a:off x="6310429" y="1433226"/>
            <a:ext cx="2440631" cy="4468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2400" dirty="0" err="1">
                <a:solidFill>
                  <a:schemeClr val="tx1"/>
                </a:solidFill>
              </a:rPr>
              <a:t>Asia</a:t>
            </a: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D069CA2-2F3E-4FAD-95FD-CB241F42A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1767" y="3924036"/>
            <a:ext cx="2021560" cy="49317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47330C6-CC3B-4B46-953A-06F6B56A02FB}"/>
              </a:ext>
            </a:extLst>
          </p:cNvPr>
          <p:cNvSpPr/>
          <p:nvPr/>
        </p:nvSpPr>
        <p:spPr>
          <a:xfrm>
            <a:off x="9112559" y="1433226"/>
            <a:ext cx="2440631" cy="4468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USA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6AC9D2-ED7E-4989-BEC2-7DEA9B2D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160" y="4629042"/>
            <a:ext cx="2080967" cy="86706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08EF245-CD8B-4D0D-B63E-EF57BA041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429" y="4003184"/>
            <a:ext cx="1838327" cy="33487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1432BEB-C3E9-401D-A09C-609CE0727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467" y="1930467"/>
            <a:ext cx="1914525" cy="957263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97074F90-91F6-4695-8A7F-06ADA6EFF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649" y="2789288"/>
            <a:ext cx="18224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3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E101AE5-4A7C-48AA-A078-BF8EAF0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967164"/>
            <a:ext cx="4692650" cy="795336"/>
          </a:xfrm>
        </p:spPr>
        <p:txBody>
          <a:bodyPr/>
          <a:lstStyle/>
          <a:p>
            <a:r>
              <a:rPr lang="sv-SE" sz="4800" dirty="0"/>
              <a:t>A </a:t>
            </a:r>
            <a:r>
              <a:rPr lang="sv-SE" sz="4800" dirty="0" err="1"/>
              <a:t>deeper</a:t>
            </a:r>
            <a:r>
              <a:rPr lang="sv-SE" sz="4800" dirty="0"/>
              <a:t> look – </a:t>
            </a:r>
            <a:r>
              <a:rPr lang="sv-SE" sz="4800" dirty="0" err="1"/>
              <a:t>some</a:t>
            </a:r>
            <a:r>
              <a:rPr lang="sv-SE" sz="4800" dirty="0"/>
              <a:t> </a:t>
            </a:r>
            <a:r>
              <a:rPr lang="sv-SE" sz="4800" dirty="0" err="1"/>
              <a:t>competitors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99625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8FA9EB-6944-48AE-8BC8-E240A73AB26C}"/>
              </a:ext>
            </a:extLst>
          </p:cNvPr>
          <p:cNvSpPr txBox="1">
            <a:spLocks/>
          </p:cNvSpPr>
          <p:nvPr/>
        </p:nvSpPr>
        <p:spPr>
          <a:xfrm>
            <a:off x="7048419" y="1433226"/>
            <a:ext cx="45530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b="1" dirty="0"/>
              <a:t>Competitor system for Arcoma Precision i5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400" dirty="0" err="1">
                <a:sym typeface="Wingdings" panose="05000000000000000000" pitchFamily="2" charset="2"/>
              </a:rPr>
              <a:t>Ysio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Xpree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400" b="1" dirty="0"/>
              <a:t>Competitor system for Arcoma Intuition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ym typeface="Wingdings" panose="05000000000000000000" pitchFamily="2" charset="2"/>
              </a:rPr>
              <a:t> Multi Fusion Max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EBA5A96-8ABF-4E0A-B3C7-6BCF081E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552" y="0"/>
            <a:ext cx="2356309" cy="98179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SIEMENS </a:t>
            </a:r>
            <a:r>
              <a:rPr lang="sv-SE" dirty="0" err="1"/>
              <a:t>Healthineers</a:t>
            </a:r>
            <a:endParaRPr lang="sv-SE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A0645E8-DC1C-4E4E-BA47-72A2D1C7FAA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80455" y="1433226"/>
            <a:ext cx="2440631" cy="44681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Over 50,000 employees in more than 70 countries.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Revenue: </a:t>
            </a:r>
            <a:r>
              <a:rPr lang="sv-SE" sz="1400" dirty="0"/>
              <a:t>€ 14.5 billion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/>
              <a:t>Revenue </a:t>
            </a:r>
            <a:r>
              <a:rPr lang="sv-SE" sz="1400" dirty="0" err="1"/>
              <a:t>imaging</a:t>
            </a:r>
            <a:r>
              <a:rPr lang="sv-SE" sz="1400" dirty="0"/>
              <a:t>: € 8.9 billion</a:t>
            </a:r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200" i="1" dirty="0"/>
              <a:t>(2019 numbers)</a:t>
            </a:r>
            <a:endParaRPr lang="sv-SE" sz="1200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8CDE82-29E4-4765-A2D1-6B6C84385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50633"/>
              </p:ext>
            </p:extLst>
          </p:nvPr>
        </p:nvGraphicFramePr>
        <p:xfrm>
          <a:off x="3553932" y="1911415"/>
          <a:ext cx="3075468" cy="359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1E9F6050-FD98-445F-8C95-FAC84DBA67BA}"/>
              </a:ext>
            </a:extLst>
          </p:cNvPr>
          <p:cNvSpPr txBox="1"/>
          <p:nvPr/>
        </p:nvSpPr>
        <p:spPr>
          <a:xfrm>
            <a:off x="3498966" y="1366948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AFE9457-0E71-41ED-B2D9-BBD26D1323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9118" y="4145975"/>
            <a:ext cx="2698782" cy="162637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3FBA51-55BA-4DA3-B031-5175BD0E84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9118" y="2009776"/>
            <a:ext cx="2300962" cy="14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8FA9EB-6944-48AE-8BC8-E240A73AB26C}"/>
              </a:ext>
            </a:extLst>
          </p:cNvPr>
          <p:cNvSpPr txBox="1">
            <a:spLocks/>
          </p:cNvSpPr>
          <p:nvPr/>
        </p:nvSpPr>
        <p:spPr>
          <a:xfrm>
            <a:off x="7048419" y="1433226"/>
            <a:ext cx="45530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b="1" dirty="0"/>
              <a:t>Competitor system for Arcoma Precision i5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400" dirty="0" err="1">
                <a:sym typeface="Wingdings" panose="05000000000000000000" pitchFamily="2" charset="2"/>
              </a:rPr>
              <a:t>iQuia</a:t>
            </a:r>
            <a:r>
              <a:rPr lang="en-US" sz="1400" dirty="0">
                <a:sym typeface="Wingdings" panose="05000000000000000000" pitchFamily="2" charset="2"/>
              </a:rPr>
              <a:t> GC85A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400" b="1" dirty="0"/>
              <a:t>Competitor system for Arcoma Intuition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ym typeface="Wingdings" panose="05000000000000000000" pitchFamily="2" charset="2"/>
              </a:rPr>
              <a:t> GF55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SAMSUNG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A0645E8-DC1C-4E4E-BA47-72A2D1C7FAA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80455" y="1433226"/>
            <a:ext cx="2440631" cy="44681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1,600 employees over 100 countries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Revenue:</a:t>
            </a:r>
            <a:r>
              <a:rPr lang="sv-SE" sz="1400" dirty="0"/>
              <a:t> $ 10 billion (</a:t>
            </a:r>
            <a:r>
              <a:rPr lang="sv-SE" sz="1400" dirty="0" err="1"/>
              <a:t>healthcare</a:t>
            </a:r>
            <a:r>
              <a:rPr lang="sv-SE" sz="1400" dirty="0"/>
              <a:t> division)</a:t>
            </a:r>
          </a:p>
          <a:p>
            <a:pPr>
              <a:spcBef>
                <a:spcPts val="600"/>
              </a:spcBef>
            </a:pPr>
            <a:endParaRPr lang="sv-SE" sz="1400" dirty="0"/>
          </a:p>
          <a:p>
            <a:pPr>
              <a:spcBef>
                <a:spcPts val="600"/>
              </a:spcBef>
            </a:pPr>
            <a:r>
              <a:rPr lang="sv-SE" sz="1200" i="1" dirty="0"/>
              <a:t>(2020 </a:t>
            </a:r>
            <a:r>
              <a:rPr lang="sv-SE" sz="1200" i="1" dirty="0" err="1"/>
              <a:t>estimated</a:t>
            </a:r>
            <a:r>
              <a:rPr lang="sv-SE" sz="1200" i="1" dirty="0"/>
              <a:t> </a:t>
            </a:r>
            <a:r>
              <a:rPr lang="sv-SE" sz="1200" i="1" dirty="0" err="1"/>
              <a:t>numbers</a:t>
            </a:r>
            <a:r>
              <a:rPr lang="sv-SE" sz="1200" i="1" dirty="0"/>
              <a:t>.)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8CDE82-29E4-4765-A2D1-6B6C84385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338994"/>
              </p:ext>
            </p:extLst>
          </p:nvPr>
        </p:nvGraphicFramePr>
        <p:xfrm>
          <a:off x="3553932" y="1911415"/>
          <a:ext cx="3075468" cy="198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1E9F6050-FD98-445F-8C95-FAC84DBA67BA}"/>
              </a:ext>
            </a:extLst>
          </p:cNvPr>
          <p:cNvSpPr txBox="1"/>
          <p:nvPr/>
        </p:nvSpPr>
        <p:spPr>
          <a:xfrm>
            <a:off x="3498966" y="1366948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6EAF37-21B8-41AA-99B3-556580E8D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2859" y="339620"/>
            <a:ext cx="1918586" cy="51175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6CB560E-EAC0-4A9E-8EAD-68AC0F50A6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6320" y="1958698"/>
            <a:ext cx="2700798" cy="158460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722145-66FB-4C4D-BB1A-5B81819CA2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6320" y="4195976"/>
            <a:ext cx="2140080" cy="16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7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B28FDF9-D07E-488D-9849-5F58E5DF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035" y="287377"/>
            <a:ext cx="2021560" cy="493172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8FA9EB-6944-48AE-8BC8-E240A73AB26C}"/>
              </a:ext>
            </a:extLst>
          </p:cNvPr>
          <p:cNvSpPr txBox="1">
            <a:spLocks/>
          </p:cNvSpPr>
          <p:nvPr/>
        </p:nvSpPr>
        <p:spPr>
          <a:xfrm>
            <a:off x="7048419" y="1433226"/>
            <a:ext cx="45530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b="1" dirty="0"/>
              <a:t>Competitor system for Arcoma Precision i5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XR656 HD6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400" b="1" dirty="0"/>
              <a:t>Competitor system for Arcoma Intuition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altLang="zh-CN" sz="1400" b="0" kern="0" dirty="0">
                <a:solidFill>
                  <a:schemeClr val="tx1"/>
                </a:solidFill>
                <a:latin typeface="+mn-lt"/>
                <a:ea typeface="宋体" pitchFamily="2" charset="-122"/>
                <a:cs typeface="Arial" pitchFamily="34" charset="0"/>
              </a:rPr>
              <a:t>XR646 HD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 HEALTHCARE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A0645E8-DC1C-4E4E-BA47-72A2D1C7FAA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80455" y="1433226"/>
            <a:ext cx="2440631" cy="44681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50,000 </a:t>
            </a:r>
            <a:r>
              <a:rPr lang="sv-SE" dirty="0" err="1"/>
              <a:t>employees</a:t>
            </a:r>
            <a:r>
              <a:rPr lang="sv-SE" dirty="0"/>
              <a:t> </a:t>
            </a:r>
            <a:r>
              <a:rPr lang="sv-SE" dirty="0" err="1"/>
              <a:t>globally</a:t>
            </a:r>
            <a:endParaRPr lang="sv-S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Sell to 160+ countries in the world</a:t>
            </a:r>
            <a:endParaRPr lang="sv-S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Revenue:</a:t>
            </a:r>
            <a:r>
              <a:rPr lang="sv-SE" sz="1400" dirty="0"/>
              <a:t> </a:t>
            </a:r>
            <a:r>
              <a:rPr lang="sv-SE" sz="1600" dirty="0"/>
              <a:t>$18.2 billion </a:t>
            </a:r>
            <a:r>
              <a:rPr lang="sv-SE" sz="1400" dirty="0"/>
              <a:t>(</a:t>
            </a:r>
            <a:r>
              <a:rPr lang="sv-SE" sz="1400" dirty="0" err="1"/>
              <a:t>healthcare</a:t>
            </a:r>
            <a:r>
              <a:rPr lang="sv-SE" sz="1400" dirty="0"/>
              <a:t> division)</a:t>
            </a:r>
          </a:p>
          <a:p>
            <a:pPr>
              <a:spcBef>
                <a:spcPts val="600"/>
              </a:spcBef>
            </a:pPr>
            <a:endParaRPr lang="sv-SE" sz="1400" dirty="0"/>
          </a:p>
          <a:p>
            <a:pPr>
              <a:spcBef>
                <a:spcPts val="600"/>
              </a:spcBef>
            </a:pPr>
            <a:r>
              <a:rPr lang="sv-SE" sz="1200" i="1" dirty="0"/>
              <a:t>(2019 </a:t>
            </a:r>
            <a:r>
              <a:rPr lang="sv-SE" sz="1200" i="1" dirty="0" err="1"/>
              <a:t>numbers</a:t>
            </a:r>
            <a:r>
              <a:rPr lang="sv-SE" sz="1200" i="1" dirty="0"/>
              <a:t>.)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9F6050-FD98-445F-8C95-FAC84DBA67BA}"/>
              </a:ext>
            </a:extLst>
          </p:cNvPr>
          <p:cNvSpPr txBox="1"/>
          <p:nvPr/>
        </p:nvSpPr>
        <p:spPr>
          <a:xfrm>
            <a:off x="3498966" y="1366948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7F96CD-BE7D-46AB-A101-4895F6155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289850"/>
              </p:ext>
            </p:extLst>
          </p:nvPr>
        </p:nvGraphicFramePr>
        <p:xfrm>
          <a:off x="3553932" y="1911415"/>
          <a:ext cx="3075468" cy="359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BBA056AC-F14C-424A-8AE8-FC93DBDF2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6318" y="1926012"/>
            <a:ext cx="2140079" cy="162064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C27557D-3107-475B-BB93-7847F16602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6318" y="4199331"/>
            <a:ext cx="2569988" cy="15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8FA9EB-6944-48AE-8BC8-E240A73AB26C}"/>
              </a:ext>
            </a:extLst>
          </p:cNvPr>
          <p:cNvSpPr txBox="1">
            <a:spLocks/>
          </p:cNvSpPr>
          <p:nvPr/>
        </p:nvSpPr>
        <p:spPr>
          <a:xfrm>
            <a:off x="7048419" y="1433226"/>
            <a:ext cx="4553031" cy="4468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b="1" dirty="0"/>
              <a:t>Arcoma Precision i5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4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400" b="1" dirty="0"/>
              <a:t>Arcoma Intuition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F84690-0B63-4945-B2EA-42201E8C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ARCOMA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A0645E8-DC1C-4E4E-BA47-72A2D1C7FAA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80455" y="1433226"/>
            <a:ext cx="2440631" cy="446810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30 </a:t>
            </a:r>
            <a:r>
              <a:rPr lang="sv-SE" dirty="0" err="1"/>
              <a:t>employees</a:t>
            </a:r>
            <a:endParaRPr lang="sv-S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Sell to 17+ countries in the world</a:t>
            </a:r>
            <a:endParaRPr lang="sv-S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Revenue:</a:t>
            </a:r>
            <a:r>
              <a:rPr lang="sv-SE" sz="1400" dirty="0"/>
              <a:t> </a:t>
            </a:r>
            <a:r>
              <a:rPr lang="sv-SE" sz="1400" dirty="0">
                <a:effectLst/>
              </a:rPr>
              <a:t>133 672 KSEK</a:t>
            </a:r>
            <a:endParaRPr lang="sv-SE" sz="1400" dirty="0"/>
          </a:p>
          <a:p>
            <a:pPr>
              <a:spcBef>
                <a:spcPts val="600"/>
              </a:spcBef>
            </a:pPr>
            <a:endParaRPr lang="sv-SE" sz="1200" i="1" dirty="0"/>
          </a:p>
          <a:p>
            <a:pPr>
              <a:spcBef>
                <a:spcPts val="600"/>
              </a:spcBef>
            </a:pPr>
            <a:r>
              <a:rPr lang="sv-SE" sz="1200" i="1" dirty="0"/>
              <a:t>(2019 </a:t>
            </a:r>
            <a:r>
              <a:rPr lang="sv-SE" sz="1200" i="1" dirty="0" err="1"/>
              <a:t>numbers</a:t>
            </a:r>
            <a:r>
              <a:rPr lang="sv-SE" sz="1200" i="1" dirty="0"/>
              <a:t>.)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9F6050-FD98-445F-8C95-FAC84DBA67BA}"/>
              </a:ext>
            </a:extLst>
          </p:cNvPr>
          <p:cNvSpPr txBox="1"/>
          <p:nvPr/>
        </p:nvSpPr>
        <p:spPr>
          <a:xfrm>
            <a:off x="3498966" y="1366948"/>
            <a:ext cx="288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Offering</a:t>
            </a:r>
            <a:endParaRPr lang="sv-SE" sz="2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7F96CD-BE7D-46AB-A101-4895F6155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5704"/>
              </p:ext>
            </p:extLst>
          </p:nvPr>
        </p:nvGraphicFramePr>
        <p:xfrm>
          <a:off x="3553932" y="1911415"/>
          <a:ext cx="3075468" cy="59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9FDF2201-A0D8-4C85-9E48-BC7022241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199" y="146670"/>
            <a:ext cx="2305050" cy="598861"/>
          </a:xfrm>
          <a:prstGeom prst="rect">
            <a:avLst/>
          </a:prstGeom>
        </p:spPr>
      </p:pic>
      <p:sp>
        <p:nvSpPr>
          <p:cNvPr id="12" name="Rubrik 2">
            <a:extLst>
              <a:ext uri="{FF2B5EF4-FFF2-40B4-BE49-F238E27FC236}">
                <a16:creationId xmlns:a16="http://schemas.microsoft.com/office/drawing/2014/main" id="{295E1B9C-6968-4AE8-921A-AD3542612293}"/>
              </a:ext>
            </a:extLst>
          </p:cNvPr>
          <p:cNvSpPr txBox="1">
            <a:spLocks/>
          </p:cNvSpPr>
          <p:nvPr/>
        </p:nvSpPr>
        <p:spPr>
          <a:xfrm>
            <a:off x="3221086" y="2741767"/>
            <a:ext cx="3827333" cy="7254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sv-SE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”WE ARE EXPERTS </a:t>
            </a:r>
            <a:br>
              <a:rPr lang="sv-SE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sv-SE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 CONVENTIONAL X-RAY”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E3359F-D952-4B1D-BAE6-C98E24059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4160" y="1767059"/>
            <a:ext cx="2489294" cy="170019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ED1F875-1B40-4889-ADFB-E0C32458DE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4160" y="3952875"/>
            <a:ext cx="2580983" cy="183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3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0A2E2A-716B-4592-9045-7CE3D981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3795714"/>
            <a:ext cx="4502150" cy="795336"/>
          </a:xfrm>
        </p:spPr>
        <p:txBody>
          <a:bodyPr/>
          <a:lstStyle/>
          <a:p>
            <a:r>
              <a:rPr lang="sv-SE" dirty="0"/>
              <a:t>Product </a:t>
            </a:r>
            <a:r>
              <a:rPr lang="sv-SE" dirty="0" err="1"/>
              <a:t>positioning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78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8ACAF-4FF9-4655-B24D-1EAAC03973A5}" vid="{AA23A7BB-747E-4205-AAEC-517435F7676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410</Words>
  <Application>Microsoft Office PowerPoint</Application>
  <PresentationFormat>Bredbild</PresentationFormat>
  <Paragraphs>143</Paragraphs>
  <Slides>11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Myriad Pro Light</vt:lpstr>
      <vt:lpstr>Wingdings</vt:lpstr>
      <vt:lpstr>Office-tema</vt:lpstr>
      <vt:lpstr>1_Office-tema</vt:lpstr>
      <vt:lpstr>Competitors </vt:lpstr>
      <vt:lpstr>Main competitors</vt:lpstr>
      <vt:lpstr>Competitors vary per market</vt:lpstr>
      <vt:lpstr>A deeper look – some competitors</vt:lpstr>
      <vt:lpstr>SIEMENS Healthineers</vt:lpstr>
      <vt:lpstr>SAMSUNG</vt:lpstr>
      <vt:lpstr>GE HEALTHCARE</vt:lpstr>
      <vt:lpstr>ARCOMA</vt:lpstr>
      <vt:lpstr>Product positioning</vt:lpstr>
      <vt:lpstr>COMPETITORS OF ARCOMA PRECISION i5</vt:lpstr>
      <vt:lpstr>PRODUCT POSITIONING ARCOMA PRECISION i5 AND ITS COMPETITORS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Robbe</dc:creator>
  <cp:lastModifiedBy>Frida Robbe</cp:lastModifiedBy>
  <cp:revision>16</cp:revision>
  <dcterms:created xsi:type="dcterms:W3CDTF">2020-08-21T08:06:02Z</dcterms:created>
  <dcterms:modified xsi:type="dcterms:W3CDTF">2020-08-24T10:56:33Z</dcterms:modified>
</cp:coreProperties>
</file>