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96" r:id="rId3"/>
    <p:sldMasterId id="2147483712" r:id="rId4"/>
  </p:sldMasterIdLst>
  <p:notesMasterIdLst>
    <p:notesMasterId r:id="rId17"/>
  </p:notesMasterIdLst>
  <p:sldIdLst>
    <p:sldId id="2484" r:id="rId5"/>
    <p:sldId id="2582" r:id="rId6"/>
    <p:sldId id="2590" r:id="rId7"/>
    <p:sldId id="2584" r:id="rId8"/>
    <p:sldId id="2583" r:id="rId9"/>
    <p:sldId id="660" r:id="rId10"/>
    <p:sldId id="2580" r:id="rId11"/>
    <p:sldId id="2585" r:id="rId12"/>
    <p:sldId id="2586" r:id="rId13"/>
    <p:sldId id="2587" r:id="rId14"/>
    <p:sldId id="2588" r:id="rId15"/>
    <p:sldId id="2589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5D0174-DCDA-434A-9343-368B706B8B12}" type="doc">
      <dgm:prSet loTypeId="urn:microsoft.com/office/officeart/2005/8/layout/chart3" loCatId="cycle" qsTypeId="urn:microsoft.com/office/officeart/2005/8/quickstyle/simple1" qsCatId="simple" csTypeId="urn:microsoft.com/office/officeart/2005/8/colors/colorful1" csCatId="colorful" phldr="1"/>
      <dgm:spPr/>
    </dgm:pt>
    <dgm:pt modelId="{F9A8EF5B-AF0C-42CA-880D-608140E21776}">
      <dgm:prSet phldrT="[Text]"/>
      <dgm:spPr/>
      <dgm:t>
        <a:bodyPr/>
        <a:lstStyle/>
        <a:p>
          <a:r>
            <a:rPr lang="sv-SE" b="1" dirty="0" err="1"/>
            <a:t>Conventional</a:t>
          </a:r>
          <a:r>
            <a:rPr lang="sv-SE" b="1" dirty="0"/>
            <a:t> X-ray</a:t>
          </a:r>
        </a:p>
      </dgm:t>
    </dgm:pt>
    <dgm:pt modelId="{BD68D05A-B035-4093-8105-166C40AAF06F}" type="parTrans" cxnId="{578BC302-51C3-45A0-921C-3CD8FF52C967}">
      <dgm:prSet/>
      <dgm:spPr/>
      <dgm:t>
        <a:bodyPr/>
        <a:lstStyle/>
        <a:p>
          <a:endParaRPr lang="sv-SE"/>
        </a:p>
      </dgm:t>
    </dgm:pt>
    <dgm:pt modelId="{60E326EA-EB52-433C-8EF5-A06253084188}" type="sibTrans" cxnId="{578BC302-51C3-45A0-921C-3CD8FF52C967}">
      <dgm:prSet/>
      <dgm:spPr/>
      <dgm:t>
        <a:bodyPr/>
        <a:lstStyle/>
        <a:p>
          <a:endParaRPr lang="sv-SE"/>
        </a:p>
      </dgm:t>
    </dgm:pt>
    <dgm:pt modelId="{D1352103-F5D4-425F-AA14-04781EDA161C}">
      <dgm:prSet phldrT="[Text]"/>
      <dgm:spPr/>
      <dgm:t>
        <a:bodyPr/>
        <a:lstStyle/>
        <a:p>
          <a:r>
            <a:rPr lang="sv-SE" dirty="0" err="1"/>
            <a:t>Computed</a:t>
          </a:r>
          <a:r>
            <a:rPr lang="sv-SE" dirty="0"/>
            <a:t> </a:t>
          </a:r>
          <a:r>
            <a:rPr lang="sv-SE" dirty="0" err="1"/>
            <a:t>Tomography</a:t>
          </a:r>
          <a:endParaRPr lang="sv-SE" dirty="0"/>
        </a:p>
      </dgm:t>
    </dgm:pt>
    <dgm:pt modelId="{432308A8-BB0D-47ED-AD63-8BDE766BCF90}" type="parTrans" cxnId="{1B4F8146-69BD-4318-9612-41EA078DD3FE}">
      <dgm:prSet/>
      <dgm:spPr/>
      <dgm:t>
        <a:bodyPr/>
        <a:lstStyle/>
        <a:p>
          <a:endParaRPr lang="sv-SE"/>
        </a:p>
      </dgm:t>
    </dgm:pt>
    <dgm:pt modelId="{5B6E360D-9312-4689-A5DF-E5A76112357B}" type="sibTrans" cxnId="{1B4F8146-69BD-4318-9612-41EA078DD3FE}">
      <dgm:prSet/>
      <dgm:spPr/>
      <dgm:t>
        <a:bodyPr/>
        <a:lstStyle/>
        <a:p>
          <a:endParaRPr lang="sv-SE"/>
        </a:p>
      </dgm:t>
    </dgm:pt>
    <dgm:pt modelId="{802545E3-7744-4282-A65F-DD33D21AF11D}">
      <dgm:prSet phldrT="[Text]"/>
      <dgm:spPr/>
      <dgm:t>
        <a:bodyPr/>
        <a:lstStyle/>
        <a:p>
          <a:r>
            <a:rPr lang="sv-SE" dirty="0" err="1"/>
            <a:t>Molecular</a:t>
          </a:r>
          <a:r>
            <a:rPr lang="sv-SE" dirty="0"/>
            <a:t> Imaging Equipment</a:t>
          </a:r>
        </a:p>
      </dgm:t>
    </dgm:pt>
    <dgm:pt modelId="{103E5C38-FEF3-489B-95FF-C57C5BF67E62}" type="parTrans" cxnId="{D80CF2B2-317F-4A1B-85E2-E8479DCA6DBF}">
      <dgm:prSet/>
      <dgm:spPr/>
      <dgm:t>
        <a:bodyPr/>
        <a:lstStyle/>
        <a:p>
          <a:endParaRPr lang="sv-SE"/>
        </a:p>
      </dgm:t>
    </dgm:pt>
    <dgm:pt modelId="{87DAEB6E-D86C-4450-8B57-8BCB6B2D7ECA}" type="sibTrans" cxnId="{D80CF2B2-317F-4A1B-85E2-E8479DCA6DBF}">
      <dgm:prSet/>
      <dgm:spPr/>
      <dgm:t>
        <a:bodyPr/>
        <a:lstStyle/>
        <a:p>
          <a:endParaRPr lang="sv-SE"/>
        </a:p>
      </dgm:t>
    </dgm:pt>
    <dgm:pt modelId="{B26F0AE6-397B-4816-910D-AE70C81BFFE3}">
      <dgm:prSet phldrT="[Text]"/>
      <dgm:spPr/>
      <dgm:t>
        <a:bodyPr/>
        <a:lstStyle/>
        <a:p>
          <a:r>
            <a:rPr lang="sv-SE" dirty="0"/>
            <a:t>MRI (Magnetic </a:t>
          </a:r>
          <a:r>
            <a:rPr lang="sv-SE" dirty="0" err="1"/>
            <a:t>Resonance</a:t>
          </a:r>
          <a:r>
            <a:rPr lang="sv-SE" dirty="0"/>
            <a:t> Imaging)</a:t>
          </a:r>
        </a:p>
      </dgm:t>
    </dgm:pt>
    <dgm:pt modelId="{23EEEDD8-22B7-45E7-B2CA-CABD1AEDAEB8}" type="parTrans" cxnId="{5489980D-E36F-4154-AD34-E10B72424A95}">
      <dgm:prSet/>
      <dgm:spPr/>
      <dgm:t>
        <a:bodyPr/>
        <a:lstStyle/>
        <a:p>
          <a:endParaRPr lang="sv-SE"/>
        </a:p>
      </dgm:t>
    </dgm:pt>
    <dgm:pt modelId="{886BEB30-9DE1-4EA8-B217-08D07E068254}" type="sibTrans" cxnId="{5489980D-E36F-4154-AD34-E10B72424A95}">
      <dgm:prSet/>
      <dgm:spPr/>
      <dgm:t>
        <a:bodyPr/>
        <a:lstStyle/>
        <a:p>
          <a:endParaRPr lang="sv-SE"/>
        </a:p>
      </dgm:t>
    </dgm:pt>
    <dgm:pt modelId="{3D068C78-35F0-43AF-931B-D9376FC93619}">
      <dgm:prSet phldrT="[Text]"/>
      <dgm:spPr/>
      <dgm:t>
        <a:bodyPr/>
        <a:lstStyle/>
        <a:p>
          <a:r>
            <a:rPr lang="sv-SE" dirty="0"/>
            <a:t>Ultrasound Equipment</a:t>
          </a:r>
        </a:p>
      </dgm:t>
    </dgm:pt>
    <dgm:pt modelId="{A631BE8B-450B-4BB5-ADEF-3A1A52607D8C}" type="parTrans" cxnId="{F6E98387-C10C-4BC9-8E5A-0DA9B993FA62}">
      <dgm:prSet/>
      <dgm:spPr/>
      <dgm:t>
        <a:bodyPr/>
        <a:lstStyle/>
        <a:p>
          <a:endParaRPr lang="sv-SE"/>
        </a:p>
      </dgm:t>
    </dgm:pt>
    <dgm:pt modelId="{1982D3AC-A773-464D-9C9B-1E19F2688E72}" type="sibTrans" cxnId="{F6E98387-C10C-4BC9-8E5A-0DA9B993FA62}">
      <dgm:prSet/>
      <dgm:spPr/>
      <dgm:t>
        <a:bodyPr/>
        <a:lstStyle/>
        <a:p>
          <a:endParaRPr lang="sv-SE"/>
        </a:p>
      </dgm:t>
    </dgm:pt>
    <dgm:pt modelId="{B61382CE-A82E-4FAA-9CF5-6CFEC9E2E4D2}" type="pres">
      <dgm:prSet presAssocID="{665D0174-DCDA-434A-9343-368B706B8B12}" presName="compositeShape" presStyleCnt="0">
        <dgm:presLayoutVars>
          <dgm:chMax val="7"/>
          <dgm:dir/>
          <dgm:resizeHandles val="exact"/>
        </dgm:presLayoutVars>
      </dgm:prSet>
      <dgm:spPr/>
    </dgm:pt>
    <dgm:pt modelId="{E7D9EC1D-8E00-4A8C-9E57-4EDEFA7B22B7}" type="pres">
      <dgm:prSet presAssocID="{665D0174-DCDA-434A-9343-368B706B8B12}" presName="wedge1" presStyleLbl="node1" presStyleIdx="0" presStyleCnt="5"/>
      <dgm:spPr/>
    </dgm:pt>
    <dgm:pt modelId="{C1C8DB8B-E8B7-47FF-B1B2-2B786DF1CDF4}" type="pres">
      <dgm:prSet presAssocID="{665D0174-DCDA-434A-9343-368B706B8B12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F0D1418B-168A-4BFE-BC25-41EA7428DEFE}" type="pres">
      <dgm:prSet presAssocID="{665D0174-DCDA-434A-9343-368B706B8B12}" presName="wedge2" presStyleLbl="node1" presStyleIdx="1" presStyleCnt="5"/>
      <dgm:spPr/>
    </dgm:pt>
    <dgm:pt modelId="{2135DA58-1A58-4866-B834-11B0E4B3B1AD}" type="pres">
      <dgm:prSet presAssocID="{665D0174-DCDA-434A-9343-368B706B8B12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1B80D131-0C89-402D-A1BE-C746D90CCD59}" type="pres">
      <dgm:prSet presAssocID="{665D0174-DCDA-434A-9343-368B706B8B12}" presName="wedge3" presStyleLbl="node1" presStyleIdx="2" presStyleCnt="5"/>
      <dgm:spPr/>
    </dgm:pt>
    <dgm:pt modelId="{2FB58A8C-290A-447F-A560-3192F6D17A17}" type="pres">
      <dgm:prSet presAssocID="{665D0174-DCDA-434A-9343-368B706B8B12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911E7527-2E80-441D-A44D-ABBA6218AD3C}" type="pres">
      <dgm:prSet presAssocID="{665D0174-DCDA-434A-9343-368B706B8B12}" presName="wedge4" presStyleLbl="node1" presStyleIdx="3" presStyleCnt="5"/>
      <dgm:spPr/>
    </dgm:pt>
    <dgm:pt modelId="{FDA244D6-0E9E-465A-906C-5940707CBAB0}" type="pres">
      <dgm:prSet presAssocID="{665D0174-DCDA-434A-9343-368B706B8B12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FD211585-A073-4006-A5A0-C8EAAF192159}" type="pres">
      <dgm:prSet presAssocID="{665D0174-DCDA-434A-9343-368B706B8B12}" presName="wedge5" presStyleLbl="node1" presStyleIdx="4" presStyleCnt="5"/>
      <dgm:spPr/>
    </dgm:pt>
    <dgm:pt modelId="{CC1426A9-E8CC-46A9-BD34-8CC8DB57F56A}" type="pres">
      <dgm:prSet presAssocID="{665D0174-DCDA-434A-9343-368B706B8B12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578BC302-51C3-45A0-921C-3CD8FF52C967}" srcId="{665D0174-DCDA-434A-9343-368B706B8B12}" destId="{F9A8EF5B-AF0C-42CA-880D-608140E21776}" srcOrd="0" destOrd="0" parTransId="{BD68D05A-B035-4093-8105-166C40AAF06F}" sibTransId="{60E326EA-EB52-433C-8EF5-A06253084188}"/>
    <dgm:cxn modelId="{5489980D-E36F-4154-AD34-E10B72424A95}" srcId="{665D0174-DCDA-434A-9343-368B706B8B12}" destId="{B26F0AE6-397B-4816-910D-AE70C81BFFE3}" srcOrd="1" destOrd="0" parTransId="{23EEEDD8-22B7-45E7-B2CA-CABD1AEDAEB8}" sibTransId="{886BEB30-9DE1-4EA8-B217-08D07E068254}"/>
    <dgm:cxn modelId="{96211125-2CA7-40EC-9F03-6609197E17BF}" type="presOf" srcId="{665D0174-DCDA-434A-9343-368B706B8B12}" destId="{B61382CE-A82E-4FAA-9CF5-6CFEC9E2E4D2}" srcOrd="0" destOrd="0" presId="urn:microsoft.com/office/officeart/2005/8/layout/chart3"/>
    <dgm:cxn modelId="{2BD92D2D-783A-49A7-8130-B65C616A917E}" type="presOf" srcId="{B26F0AE6-397B-4816-910D-AE70C81BFFE3}" destId="{F0D1418B-168A-4BFE-BC25-41EA7428DEFE}" srcOrd="0" destOrd="0" presId="urn:microsoft.com/office/officeart/2005/8/layout/chart3"/>
    <dgm:cxn modelId="{6211523A-D241-4879-9F9E-5E358FB6666A}" type="presOf" srcId="{D1352103-F5D4-425F-AA14-04781EDA161C}" destId="{1B80D131-0C89-402D-A1BE-C746D90CCD59}" srcOrd="0" destOrd="0" presId="urn:microsoft.com/office/officeart/2005/8/layout/chart3"/>
    <dgm:cxn modelId="{1B4F8146-69BD-4318-9612-41EA078DD3FE}" srcId="{665D0174-DCDA-434A-9343-368B706B8B12}" destId="{D1352103-F5D4-425F-AA14-04781EDA161C}" srcOrd="2" destOrd="0" parTransId="{432308A8-BB0D-47ED-AD63-8BDE766BCF90}" sibTransId="{5B6E360D-9312-4689-A5DF-E5A76112357B}"/>
    <dgm:cxn modelId="{327AB44E-AF1D-4A40-AF9C-6A93366D95D6}" type="presOf" srcId="{3D068C78-35F0-43AF-931B-D9376FC93619}" destId="{FD211585-A073-4006-A5A0-C8EAAF192159}" srcOrd="0" destOrd="0" presId="urn:microsoft.com/office/officeart/2005/8/layout/chart3"/>
    <dgm:cxn modelId="{0C4B0270-FB41-40E9-86F0-C3F2EA0DF636}" type="presOf" srcId="{F9A8EF5B-AF0C-42CA-880D-608140E21776}" destId="{E7D9EC1D-8E00-4A8C-9E57-4EDEFA7B22B7}" srcOrd="0" destOrd="0" presId="urn:microsoft.com/office/officeart/2005/8/layout/chart3"/>
    <dgm:cxn modelId="{12606C87-2B3E-4AD8-B094-6DBEA5C6A03F}" type="presOf" srcId="{802545E3-7744-4282-A65F-DD33D21AF11D}" destId="{911E7527-2E80-441D-A44D-ABBA6218AD3C}" srcOrd="0" destOrd="0" presId="urn:microsoft.com/office/officeart/2005/8/layout/chart3"/>
    <dgm:cxn modelId="{F6E98387-C10C-4BC9-8E5A-0DA9B993FA62}" srcId="{665D0174-DCDA-434A-9343-368B706B8B12}" destId="{3D068C78-35F0-43AF-931B-D9376FC93619}" srcOrd="4" destOrd="0" parTransId="{A631BE8B-450B-4BB5-ADEF-3A1A52607D8C}" sibTransId="{1982D3AC-A773-464D-9C9B-1E19F2688E72}"/>
    <dgm:cxn modelId="{53F4EC9A-BD79-4489-80A6-8E4AE0399A19}" type="presOf" srcId="{B26F0AE6-397B-4816-910D-AE70C81BFFE3}" destId="{2135DA58-1A58-4866-B834-11B0E4B3B1AD}" srcOrd="1" destOrd="0" presId="urn:microsoft.com/office/officeart/2005/8/layout/chart3"/>
    <dgm:cxn modelId="{75E11BB1-19AD-4B73-B61A-FABF373AD797}" type="presOf" srcId="{802545E3-7744-4282-A65F-DD33D21AF11D}" destId="{FDA244D6-0E9E-465A-906C-5940707CBAB0}" srcOrd="1" destOrd="0" presId="urn:microsoft.com/office/officeart/2005/8/layout/chart3"/>
    <dgm:cxn modelId="{D80CF2B2-317F-4A1B-85E2-E8479DCA6DBF}" srcId="{665D0174-DCDA-434A-9343-368B706B8B12}" destId="{802545E3-7744-4282-A65F-DD33D21AF11D}" srcOrd="3" destOrd="0" parTransId="{103E5C38-FEF3-489B-95FF-C57C5BF67E62}" sibTransId="{87DAEB6E-D86C-4450-8B57-8BCB6B2D7ECA}"/>
    <dgm:cxn modelId="{A80E7CD5-78BE-4D6A-A4E6-CC848D3C80B6}" type="presOf" srcId="{D1352103-F5D4-425F-AA14-04781EDA161C}" destId="{2FB58A8C-290A-447F-A560-3192F6D17A17}" srcOrd="1" destOrd="0" presId="urn:microsoft.com/office/officeart/2005/8/layout/chart3"/>
    <dgm:cxn modelId="{BE367AF3-2E50-4552-ADF7-73A74E131BA0}" type="presOf" srcId="{3D068C78-35F0-43AF-931B-D9376FC93619}" destId="{CC1426A9-E8CC-46A9-BD34-8CC8DB57F56A}" srcOrd="1" destOrd="0" presId="urn:microsoft.com/office/officeart/2005/8/layout/chart3"/>
    <dgm:cxn modelId="{9087A1F8-3B00-44A0-BC44-BF778771383F}" type="presOf" srcId="{F9A8EF5B-AF0C-42CA-880D-608140E21776}" destId="{C1C8DB8B-E8B7-47FF-B1B2-2B786DF1CDF4}" srcOrd="1" destOrd="0" presId="urn:microsoft.com/office/officeart/2005/8/layout/chart3"/>
    <dgm:cxn modelId="{8E0F432E-B15B-4626-AECD-02CC0E7D8FB9}" type="presParOf" srcId="{B61382CE-A82E-4FAA-9CF5-6CFEC9E2E4D2}" destId="{E7D9EC1D-8E00-4A8C-9E57-4EDEFA7B22B7}" srcOrd="0" destOrd="0" presId="urn:microsoft.com/office/officeart/2005/8/layout/chart3"/>
    <dgm:cxn modelId="{5DB351FF-8184-49E1-AA42-5617FDEBF012}" type="presParOf" srcId="{B61382CE-A82E-4FAA-9CF5-6CFEC9E2E4D2}" destId="{C1C8DB8B-E8B7-47FF-B1B2-2B786DF1CDF4}" srcOrd="1" destOrd="0" presId="urn:microsoft.com/office/officeart/2005/8/layout/chart3"/>
    <dgm:cxn modelId="{46419BAA-2F51-49CA-9DDF-8334132C6699}" type="presParOf" srcId="{B61382CE-A82E-4FAA-9CF5-6CFEC9E2E4D2}" destId="{F0D1418B-168A-4BFE-BC25-41EA7428DEFE}" srcOrd="2" destOrd="0" presId="urn:microsoft.com/office/officeart/2005/8/layout/chart3"/>
    <dgm:cxn modelId="{588C6738-7DB7-48BD-94ED-09AA4018C095}" type="presParOf" srcId="{B61382CE-A82E-4FAA-9CF5-6CFEC9E2E4D2}" destId="{2135DA58-1A58-4866-B834-11B0E4B3B1AD}" srcOrd="3" destOrd="0" presId="urn:microsoft.com/office/officeart/2005/8/layout/chart3"/>
    <dgm:cxn modelId="{5EAB9F2D-3223-43D7-A24D-C8A6545140AB}" type="presParOf" srcId="{B61382CE-A82E-4FAA-9CF5-6CFEC9E2E4D2}" destId="{1B80D131-0C89-402D-A1BE-C746D90CCD59}" srcOrd="4" destOrd="0" presId="urn:microsoft.com/office/officeart/2005/8/layout/chart3"/>
    <dgm:cxn modelId="{58A0FE6C-64E8-40A0-8C21-A4FBFA7C1393}" type="presParOf" srcId="{B61382CE-A82E-4FAA-9CF5-6CFEC9E2E4D2}" destId="{2FB58A8C-290A-447F-A560-3192F6D17A17}" srcOrd="5" destOrd="0" presId="urn:microsoft.com/office/officeart/2005/8/layout/chart3"/>
    <dgm:cxn modelId="{76EC495F-39B2-4454-A646-D0043C94BCC2}" type="presParOf" srcId="{B61382CE-A82E-4FAA-9CF5-6CFEC9E2E4D2}" destId="{911E7527-2E80-441D-A44D-ABBA6218AD3C}" srcOrd="6" destOrd="0" presId="urn:microsoft.com/office/officeart/2005/8/layout/chart3"/>
    <dgm:cxn modelId="{8822154F-A984-44CA-B50B-6B286862BF6A}" type="presParOf" srcId="{B61382CE-A82E-4FAA-9CF5-6CFEC9E2E4D2}" destId="{FDA244D6-0E9E-465A-906C-5940707CBAB0}" srcOrd="7" destOrd="0" presId="urn:microsoft.com/office/officeart/2005/8/layout/chart3"/>
    <dgm:cxn modelId="{08D697A1-D343-4DF8-921B-62F9DF23DF6F}" type="presParOf" srcId="{B61382CE-A82E-4FAA-9CF5-6CFEC9E2E4D2}" destId="{FD211585-A073-4006-A5A0-C8EAAF192159}" srcOrd="8" destOrd="0" presId="urn:microsoft.com/office/officeart/2005/8/layout/chart3"/>
    <dgm:cxn modelId="{87579E47-8E0D-463E-885E-357503D82FAE}" type="presParOf" srcId="{B61382CE-A82E-4FAA-9CF5-6CFEC9E2E4D2}" destId="{CC1426A9-E8CC-46A9-BD34-8CC8DB57F56A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9EC1D-8E00-4A8C-9E57-4EDEFA7B22B7}">
      <dsp:nvSpPr>
        <dsp:cNvPr id="0" name=""/>
        <dsp:cNvSpPr/>
      </dsp:nvSpPr>
      <dsp:spPr>
        <a:xfrm>
          <a:off x="1386529" y="238405"/>
          <a:ext cx="3351643" cy="3351643"/>
        </a:xfrm>
        <a:prstGeom prst="pie">
          <a:avLst>
            <a:gd name="adj1" fmla="val 16200000"/>
            <a:gd name="adj2" fmla="val 2052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b="1" kern="1200" dirty="0" err="1"/>
            <a:t>Conventional</a:t>
          </a:r>
          <a:r>
            <a:rPr lang="sv-SE" sz="1400" b="1" kern="1200" dirty="0"/>
            <a:t> X-ray</a:t>
          </a:r>
        </a:p>
      </dsp:txBody>
      <dsp:txXfrm>
        <a:off x="3104646" y="739157"/>
        <a:ext cx="1137164" cy="778060"/>
      </dsp:txXfrm>
    </dsp:sp>
    <dsp:sp modelId="{F0D1418B-168A-4BFE-BC25-41EA7428DEFE}">
      <dsp:nvSpPr>
        <dsp:cNvPr id="0" name=""/>
        <dsp:cNvSpPr/>
      </dsp:nvSpPr>
      <dsp:spPr>
        <a:xfrm>
          <a:off x="1269222" y="400002"/>
          <a:ext cx="3351643" cy="3351643"/>
        </a:xfrm>
        <a:prstGeom prst="pie">
          <a:avLst>
            <a:gd name="adj1" fmla="val 20520000"/>
            <a:gd name="adj2" fmla="val 32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MRI (Magnetic </a:t>
          </a:r>
          <a:r>
            <a:rPr lang="sv-SE" sz="1400" kern="1200" dirty="0" err="1"/>
            <a:t>Resonance</a:t>
          </a:r>
          <a:r>
            <a:rPr lang="sv-SE" sz="1400" kern="1200" dirty="0"/>
            <a:t> Imaging)</a:t>
          </a:r>
        </a:p>
      </dsp:txBody>
      <dsp:txXfrm>
        <a:off x="3459760" y="1916222"/>
        <a:ext cx="997513" cy="841900"/>
      </dsp:txXfrm>
    </dsp:sp>
    <dsp:sp modelId="{1B80D131-0C89-402D-A1BE-C746D90CCD59}">
      <dsp:nvSpPr>
        <dsp:cNvPr id="0" name=""/>
        <dsp:cNvSpPr/>
      </dsp:nvSpPr>
      <dsp:spPr>
        <a:xfrm>
          <a:off x="1269222" y="400002"/>
          <a:ext cx="3351643" cy="3351643"/>
        </a:xfrm>
        <a:prstGeom prst="pie">
          <a:avLst>
            <a:gd name="adj1" fmla="val 3240000"/>
            <a:gd name="adj2" fmla="val 756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 err="1"/>
            <a:t>Computed</a:t>
          </a:r>
          <a:r>
            <a:rPr lang="sv-SE" sz="1400" kern="1200" dirty="0"/>
            <a:t> </a:t>
          </a:r>
          <a:r>
            <a:rPr lang="sv-SE" sz="1400" kern="1200" dirty="0" err="1"/>
            <a:t>Tomography</a:t>
          </a:r>
          <a:endParaRPr lang="sv-SE" sz="1400" kern="1200" dirty="0"/>
        </a:p>
      </dsp:txBody>
      <dsp:txXfrm>
        <a:off x="2346536" y="2913735"/>
        <a:ext cx="1197015" cy="718209"/>
      </dsp:txXfrm>
    </dsp:sp>
    <dsp:sp modelId="{911E7527-2E80-441D-A44D-ABBA6218AD3C}">
      <dsp:nvSpPr>
        <dsp:cNvPr id="0" name=""/>
        <dsp:cNvSpPr/>
      </dsp:nvSpPr>
      <dsp:spPr>
        <a:xfrm>
          <a:off x="1269222" y="400002"/>
          <a:ext cx="3351643" cy="3351643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 err="1"/>
            <a:t>Molecular</a:t>
          </a:r>
          <a:r>
            <a:rPr lang="sv-SE" sz="1400" kern="1200" dirty="0"/>
            <a:t> Imaging Equipment</a:t>
          </a:r>
        </a:p>
      </dsp:txBody>
      <dsp:txXfrm>
        <a:off x="1428824" y="1916222"/>
        <a:ext cx="997513" cy="841900"/>
      </dsp:txXfrm>
    </dsp:sp>
    <dsp:sp modelId="{FD211585-A073-4006-A5A0-C8EAAF192159}">
      <dsp:nvSpPr>
        <dsp:cNvPr id="0" name=""/>
        <dsp:cNvSpPr/>
      </dsp:nvSpPr>
      <dsp:spPr>
        <a:xfrm>
          <a:off x="1269222" y="400002"/>
          <a:ext cx="3351643" cy="3351643"/>
        </a:xfrm>
        <a:prstGeom prst="pie">
          <a:avLst>
            <a:gd name="adj1" fmla="val 1188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Ultrasound Equipment</a:t>
          </a:r>
        </a:p>
      </dsp:txBody>
      <dsp:txXfrm>
        <a:off x="1758003" y="910729"/>
        <a:ext cx="1137164" cy="778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5F052-34AD-48EC-8183-DE01B6C14090}" type="datetimeFigureOut">
              <a:rPr lang="sv-SE" smtClean="0"/>
              <a:t>2020-09-03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C2E6E-28DE-4302-BD98-78A5F302EB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6324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v-SE" dirty="0" err="1"/>
              <a:t>Conventional</a:t>
            </a:r>
            <a:r>
              <a:rPr lang="sv-SE" dirty="0"/>
              <a:t> </a:t>
            </a:r>
            <a:r>
              <a:rPr lang="sv-SE" dirty="0" err="1"/>
              <a:t>x-ray</a:t>
            </a:r>
            <a:r>
              <a:rPr lang="sv-SE" dirty="0"/>
              <a:t> is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only</a:t>
            </a:r>
            <a:r>
              <a:rPr lang="sv-SE" dirty="0"/>
              <a:t> focus! </a:t>
            </a:r>
          </a:p>
          <a:p>
            <a:pPr marL="171450" indent="-171450">
              <a:buFontTx/>
              <a:buChar char="-"/>
            </a:pP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best </a:t>
            </a:r>
            <a:r>
              <a:rPr lang="sv-SE" dirty="0" err="1"/>
              <a:t>when</a:t>
            </a:r>
            <a:r>
              <a:rPr lang="sv-SE" dirty="0"/>
              <a:t> it </a:t>
            </a:r>
            <a:r>
              <a:rPr lang="sv-SE" dirty="0" err="1"/>
              <a:t>comes</a:t>
            </a:r>
            <a:r>
              <a:rPr lang="sv-SE" dirty="0"/>
              <a:t> to </a:t>
            </a:r>
            <a:r>
              <a:rPr lang="sv-SE" dirty="0" err="1"/>
              <a:t>that</a:t>
            </a:r>
            <a:r>
              <a:rPr lang="sv-SE" dirty="0"/>
              <a:t>…</a:t>
            </a:r>
          </a:p>
          <a:p>
            <a:pPr marL="171450" indent="-171450">
              <a:buFontTx/>
              <a:buChar char="-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8A926-6071-45AF-B20F-CEF2F81CE29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96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v-SE" dirty="0" err="1"/>
              <a:t>Conventional</a:t>
            </a:r>
            <a:r>
              <a:rPr lang="sv-SE" dirty="0"/>
              <a:t> </a:t>
            </a:r>
            <a:r>
              <a:rPr lang="sv-SE" dirty="0" err="1"/>
              <a:t>x-ray</a:t>
            </a:r>
            <a:r>
              <a:rPr lang="sv-SE" dirty="0"/>
              <a:t> is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only</a:t>
            </a:r>
            <a:r>
              <a:rPr lang="sv-SE" dirty="0"/>
              <a:t> focus! </a:t>
            </a:r>
          </a:p>
          <a:p>
            <a:pPr marL="171450" indent="-171450">
              <a:buFontTx/>
              <a:buChar char="-"/>
            </a:pP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best </a:t>
            </a:r>
            <a:r>
              <a:rPr lang="sv-SE" dirty="0" err="1"/>
              <a:t>when</a:t>
            </a:r>
            <a:r>
              <a:rPr lang="sv-SE" dirty="0"/>
              <a:t> it </a:t>
            </a:r>
            <a:r>
              <a:rPr lang="sv-SE" dirty="0" err="1"/>
              <a:t>comes</a:t>
            </a:r>
            <a:r>
              <a:rPr lang="sv-SE" dirty="0"/>
              <a:t> to </a:t>
            </a:r>
            <a:r>
              <a:rPr lang="sv-SE" dirty="0" err="1"/>
              <a:t>that</a:t>
            </a:r>
            <a:r>
              <a:rPr lang="sv-SE" dirty="0"/>
              <a:t>…</a:t>
            </a:r>
          </a:p>
          <a:p>
            <a:pPr marL="171450" indent="-171450">
              <a:buFontTx/>
              <a:buChar char="-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8A926-6071-45AF-B20F-CEF2F81CE29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345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v-SE" dirty="0" err="1"/>
              <a:t>Conventional</a:t>
            </a:r>
            <a:r>
              <a:rPr lang="sv-SE" dirty="0"/>
              <a:t> </a:t>
            </a:r>
            <a:r>
              <a:rPr lang="sv-SE" dirty="0" err="1"/>
              <a:t>x-ray</a:t>
            </a:r>
            <a:r>
              <a:rPr lang="sv-SE" dirty="0"/>
              <a:t> is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only</a:t>
            </a:r>
            <a:r>
              <a:rPr lang="sv-SE" dirty="0"/>
              <a:t> focus! </a:t>
            </a:r>
          </a:p>
          <a:p>
            <a:pPr marL="171450" indent="-171450">
              <a:buFontTx/>
              <a:buChar char="-"/>
            </a:pP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best </a:t>
            </a:r>
            <a:r>
              <a:rPr lang="sv-SE" dirty="0" err="1"/>
              <a:t>when</a:t>
            </a:r>
            <a:r>
              <a:rPr lang="sv-SE" dirty="0"/>
              <a:t> it </a:t>
            </a:r>
            <a:r>
              <a:rPr lang="sv-SE" dirty="0" err="1"/>
              <a:t>comes</a:t>
            </a:r>
            <a:r>
              <a:rPr lang="sv-SE" dirty="0"/>
              <a:t> to </a:t>
            </a:r>
            <a:r>
              <a:rPr lang="sv-SE" dirty="0" err="1"/>
              <a:t>that</a:t>
            </a:r>
            <a:r>
              <a:rPr lang="sv-SE" dirty="0"/>
              <a:t>…</a:t>
            </a:r>
          </a:p>
          <a:p>
            <a:pPr marL="171450" indent="-171450">
              <a:buFontTx/>
              <a:buChar char="-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8A926-6071-45AF-B20F-CEF2F81CE29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983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v-SE" dirty="0" err="1"/>
              <a:t>Conventional</a:t>
            </a:r>
            <a:r>
              <a:rPr lang="sv-SE" dirty="0"/>
              <a:t> </a:t>
            </a:r>
            <a:r>
              <a:rPr lang="sv-SE" dirty="0" err="1"/>
              <a:t>x-ray</a:t>
            </a:r>
            <a:r>
              <a:rPr lang="sv-SE" dirty="0"/>
              <a:t> is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only</a:t>
            </a:r>
            <a:r>
              <a:rPr lang="sv-SE" dirty="0"/>
              <a:t> focus! </a:t>
            </a:r>
          </a:p>
          <a:p>
            <a:pPr marL="171450" indent="-171450">
              <a:buFontTx/>
              <a:buChar char="-"/>
            </a:pP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best </a:t>
            </a:r>
            <a:r>
              <a:rPr lang="sv-SE" dirty="0" err="1"/>
              <a:t>when</a:t>
            </a:r>
            <a:r>
              <a:rPr lang="sv-SE" dirty="0"/>
              <a:t> it </a:t>
            </a:r>
            <a:r>
              <a:rPr lang="sv-SE" dirty="0" err="1"/>
              <a:t>comes</a:t>
            </a:r>
            <a:r>
              <a:rPr lang="sv-SE" dirty="0"/>
              <a:t> to </a:t>
            </a:r>
            <a:r>
              <a:rPr lang="sv-SE" dirty="0" err="1"/>
              <a:t>that</a:t>
            </a:r>
            <a:r>
              <a:rPr lang="sv-SE" dirty="0"/>
              <a:t>…</a:t>
            </a:r>
          </a:p>
          <a:p>
            <a:pPr marL="171450" indent="-171450">
              <a:buFontTx/>
              <a:buChar char="-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8A926-6071-45AF-B20F-CEF2F81CE29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873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171256-C306-4614-A358-2CDD94FE32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F108607-E213-48BD-AE78-41B992754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ED66C70-686F-4D91-B6B9-E7E46A231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65E7-1E7E-47C0-B2DF-A3E1A7753F77}" type="datetimeFigureOut">
              <a:rPr lang="sv-SE" smtClean="0"/>
              <a:t>2020-09-03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ADD6D1C-E3D6-4CFA-BDA7-FCB7136B0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DAFEA09-2EBF-4B43-BB67-BD1D05A27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ACDC-E3D1-4FE9-8FFF-A20B9BCC82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476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8EEFB7-1747-49C8-BF54-DD5F96C77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3E645D8-66EB-4291-A4E2-8F27EE05A2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9CDCBED-9C27-4FE7-9341-7852EDD41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65E7-1E7E-47C0-B2DF-A3E1A7753F77}" type="datetimeFigureOut">
              <a:rPr lang="sv-SE" smtClean="0"/>
              <a:t>2020-09-03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5282B94-4077-4E5E-A2B8-A788C9F68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50CEA1C-30B5-4A80-B74C-8A1F66F25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ACDC-E3D1-4FE9-8FFF-A20B9BCC82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3390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658E20B6-505C-41A5-B40B-C3915CB278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C7BDAE7-8A22-4C63-B91E-875CC752E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747B3BA-A6D0-47FE-8BE6-F6C1F3BC1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65E7-1E7E-47C0-B2DF-A3E1A7753F77}" type="datetimeFigureOut">
              <a:rPr lang="sv-SE" smtClean="0"/>
              <a:t>2020-09-03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350ACF4-010D-4709-B7AD-BAD897F12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9DA6FAE-0BC0-42E1-9F75-6C8DCA73D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ACDC-E3D1-4FE9-8FFF-A20B9BCC82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9874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1CCA2104-30FE-4090-90A3-BAD1A8189710}"/>
              </a:ext>
            </a:extLst>
          </p:cNvPr>
          <p:cNvSpPr/>
          <p:nvPr userDrawn="1"/>
        </p:nvSpPr>
        <p:spPr>
          <a:xfrm>
            <a:off x="0" y="5317958"/>
            <a:ext cx="12192000" cy="154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E512534-F2DC-4806-BBA0-2761D25EE4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887" y="2033718"/>
            <a:ext cx="5034162" cy="1056276"/>
          </a:xfrm>
          <a:prstGeom prst="rect">
            <a:avLst/>
          </a:prstGeom>
        </p:spPr>
      </p:pic>
      <p:sp>
        <p:nvSpPr>
          <p:cNvPr id="10" name="Underrubrik 5">
            <a:extLst>
              <a:ext uri="{FF2B5EF4-FFF2-40B4-BE49-F238E27FC236}">
                <a16:creationId xmlns:a16="http://schemas.microsoft.com/office/drawing/2014/main" id="{EC967143-4F29-4329-8BA4-01DECA6C1B3E}"/>
              </a:ext>
            </a:extLst>
          </p:cNvPr>
          <p:cNvSpPr txBox="1">
            <a:spLocks/>
          </p:cNvSpPr>
          <p:nvPr userDrawn="1"/>
        </p:nvSpPr>
        <p:spPr>
          <a:xfrm>
            <a:off x="-12032" y="3398782"/>
            <a:ext cx="12192000" cy="6001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sz="2200">
                <a:solidFill>
                  <a:schemeClr val="bg1">
                    <a:lumMod val="65000"/>
                  </a:schemeClr>
                </a:solidFill>
                <a:latin typeface="+mn-lt"/>
              </a:rPr>
              <a:t>WORLD CLASS DIGITAL X-RAY SYSTEMS</a:t>
            </a:r>
          </a:p>
        </p:txBody>
      </p:sp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CA24D71B-D441-419D-88EF-D5B02FE04CCA}"/>
              </a:ext>
            </a:extLst>
          </p:cNvPr>
          <p:cNvCxnSpPr>
            <a:cxnSpLocks/>
          </p:cNvCxnSpPr>
          <p:nvPr userDrawn="1"/>
        </p:nvCxnSpPr>
        <p:spPr>
          <a:xfrm>
            <a:off x="0" y="5317956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Underrubrik 5">
            <a:extLst>
              <a:ext uri="{FF2B5EF4-FFF2-40B4-BE49-F238E27FC236}">
                <a16:creationId xmlns:a16="http://schemas.microsoft.com/office/drawing/2014/main" id="{BF346F3F-9488-452A-A6C2-5A9CCBE1A69A}"/>
              </a:ext>
            </a:extLst>
          </p:cNvPr>
          <p:cNvSpPr txBox="1">
            <a:spLocks/>
          </p:cNvSpPr>
          <p:nvPr userDrawn="1"/>
        </p:nvSpPr>
        <p:spPr>
          <a:xfrm>
            <a:off x="0" y="5646927"/>
            <a:ext cx="12192000" cy="6001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sv-SE" sz="220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7298213F-960F-4277-9FC5-1EC5EDCF4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032" y="5730654"/>
            <a:ext cx="12204032" cy="714650"/>
          </a:xfrm>
          <a:prstGeom prst="rect">
            <a:avLst/>
          </a:prstGeom>
        </p:spPr>
        <p:txBody>
          <a:bodyPr/>
          <a:lstStyle>
            <a:lvl1pPr>
              <a:defRPr sz="2200" b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sv-SE"/>
              <a:t>INSERT HEADING</a:t>
            </a:r>
            <a:br>
              <a:rPr lang="sv-SE"/>
            </a:br>
            <a:r>
              <a:rPr lang="sv-SE" err="1"/>
              <a:t>Insert</a:t>
            </a:r>
            <a:r>
              <a:rPr lang="sv-SE"/>
              <a:t> </a:t>
            </a:r>
            <a:r>
              <a:rPr lang="sv-SE" err="1"/>
              <a:t>sub</a:t>
            </a:r>
            <a:r>
              <a:rPr lang="sv-SE"/>
              <a:t> </a:t>
            </a:r>
            <a:r>
              <a:rPr lang="sv-SE" err="1"/>
              <a:t>heading</a:t>
            </a:r>
            <a:r>
              <a:rPr lang="sv-SE"/>
              <a:t> or date</a:t>
            </a:r>
          </a:p>
        </p:txBody>
      </p:sp>
    </p:spTree>
    <p:extLst>
      <p:ext uri="{BB962C8B-B14F-4D97-AF65-F5344CB8AC3E}">
        <p14:creationId xmlns:p14="http://schemas.microsoft.com/office/powerpoint/2010/main" val="1124893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66CFCA3D-7212-4CDB-B306-E723EDE191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0273" b="1804"/>
          <a:stretch/>
        </p:blipFill>
        <p:spPr>
          <a:xfrm>
            <a:off x="0" y="-58189"/>
            <a:ext cx="12192000" cy="6916189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1447C329-34E6-4F8D-B6D3-E1DD3E800EF8}"/>
              </a:ext>
            </a:extLst>
          </p:cNvPr>
          <p:cNvSpPr/>
          <p:nvPr userDrawn="1"/>
        </p:nvSpPr>
        <p:spPr>
          <a:xfrm>
            <a:off x="0" y="3260558"/>
            <a:ext cx="12192000" cy="2418347"/>
          </a:xfrm>
          <a:prstGeom prst="rect">
            <a:avLst/>
          </a:prstGeom>
          <a:solidFill>
            <a:srgbClr val="88567C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5000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3B1EB89-2C05-4C01-A044-F574B9A629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6062" y="3490934"/>
            <a:ext cx="10515600" cy="77372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dirty="0" err="1"/>
              <a:t>Heading</a:t>
            </a:r>
            <a:endParaRPr lang="sv-SE" dirty="0"/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E93A392B-7D4C-45B5-9D36-C827BC0155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6062" y="4300751"/>
            <a:ext cx="9144000" cy="6001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heading</a:t>
            </a:r>
            <a:r>
              <a:rPr lang="sv-SE" dirty="0"/>
              <a:t>/Presenter/Date or </a:t>
            </a:r>
            <a:r>
              <a:rPr lang="sv-SE" dirty="0" err="1"/>
              <a:t>similar</a:t>
            </a:r>
            <a:endParaRPr lang="sv-SE" dirty="0"/>
          </a:p>
        </p:txBody>
      </p:sp>
      <p:pic>
        <p:nvPicPr>
          <p:cNvPr id="9" name="Bildobjekt 8" descr="En bild som visar objekt&#10;&#10;Automatiskt genererad beskrivning">
            <a:extLst>
              <a:ext uri="{FF2B5EF4-FFF2-40B4-BE49-F238E27FC236}">
                <a16:creationId xmlns:a16="http://schemas.microsoft.com/office/drawing/2014/main" id="{4F9A7181-7230-415C-83CD-D9B182F1BDF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51" y="5077329"/>
            <a:ext cx="1796906" cy="3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8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C43C3530-75EF-4DA2-92B7-893E6EFDDA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5605"/>
          <a:stretch/>
        </p:blipFill>
        <p:spPr>
          <a:xfrm>
            <a:off x="0" y="-14656"/>
            <a:ext cx="12192000" cy="6872656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F26E8720-D594-4CD8-8F7C-E33AD188850B}"/>
              </a:ext>
            </a:extLst>
          </p:cNvPr>
          <p:cNvSpPr/>
          <p:nvPr userDrawn="1"/>
        </p:nvSpPr>
        <p:spPr>
          <a:xfrm>
            <a:off x="0" y="0"/>
            <a:ext cx="4082902" cy="6858000"/>
          </a:xfrm>
          <a:prstGeom prst="rect">
            <a:avLst/>
          </a:prstGeom>
          <a:solidFill>
            <a:srgbClr val="706F6F">
              <a:alpha val="89804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B63291E2-034E-4523-9CBE-B106084053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05" y="382771"/>
            <a:ext cx="3487479" cy="725520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 err="1"/>
              <a:t>Contents</a:t>
            </a:r>
            <a:endParaRPr lang="sv-SE" dirty="0"/>
          </a:p>
        </p:txBody>
      </p:sp>
      <p:pic>
        <p:nvPicPr>
          <p:cNvPr id="16" name="Bildobjekt 15" descr="En bild som visar objekt&#10;&#10;Automatiskt genererad beskrivning">
            <a:extLst>
              <a:ext uri="{FF2B5EF4-FFF2-40B4-BE49-F238E27FC236}">
                <a16:creationId xmlns:a16="http://schemas.microsoft.com/office/drawing/2014/main" id="{141B4AE4-9424-40A0-8B4D-D27BA86257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7" y="6309040"/>
            <a:ext cx="1796906" cy="377029"/>
          </a:xfrm>
          <a:prstGeom prst="rect">
            <a:avLst/>
          </a:prstGeom>
        </p:spPr>
      </p:pic>
      <p:sp>
        <p:nvSpPr>
          <p:cNvPr id="12" name="Underrubrik 2">
            <a:extLst>
              <a:ext uri="{FF2B5EF4-FFF2-40B4-BE49-F238E27FC236}">
                <a16:creationId xmlns:a16="http://schemas.microsoft.com/office/drawing/2014/main" id="{A60507A6-A36C-4DAD-93B2-C7041F29E72E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605774" y="1335432"/>
            <a:ext cx="3148079" cy="4596136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content</a:t>
            </a:r>
            <a:r>
              <a:rPr lang="sv-SE" dirty="0"/>
              <a:t> (</a:t>
            </a:r>
            <a:r>
              <a:rPr lang="sv-SE" dirty="0" err="1"/>
              <a:t>size</a:t>
            </a:r>
            <a:r>
              <a:rPr lang="sv-SE" dirty="0"/>
              <a:t> 16)</a:t>
            </a:r>
          </a:p>
        </p:txBody>
      </p:sp>
    </p:spTree>
    <p:extLst>
      <p:ext uri="{BB962C8B-B14F-4D97-AF65-F5344CB8AC3E}">
        <p14:creationId xmlns:p14="http://schemas.microsoft.com/office/powerpoint/2010/main" val="3116287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B58A053-E2A1-4840-B526-4EE6855D58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1" r="3909" b="-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AE1F567B-05B5-4FF7-A459-149B76EE9B02}"/>
              </a:ext>
            </a:extLst>
          </p:cNvPr>
          <p:cNvSpPr/>
          <p:nvPr userDrawn="1"/>
        </p:nvSpPr>
        <p:spPr>
          <a:xfrm>
            <a:off x="0" y="3429000"/>
            <a:ext cx="5019675" cy="2457450"/>
          </a:xfrm>
          <a:prstGeom prst="rect">
            <a:avLst/>
          </a:prstGeom>
          <a:solidFill>
            <a:srgbClr val="88567C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5000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E7374184-2E79-4DA0-97AC-79F0C13013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700" y="4167189"/>
            <a:ext cx="4502150" cy="795336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CHAPTER 1</a:t>
            </a:r>
          </a:p>
        </p:txBody>
      </p:sp>
      <p:pic>
        <p:nvPicPr>
          <p:cNvPr id="7" name="Bildobjekt 6" descr="En bild som visar objekt&#10;&#10;Automatiskt genererad beskrivning">
            <a:extLst>
              <a:ext uri="{FF2B5EF4-FFF2-40B4-BE49-F238E27FC236}">
                <a16:creationId xmlns:a16="http://schemas.microsoft.com/office/drawing/2014/main" id="{7C7AC678-3F99-4F71-84E5-DD18D23DFD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7" y="6309040"/>
            <a:ext cx="1796906" cy="3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19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557CC981-91A6-4180-A815-AAB85C5D7C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1" r="3909" b="-1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AE1F567B-05B5-4FF7-A459-149B76EE9B02}"/>
              </a:ext>
            </a:extLst>
          </p:cNvPr>
          <p:cNvSpPr/>
          <p:nvPr userDrawn="1"/>
        </p:nvSpPr>
        <p:spPr>
          <a:xfrm>
            <a:off x="0" y="3429000"/>
            <a:ext cx="5019675" cy="2457450"/>
          </a:xfrm>
          <a:prstGeom prst="rect">
            <a:avLst/>
          </a:prstGeom>
          <a:solidFill>
            <a:schemeClr val="tx2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5000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E7374184-2E79-4DA0-97AC-79F0C13013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700" y="4167189"/>
            <a:ext cx="4502150" cy="795336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CHAPTER 2</a:t>
            </a:r>
          </a:p>
        </p:txBody>
      </p:sp>
      <p:pic>
        <p:nvPicPr>
          <p:cNvPr id="10" name="Bildobjekt 9" descr="En bild som visar objekt&#10;&#10;Automatiskt genererad beskrivning">
            <a:extLst>
              <a:ext uri="{FF2B5EF4-FFF2-40B4-BE49-F238E27FC236}">
                <a16:creationId xmlns:a16="http://schemas.microsoft.com/office/drawing/2014/main" id="{91054507-E87C-454A-B5C5-93F2C4ECC4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7" y="6309040"/>
            <a:ext cx="1796906" cy="3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41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26608186-052A-4300-AA65-6FB7F25664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1" r="3909" b="-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AE1F567B-05B5-4FF7-A459-149B76EE9B02}"/>
              </a:ext>
            </a:extLst>
          </p:cNvPr>
          <p:cNvSpPr/>
          <p:nvPr userDrawn="1"/>
        </p:nvSpPr>
        <p:spPr>
          <a:xfrm>
            <a:off x="0" y="3429000"/>
            <a:ext cx="5019675" cy="2457450"/>
          </a:xfrm>
          <a:prstGeom prst="rect">
            <a:avLst/>
          </a:prstGeom>
          <a:solidFill>
            <a:srgbClr val="8A87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5000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E7374184-2E79-4DA0-97AC-79F0C13013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700" y="4167189"/>
            <a:ext cx="4502150" cy="795336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CHAPTER 3</a:t>
            </a:r>
          </a:p>
        </p:txBody>
      </p:sp>
      <p:pic>
        <p:nvPicPr>
          <p:cNvPr id="7" name="Bildobjekt 6" descr="En bild som visar objekt&#10;&#10;Automatiskt genererad beskrivning">
            <a:extLst>
              <a:ext uri="{FF2B5EF4-FFF2-40B4-BE49-F238E27FC236}">
                <a16:creationId xmlns:a16="http://schemas.microsoft.com/office/drawing/2014/main" id="{F80712A6-A952-41F5-B919-0BBA2FE2CC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7" y="6309040"/>
            <a:ext cx="1796906" cy="3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21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863D365D-7986-4786-B665-87B94D46E8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1" r="3909" b="-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AE1F567B-05B5-4FF7-A459-149B76EE9B02}"/>
              </a:ext>
            </a:extLst>
          </p:cNvPr>
          <p:cNvSpPr/>
          <p:nvPr userDrawn="1"/>
        </p:nvSpPr>
        <p:spPr>
          <a:xfrm>
            <a:off x="0" y="3429000"/>
            <a:ext cx="5019675" cy="2457450"/>
          </a:xfrm>
          <a:prstGeom prst="rect">
            <a:avLst/>
          </a:prstGeom>
          <a:solidFill>
            <a:schemeClr val="accent4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5000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E7374184-2E79-4DA0-97AC-79F0C13013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700" y="4167189"/>
            <a:ext cx="4502150" cy="795336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CHAPTER 3</a:t>
            </a:r>
          </a:p>
        </p:txBody>
      </p:sp>
      <p:pic>
        <p:nvPicPr>
          <p:cNvPr id="7" name="Bildobjekt 6" descr="En bild som visar objekt&#10;&#10;Automatiskt genererad beskrivning">
            <a:extLst>
              <a:ext uri="{FF2B5EF4-FFF2-40B4-BE49-F238E27FC236}">
                <a16:creationId xmlns:a16="http://schemas.microsoft.com/office/drawing/2014/main" id="{31CF7B83-F88B-45B8-B427-2BAD213986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7" y="6309040"/>
            <a:ext cx="1796906" cy="3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92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291222-5357-4499-9F9E-43072248B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05" y="382771"/>
            <a:ext cx="7449879" cy="725520"/>
          </a:xfrm>
          <a:prstGeom prst="rect">
            <a:avLst/>
          </a:prstGeom>
        </p:spPr>
        <p:txBody>
          <a:bodyPr/>
          <a:lstStyle>
            <a:lvl1pPr algn="l">
              <a:defRPr sz="4400">
                <a:latin typeface="+mj-lt"/>
              </a:defRPr>
            </a:lvl1pPr>
          </a:lstStyle>
          <a:p>
            <a:r>
              <a:rPr lang="sv-SE" dirty="0" err="1"/>
              <a:t>Heading</a:t>
            </a:r>
            <a:r>
              <a:rPr lang="sv-SE" dirty="0"/>
              <a:t> (</a:t>
            </a:r>
            <a:r>
              <a:rPr lang="sv-SE" dirty="0" err="1"/>
              <a:t>size</a:t>
            </a:r>
            <a:r>
              <a:rPr lang="sv-SE" dirty="0"/>
              <a:t> 44)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80A7B11-C743-4092-82C3-EE091C24C3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6298407"/>
            <a:ext cx="1796903" cy="377029"/>
          </a:xfrm>
          <a:prstGeom prst="rect">
            <a:avLst/>
          </a:prstGeom>
        </p:spPr>
      </p:pic>
      <p:sp>
        <p:nvSpPr>
          <p:cNvPr id="6" name="Underrubrik 2">
            <a:extLst>
              <a:ext uri="{FF2B5EF4-FFF2-40B4-BE49-F238E27FC236}">
                <a16:creationId xmlns:a16="http://schemas.microsoft.com/office/drawing/2014/main" id="{4169CF66-1117-4CFE-86FA-9857E4F462BD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811620" y="1347711"/>
            <a:ext cx="10690569" cy="4596136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 (</a:t>
            </a:r>
            <a:r>
              <a:rPr lang="sv-SE" dirty="0" err="1"/>
              <a:t>size</a:t>
            </a:r>
            <a:r>
              <a:rPr lang="sv-SE" dirty="0"/>
              <a:t> 16)</a:t>
            </a:r>
          </a:p>
        </p:txBody>
      </p:sp>
    </p:spTree>
    <p:extLst>
      <p:ext uri="{BB962C8B-B14F-4D97-AF65-F5344CB8AC3E}">
        <p14:creationId xmlns:p14="http://schemas.microsoft.com/office/powerpoint/2010/main" val="213498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D2897D-13D7-4133-A6F1-CD3204166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4A3A826-41D6-42F5-9706-FDC37F49E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0659235-248D-4F7E-A186-6C5E8ABD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65E7-1E7E-47C0-B2DF-A3E1A7753F77}" type="datetimeFigureOut">
              <a:rPr lang="sv-SE" smtClean="0"/>
              <a:t>2020-09-03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30AA695-F937-427C-9C0C-590B56A6E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34B6D89-CDC9-4F20-B516-FE3DC1743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ACDC-E3D1-4FE9-8FFF-A20B9BCC82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5461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291222-5357-4499-9F9E-43072248B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05" y="382771"/>
            <a:ext cx="7449879" cy="725520"/>
          </a:xfrm>
          <a:prstGeom prst="rect">
            <a:avLst/>
          </a:prstGeom>
        </p:spPr>
        <p:txBody>
          <a:bodyPr/>
          <a:lstStyle>
            <a:lvl1pPr algn="l">
              <a:defRPr sz="4400">
                <a:latin typeface="+mj-lt"/>
              </a:defRPr>
            </a:lvl1pPr>
          </a:lstStyle>
          <a:p>
            <a:r>
              <a:rPr lang="sv-SE" dirty="0" err="1"/>
              <a:t>Heading</a:t>
            </a:r>
            <a:r>
              <a:rPr lang="sv-SE" dirty="0"/>
              <a:t> (</a:t>
            </a:r>
            <a:r>
              <a:rPr lang="sv-SE" dirty="0" err="1"/>
              <a:t>size</a:t>
            </a:r>
            <a:r>
              <a:rPr lang="sv-SE" dirty="0"/>
              <a:t> 44)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80A7B11-C743-4092-82C3-EE091C24C3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6298407"/>
            <a:ext cx="1796903" cy="377029"/>
          </a:xfrm>
          <a:prstGeom prst="rect">
            <a:avLst/>
          </a:prstGeom>
        </p:spPr>
      </p:pic>
      <p:sp>
        <p:nvSpPr>
          <p:cNvPr id="6" name="Underrubrik 2">
            <a:extLst>
              <a:ext uri="{FF2B5EF4-FFF2-40B4-BE49-F238E27FC236}">
                <a16:creationId xmlns:a16="http://schemas.microsoft.com/office/drawing/2014/main" id="{F843760A-319E-4B03-AA48-4F0DC01434A3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811620" y="1347711"/>
            <a:ext cx="10690569" cy="4596136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  <a:latin typeface="+mn-lt"/>
              </a:defRPr>
            </a:lvl1pPr>
            <a:lvl2pPr marL="800100" indent="-342900" algn="l">
              <a:buFont typeface="Courier New" panose="02070309020205020404" pitchFamily="49" charset="0"/>
              <a:buChar char="o"/>
              <a:defRPr sz="1400">
                <a:latin typeface="+mn-lt"/>
              </a:defRPr>
            </a:lvl2pPr>
            <a:lvl3pPr marL="1200150" indent="-285750" algn="l">
              <a:buFont typeface="Wingdings" panose="05000000000000000000" pitchFamily="2" charset="2"/>
              <a:buChar char="§"/>
              <a:defRPr sz="1200">
                <a:latin typeface="+mn-lt"/>
              </a:defRPr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bullet</a:t>
            </a:r>
            <a:r>
              <a:rPr lang="sv-SE" dirty="0"/>
              <a:t> (</a:t>
            </a:r>
            <a:r>
              <a:rPr lang="sv-SE" dirty="0" err="1"/>
              <a:t>size</a:t>
            </a:r>
            <a:r>
              <a:rPr lang="sv-SE" dirty="0"/>
              <a:t> 16)</a:t>
            </a:r>
          </a:p>
          <a:p>
            <a:pPr lvl="1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bullet</a:t>
            </a:r>
            <a:r>
              <a:rPr lang="sv-SE" dirty="0"/>
              <a:t> (</a:t>
            </a:r>
            <a:r>
              <a:rPr lang="sv-SE" dirty="0" err="1"/>
              <a:t>size</a:t>
            </a:r>
            <a:r>
              <a:rPr lang="sv-SE" dirty="0"/>
              <a:t> 14)</a:t>
            </a:r>
          </a:p>
          <a:p>
            <a:pPr lvl="2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bullet</a:t>
            </a:r>
            <a:r>
              <a:rPr lang="sv-SE" dirty="0"/>
              <a:t> (</a:t>
            </a:r>
            <a:r>
              <a:rPr lang="sv-SE" dirty="0" err="1"/>
              <a:t>size</a:t>
            </a:r>
            <a:r>
              <a:rPr lang="sv-SE" dirty="0"/>
              <a:t> 12)</a:t>
            </a:r>
          </a:p>
        </p:txBody>
      </p:sp>
    </p:spTree>
    <p:extLst>
      <p:ext uri="{BB962C8B-B14F-4D97-AF65-F5344CB8AC3E}">
        <p14:creationId xmlns:p14="http://schemas.microsoft.com/office/powerpoint/2010/main" val="1634708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291222-5357-4499-9F9E-43072248B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06" y="382771"/>
            <a:ext cx="6199900" cy="725520"/>
          </a:xfrm>
          <a:prstGeom prst="rect">
            <a:avLst/>
          </a:prstGeom>
        </p:spPr>
        <p:txBody>
          <a:bodyPr/>
          <a:lstStyle>
            <a:lvl1pPr algn="l">
              <a:defRPr sz="4400">
                <a:latin typeface="+mj-lt"/>
              </a:defRPr>
            </a:lvl1pPr>
          </a:lstStyle>
          <a:p>
            <a:r>
              <a:rPr lang="sv-SE" dirty="0" err="1"/>
              <a:t>Heading</a:t>
            </a:r>
            <a:r>
              <a:rPr lang="sv-SE" dirty="0"/>
              <a:t> (</a:t>
            </a:r>
            <a:r>
              <a:rPr lang="sv-SE" dirty="0" err="1"/>
              <a:t>size</a:t>
            </a:r>
            <a:r>
              <a:rPr lang="sv-SE" dirty="0"/>
              <a:t> 44)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80A7B11-C743-4092-82C3-EE091C24C3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6298407"/>
            <a:ext cx="1796903" cy="377029"/>
          </a:xfrm>
          <a:prstGeom prst="rect">
            <a:avLst/>
          </a:prstGeom>
        </p:spPr>
      </p:pic>
      <p:sp>
        <p:nvSpPr>
          <p:cNvPr id="11" name="Underrubrik 2">
            <a:extLst>
              <a:ext uri="{FF2B5EF4-FFF2-40B4-BE49-F238E27FC236}">
                <a16:creationId xmlns:a16="http://schemas.microsoft.com/office/drawing/2014/main" id="{4F81B9E1-B033-43EA-83B5-6C2AE89BBAA2}"/>
              </a:ext>
            </a:extLst>
          </p:cNvPr>
          <p:cNvSpPr>
            <a:spLocks noGrp="1"/>
          </p:cNvSpPr>
          <p:nvPr>
            <p:ph type="subTitle" idx="12" hasCustomPrompt="1"/>
          </p:nvPr>
        </p:nvSpPr>
        <p:spPr>
          <a:xfrm>
            <a:off x="811620" y="1347711"/>
            <a:ext cx="5781685" cy="4596136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 (</a:t>
            </a:r>
            <a:r>
              <a:rPr lang="sv-SE" dirty="0" err="1"/>
              <a:t>size</a:t>
            </a:r>
            <a:r>
              <a:rPr lang="sv-SE" dirty="0"/>
              <a:t> 16)</a:t>
            </a:r>
          </a:p>
        </p:txBody>
      </p:sp>
      <p:sp>
        <p:nvSpPr>
          <p:cNvPr id="12" name="Platshållare för bild 2">
            <a:extLst>
              <a:ext uri="{FF2B5EF4-FFF2-40B4-BE49-F238E27FC236}">
                <a16:creationId xmlns:a16="http://schemas.microsoft.com/office/drawing/2014/main" id="{6BEF3474-BED3-4FB3-A5D3-87489D58F4F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826101" y="2"/>
            <a:ext cx="5365899" cy="68579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insert</a:t>
            </a:r>
            <a:r>
              <a:rPr lang="sv-SE" dirty="0"/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3938166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291222-5357-4499-9F9E-43072248B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06" y="382771"/>
            <a:ext cx="6115680" cy="725520"/>
          </a:xfrm>
          <a:prstGeom prst="rect">
            <a:avLst/>
          </a:prstGeom>
        </p:spPr>
        <p:txBody>
          <a:bodyPr/>
          <a:lstStyle>
            <a:lvl1pPr algn="l">
              <a:defRPr sz="4400">
                <a:latin typeface="+mj-lt"/>
              </a:defRPr>
            </a:lvl1pPr>
          </a:lstStyle>
          <a:p>
            <a:r>
              <a:rPr lang="sv-SE" dirty="0" err="1"/>
              <a:t>Heading</a:t>
            </a:r>
            <a:r>
              <a:rPr lang="sv-SE" dirty="0"/>
              <a:t> (</a:t>
            </a:r>
            <a:r>
              <a:rPr lang="sv-SE" dirty="0" err="1"/>
              <a:t>size</a:t>
            </a:r>
            <a:r>
              <a:rPr lang="sv-SE" dirty="0"/>
              <a:t> 44)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80A7B11-C743-4092-82C3-EE091C24C3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6298407"/>
            <a:ext cx="1796903" cy="377029"/>
          </a:xfrm>
          <a:prstGeom prst="rect">
            <a:avLst/>
          </a:prstGeom>
        </p:spPr>
      </p:pic>
      <p:sp>
        <p:nvSpPr>
          <p:cNvPr id="13" name="Underrubrik 2">
            <a:extLst>
              <a:ext uri="{FF2B5EF4-FFF2-40B4-BE49-F238E27FC236}">
                <a16:creationId xmlns:a16="http://schemas.microsoft.com/office/drawing/2014/main" id="{373956F4-B047-4CD0-9A02-14B75673DFD5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811621" y="1347711"/>
            <a:ext cx="5697464" cy="4596136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  <a:latin typeface="+mn-lt"/>
              </a:defRPr>
            </a:lvl1pPr>
            <a:lvl2pPr marL="800100" indent="-342900" algn="l">
              <a:buFont typeface="Courier New" panose="02070309020205020404" pitchFamily="49" charset="0"/>
              <a:buChar char="o"/>
              <a:defRPr sz="1400">
                <a:latin typeface="+mn-lt"/>
              </a:defRPr>
            </a:lvl2pPr>
            <a:lvl3pPr marL="1200150" indent="-285750" algn="l">
              <a:buFont typeface="Wingdings" panose="05000000000000000000" pitchFamily="2" charset="2"/>
              <a:buChar char="§"/>
              <a:defRPr sz="1200">
                <a:latin typeface="+mn-lt"/>
              </a:defRPr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bullet</a:t>
            </a:r>
            <a:r>
              <a:rPr lang="sv-SE" dirty="0"/>
              <a:t> (</a:t>
            </a:r>
            <a:r>
              <a:rPr lang="sv-SE" dirty="0" err="1"/>
              <a:t>size</a:t>
            </a:r>
            <a:r>
              <a:rPr lang="sv-SE" dirty="0"/>
              <a:t> 16)</a:t>
            </a:r>
          </a:p>
          <a:p>
            <a:pPr lvl="1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bullet</a:t>
            </a:r>
            <a:r>
              <a:rPr lang="sv-SE" dirty="0"/>
              <a:t> (</a:t>
            </a:r>
            <a:r>
              <a:rPr lang="sv-SE" dirty="0" err="1"/>
              <a:t>size</a:t>
            </a:r>
            <a:r>
              <a:rPr lang="sv-SE" dirty="0"/>
              <a:t> 14)</a:t>
            </a:r>
          </a:p>
          <a:p>
            <a:pPr lvl="2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bullet</a:t>
            </a:r>
            <a:r>
              <a:rPr lang="sv-SE" dirty="0"/>
              <a:t> (</a:t>
            </a:r>
            <a:r>
              <a:rPr lang="sv-SE" dirty="0" err="1"/>
              <a:t>size</a:t>
            </a:r>
            <a:r>
              <a:rPr lang="sv-SE" dirty="0"/>
              <a:t> 12)</a:t>
            </a:r>
          </a:p>
        </p:txBody>
      </p:sp>
      <p:sp>
        <p:nvSpPr>
          <p:cNvPr id="14" name="Platshållare för bild 2">
            <a:extLst>
              <a:ext uri="{FF2B5EF4-FFF2-40B4-BE49-F238E27FC236}">
                <a16:creationId xmlns:a16="http://schemas.microsoft.com/office/drawing/2014/main" id="{C54B15D7-A7EB-48A7-B12D-2843C30C32F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702052" y="124933"/>
            <a:ext cx="5365899" cy="339591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insert</a:t>
            </a:r>
            <a:r>
              <a:rPr lang="sv-SE" dirty="0"/>
              <a:t> image</a:t>
            </a:r>
          </a:p>
        </p:txBody>
      </p:sp>
      <p:sp>
        <p:nvSpPr>
          <p:cNvPr id="15" name="Platshållare för bild 2">
            <a:extLst>
              <a:ext uri="{FF2B5EF4-FFF2-40B4-BE49-F238E27FC236}">
                <a16:creationId xmlns:a16="http://schemas.microsoft.com/office/drawing/2014/main" id="{447CFAA3-4100-4BAF-84A1-6C4F6EF1535F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702052" y="3645780"/>
            <a:ext cx="2622699" cy="30872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insert</a:t>
            </a:r>
            <a:r>
              <a:rPr lang="sv-SE" dirty="0"/>
              <a:t> image</a:t>
            </a:r>
          </a:p>
        </p:txBody>
      </p:sp>
      <p:sp>
        <p:nvSpPr>
          <p:cNvPr id="16" name="Platshållare för bild 2">
            <a:extLst>
              <a:ext uri="{FF2B5EF4-FFF2-40B4-BE49-F238E27FC236}">
                <a16:creationId xmlns:a16="http://schemas.microsoft.com/office/drawing/2014/main" id="{329E8B90-B9E4-4C98-96AE-059D644ED537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433130" y="3645780"/>
            <a:ext cx="2622699" cy="30872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insert</a:t>
            </a:r>
            <a:r>
              <a:rPr lang="sv-SE" dirty="0"/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37131804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291222-5357-4499-9F9E-43072248B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05" y="382771"/>
            <a:ext cx="7449879" cy="725520"/>
          </a:xfrm>
          <a:prstGeom prst="rect">
            <a:avLst/>
          </a:prstGeom>
        </p:spPr>
        <p:txBody>
          <a:bodyPr/>
          <a:lstStyle>
            <a:lvl1pPr algn="l">
              <a:defRPr sz="4400">
                <a:latin typeface="+mj-lt"/>
              </a:defRPr>
            </a:lvl1pPr>
          </a:lstStyle>
          <a:p>
            <a:r>
              <a:rPr lang="sv-SE" dirty="0" err="1"/>
              <a:t>Heading</a:t>
            </a:r>
            <a:r>
              <a:rPr lang="sv-SE" dirty="0"/>
              <a:t> (</a:t>
            </a:r>
            <a:r>
              <a:rPr lang="sv-SE" dirty="0" err="1"/>
              <a:t>size</a:t>
            </a:r>
            <a:r>
              <a:rPr lang="sv-SE" dirty="0"/>
              <a:t> 44)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80A7B11-C743-4092-82C3-EE091C24C3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6298407"/>
            <a:ext cx="1796903" cy="377029"/>
          </a:xfrm>
          <a:prstGeom prst="rect">
            <a:avLst/>
          </a:prstGeom>
        </p:spPr>
      </p:pic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6C6079B9-104E-4B3A-BC73-48213B11C45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16567080"/>
              </p:ext>
            </p:extLst>
          </p:nvPr>
        </p:nvGraphicFramePr>
        <p:xfrm>
          <a:off x="811620" y="1347711"/>
          <a:ext cx="5121348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07116">
                  <a:extLst>
                    <a:ext uri="{9D8B030D-6E8A-4147-A177-3AD203B41FA5}">
                      <a16:colId xmlns:a16="http://schemas.microsoft.com/office/drawing/2014/main" val="3239829772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1271191320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4243990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600" dirty="0"/>
                        <a:t>Table style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051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 dirty="0"/>
                        <a:t>Body text (</a:t>
                      </a:r>
                      <a:r>
                        <a:rPr lang="sv-SE" sz="1400" dirty="0" err="1"/>
                        <a:t>size</a:t>
                      </a:r>
                      <a:r>
                        <a:rPr lang="sv-SE" sz="1400" dirty="0"/>
                        <a:t> 14)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57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66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000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404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939861"/>
                  </a:ext>
                </a:extLst>
              </a:tr>
            </a:tbl>
          </a:graphicData>
        </a:graphic>
      </p:graphicFrame>
      <p:graphicFrame>
        <p:nvGraphicFramePr>
          <p:cNvPr id="14" name="Tabell 13">
            <a:extLst>
              <a:ext uri="{FF2B5EF4-FFF2-40B4-BE49-F238E27FC236}">
                <a16:creationId xmlns:a16="http://schemas.microsoft.com/office/drawing/2014/main" id="{D78F2926-6136-43F4-89C1-EE68B192EF2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58770454"/>
              </p:ext>
            </p:extLst>
          </p:nvPr>
        </p:nvGraphicFramePr>
        <p:xfrm>
          <a:off x="6096000" y="1347711"/>
          <a:ext cx="5121348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07116">
                  <a:extLst>
                    <a:ext uri="{9D8B030D-6E8A-4147-A177-3AD203B41FA5}">
                      <a16:colId xmlns:a16="http://schemas.microsoft.com/office/drawing/2014/main" val="3239829772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1271191320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4243990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600" dirty="0"/>
                        <a:t>Table style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051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Body text (</a:t>
                      </a:r>
                      <a:r>
                        <a:rPr lang="sv-SE" sz="1400" dirty="0" err="1"/>
                        <a:t>size</a:t>
                      </a:r>
                      <a:r>
                        <a:rPr lang="sv-SE" sz="1400" dirty="0"/>
                        <a:t> 14)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57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66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000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404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939861"/>
                  </a:ext>
                </a:extLst>
              </a:tr>
            </a:tbl>
          </a:graphicData>
        </a:graphic>
      </p:graphicFrame>
      <p:graphicFrame>
        <p:nvGraphicFramePr>
          <p:cNvPr id="15" name="Tabell 14">
            <a:extLst>
              <a:ext uri="{FF2B5EF4-FFF2-40B4-BE49-F238E27FC236}">
                <a16:creationId xmlns:a16="http://schemas.microsoft.com/office/drawing/2014/main" id="{423D2B56-618F-41EE-8370-D7E4F06AF71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46450531"/>
              </p:ext>
            </p:extLst>
          </p:nvPr>
        </p:nvGraphicFramePr>
        <p:xfrm>
          <a:off x="811620" y="3754215"/>
          <a:ext cx="512134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7116">
                  <a:extLst>
                    <a:ext uri="{9D8B030D-6E8A-4147-A177-3AD203B41FA5}">
                      <a16:colId xmlns:a16="http://schemas.microsoft.com/office/drawing/2014/main" val="3239829772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1271191320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4243990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600" dirty="0"/>
                        <a:t>Table style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051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Body text (</a:t>
                      </a:r>
                      <a:r>
                        <a:rPr lang="sv-SE" sz="1400" dirty="0" err="1"/>
                        <a:t>size</a:t>
                      </a:r>
                      <a:r>
                        <a:rPr lang="sv-SE" sz="1400" dirty="0"/>
                        <a:t> 14)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57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66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000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404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939861"/>
                  </a:ext>
                </a:extLst>
              </a:tr>
            </a:tbl>
          </a:graphicData>
        </a:graphic>
      </p:graphicFrame>
      <p:graphicFrame>
        <p:nvGraphicFramePr>
          <p:cNvPr id="16" name="Tabell 15">
            <a:extLst>
              <a:ext uri="{FF2B5EF4-FFF2-40B4-BE49-F238E27FC236}">
                <a16:creationId xmlns:a16="http://schemas.microsoft.com/office/drawing/2014/main" id="{3DD83A28-0EAE-406E-8D7A-4E2AA051628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8879393"/>
              </p:ext>
            </p:extLst>
          </p:nvPr>
        </p:nvGraphicFramePr>
        <p:xfrm>
          <a:off x="6096000" y="3754215"/>
          <a:ext cx="5121348" cy="2225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07116">
                  <a:extLst>
                    <a:ext uri="{9D8B030D-6E8A-4147-A177-3AD203B41FA5}">
                      <a16:colId xmlns:a16="http://schemas.microsoft.com/office/drawing/2014/main" val="3239829772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1271191320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4243990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600" dirty="0"/>
                        <a:t>Table style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051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Body text (</a:t>
                      </a:r>
                      <a:r>
                        <a:rPr lang="sv-SE" sz="1400" dirty="0" err="1"/>
                        <a:t>size</a:t>
                      </a:r>
                      <a:r>
                        <a:rPr lang="sv-SE" sz="1400" dirty="0"/>
                        <a:t> 14)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57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66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000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404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939861"/>
                  </a:ext>
                </a:extLst>
              </a:tr>
            </a:tbl>
          </a:graphicData>
        </a:graphic>
      </p:graphicFrame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EBEDA7C5-404D-4807-96DF-ADCB41AC2A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842342" y="54315"/>
            <a:ext cx="2289498" cy="6912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 err="1"/>
              <a:t>Tables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designed</a:t>
            </a:r>
            <a:r>
              <a:rPr lang="sv-SE" dirty="0"/>
              <a:t> </a:t>
            </a:r>
            <a:r>
              <a:rPr lang="sv-SE" dirty="0" err="1"/>
              <a:t>preferably</a:t>
            </a:r>
            <a:r>
              <a:rPr lang="sv-SE" dirty="0"/>
              <a:t> in </a:t>
            </a:r>
            <a:r>
              <a:rPr lang="sv-SE" dirty="0" err="1"/>
              <a:t>theese</a:t>
            </a:r>
            <a:r>
              <a:rPr lang="sv-SE" dirty="0"/>
              <a:t> </a:t>
            </a:r>
            <a:r>
              <a:rPr lang="sv-SE" dirty="0" err="1"/>
              <a:t>colours</a:t>
            </a:r>
            <a:r>
              <a:rPr lang="sv-SE" dirty="0"/>
              <a:t>.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cannot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in </a:t>
            </a:r>
            <a:r>
              <a:rPr lang="sv-SE" dirty="0" err="1"/>
              <a:t>these</a:t>
            </a:r>
            <a:r>
              <a:rPr lang="sv-SE" dirty="0"/>
              <a:t> </a:t>
            </a:r>
            <a:r>
              <a:rPr lang="sv-SE" dirty="0" err="1"/>
              <a:t>tables</a:t>
            </a:r>
            <a:r>
              <a:rPr lang="sv-SE" dirty="0"/>
              <a:t> so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new </a:t>
            </a:r>
            <a:r>
              <a:rPr lang="sv-SE" dirty="0" err="1"/>
              <a:t>ones</a:t>
            </a:r>
            <a:r>
              <a:rPr lang="sv-SE" dirty="0"/>
              <a:t> and </a:t>
            </a:r>
            <a:r>
              <a:rPr lang="sv-SE" dirty="0" err="1"/>
              <a:t>select</a:t>
            </a:r>
            <a:r>
              <a:rPr lang="sv-SE" dirty="0"/>
              <a:t> </a:t>
            </a:r>
            <a:r>
              <a:rPr lang="sv-SE" dirty="0" err="1"/>
              <a:t>colour</a:t>
            </a:r>
            <a:r>
              <a:rPr lang="sv-S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480021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F60A90EB-0CC8-486D-A2D8-55152C956E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8766313" cy="6858000"/>
          </a:xfrm>
          <a:prstGeom prst="rect">
            <a:avLst/>
          </a:prstGeom>
        </p:spPr>
      </p:pic>
      <p:sp>
        <p:nvSpPr>
          <p:cNvPr id="13" name="Rubrik 1">
            <a:extLst>
              <a:ext uri="{FF2B5EF4-FFF2-40B4-BE49-F238E27FC236}">
                <a16:creationId xmlns:a16="http://schemas.microsoft.com/office/drawing/2014/main" id="{D228F04D-BE39-4DAC-A282-7F686A32F1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2811" y="2766218"/>
            <a:ext cx="6549188" cy="725520"/>
          </a:xfrm>
          <a:prstGeom prst="rect">
            <a:avLst/>
          </a:prstGeom>
        </p:spPr>
        <p:txBody>
          <a:bodyPr/>
          <a:lstStyle>
            <a:lvl1pPr algn="ctr">
              <a:defRPr sz="4400" i="1">
                <a:latin typeface="+mj-lt"/>
              </a:defRPr>
            </a:lvl1pPr>
          </a:lstStyle>
          <a:p>
            <a:r>
              <a:rPr lang="sv-SE" dirty="0" err="1"/>
              <a:t>Thank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!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92AD9A1-9C81-42B4-A3E3-F45A6BE272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6298407"/>
            <a:ext cx="1796903" cy="3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181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759200"/>
            <a:ext cx="3949574" cy="30988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119245" y="3759200"/>
            <a:ext cx="3949636" cy="30988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238553" y="3759200"/>
            <a:ext cx="3953447" cy="30988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06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66CFCA3D-7212-4CDB-B306-E723EDE191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0273" b="1804"/>
          <a:stretch/>
        </p:blipFill>
        <p:spPr>
          <a:xfrm>
            <a:off x="0" y="-58189"/>
            <a:ext cx="12192000" cy="6916189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1447C329-34E6-4F8D-B6D3-E1DD3E800EF8}"/>
              </a:ext>
            </a:extLst>
          </p:cNvPr>
          <p:cNvSpPr/>
          <p:nvPr userDrawn="1"/>
        </p:nvSpPr>
        <p:spPr>
          <a:xfrm>
            <a:off x="0" y="3260558"/>
            <a:ext cx="12192000" cy="2418347"/>
          </a:xfrm>
          <a:prstGeom prst="rect">
            <a:avLst/>
          </a:prstGeom>
          <a:solidFill>
            <a:srgbClr val="88567C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5000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3B1EB89-2C05-4C01-A044-F574B9A629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6062" y="3490934"/>
            <a:ext cx="10515600" cy="77372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dirty="0" err="1"/>
              <a:t>Heading</a:t>
            </a:r>
            <a:endParaRPr lang="sv-SE" dirty="0"/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E93A392B-7D4C-45B5-9D36-C827BC0155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6062" y="4300751"/>
            <a:ext cx="9144000" cy="6001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heading</a:t>
            </a:r>
            <a:r>
              <a:rPr lang="sv-SE" dirty="0"/>
              <a:t>/Presenter/Date or </a:t>
            </a:r>
            <a:r>
              <a:rPr lang="sv-SE" dirty="0" err="1"/>
              <a:t>similar</a:t>
            </a:r>
            <a:endParaRPr lang="sv-SE" dirty="0"/>
          </a:p>
        </p:txBody>
      </p:sp>
      <p:pic>
        <p:nvPicPr>
          <p:cNvPr id="9" name="Bildobjekt 8" descr="En bild som visar objekt&#10;&#10;Automatiskt genererad beskrivning">
            <a:extLst>
              <a:ext uri="{FF2B5EF4-FFF2-40B4-BE49-F238E27FC236}">
                <a16:creationId xmlns:a16="http://schemas.microsoft.com/office/drawing/2014/main" id="{4F9A7181-7230-415C-83CD-D9B182F1BDF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51" y="5077329"/>
            <a:ext cx="1796906" cy="3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167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C43C3530-75EF-4DA2-92B7-893E6EFDDA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5605"/>
          <a:stretch/>
        </p:blipFill>
        <p:spPr>
          <a:xfrm>
            <a:off x="0" y="-14656"/>
            <a:ext cx="12192000" cy="6872656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F26E8720-D594-4CD8-8F7C-E33AD188850B}"/>
              </a:ext>
            </a:extLst>
          </p:cNvPr>
          <p:cNvSpPr/>
          <p:nvPr userDrawn="1"/>
        </p:nvSpPr>
        <p:spPr>
          <a:xfrm>
            <a:off x="0" y="0"/>
            <a:ext cx="4082902" cy="6858000"/>
          </a:xfrm>
          <a:prstGeom prst="rect">
            <a:avLst/>
          </a:prstGeom>
          <a:solidFill>
            <a:srgbClr val="706F6F">
              <a:alpha val="89804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B63291E2-034E-4523-9CBE-B106084053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05" y="382771"/>
            <a:ext cx="3487479" cy="725520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 err="1"/>
              <a:t>Contents</a:t>
            </a:r>
            <a:endParaRPr lang="sv-SE" dirty="0"/>
          </a:p>
        </p:txBody>
      </p:sp>
      <p:pic>
        <p:nvPicPr>
          <p:cNvPr id="16" name="Bildobjekt 15" descr="En bild som visar objekt&#10;&#10;Automatiskt genererad beskrivning">
            <a:extLst>
              <a:ext uri="{FF2B5EF4-FFF2-40B4-BE49-F238E27FC236}">
                <a16:creationId xmlns:a16="http://schemas.microsoft.com/office/drawing/2014/main" id="{141B4AE4-9424-40A0-8B4D-D27BA86257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7" y="6309040"/>
            <a:ext cx="1796906" cy="377029"/>
          </a:xfrm>
          <a:prstGeom prst="rect">
            <a:avLst/>
          </a:prstGeom>
        </p:spPr>
      </p:pic>
      <p:sp>
        <p:nvSpPr>
          <p:cNvPr id="12" name="Underrubrik 2">
            <a:extLst>
              <a:ext uri="{FF2B5EF4-FFF2-40B4-BE49-F238E27FC236}">
                <a16:creationId xmlns:a16="http://schemas.microsoft.com/office/drawing/2014/main" id="{A60507A6-A36C-4DAD-93B2-C7041F29E72E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605774" y="1335432"/>
            <a:ext cx="3148079" cy="4596136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content</a:t>
            </a:r>
            <a:r>
              <a:rPr lang="sv-SE" dirty="0"/>
              <a:t> (</a:t>
            </a:r>
            <a:r>
              <a:rPr lang="sv-SE" dirty="0" err="1"/>
              <a:t>size</a:t>
            </a:r>
            <a:r>
              <a:rPr lang="sv-SE" dirty="0"/>
              <a:t> 16)</a:t>
            </a:r>
          </a:p>
        </p:txBody>
      </p:sp>
    </p:spTree>
    <p:extLst>
      <p:ext uri="{BB962C8B-B14F-4D97-AF65-F5344CB8AC3E}">
        <p14:creationId xmlns:p14="http://schemas.microsoft.com/office/powerpoint/2010/main" val="4709101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B58A053-E2A1-4840-B526-4EE6855D58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1" r="3909" b="-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AE1F567B-05B5-4FF7-A459-149B76EE9B02}"/>
              </a:ext>
            </a:extLst>
          </p:cNvPr>
          <p:cNvSpPr/>
          <p:nvPr userDrawn="1"/>
        </p:nvSpPr>
        <p:spPr>
          <a:xfrm>
            <a:off x="0" y="3429000"/>
            <a:ext cx="5019675" cy="2457450"/>
          </a:xfrm>
          <a:prstGeom prst="rect">
            <a:avLst/>
          </a:prstGeom>
          <a:solidFill>
            <a:srgbClr val="88567C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5000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E7374184-2E79-4DA0-97AC-79F0C13013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700" y="4167189"/>
            <a:ext cx="4502150" cy="795336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CHAPTER 1</a:t>
            </a:r>
          </a:p>
        </p:txBody>
      </p:sp>
      <p:pic>
        <p:nvPicPr>
          <p:cNvPr id="7" name="Bildobjekt 6" descr="En bild som visar objekt&#10;&#10;Automatiskt genererad beskrivning">
            <a:extLst>
              <a:ext uri="{FF2B5EF4-FFF2-40B4-BE49-F238E27FC236}">
                <a16:creationId xmlns:a16="http://schemas.microsoft.com/office/drawing/2014/main" id="{7C7AC678-3F99-4F71-84E5-DD18D23DFD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7" y="6309040"/>
            <a:ext cx="1796906" cy="3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016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557CC981-91A6-4180-A815-AAB85C5D7C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1" r="3909" b="-1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AE1F567B-05B5-4FF7-A459-149B76EE9B02}"/>
              </a:ext>
            </a:extLst>
          </p:cNvPr>
          <p:cNvSpPr/>
          <p:nvPr userDrawn="1"/>
        </p:nvSpPr>
        <p:spPr>
          <a:xfrm>
            <a:off x="0" y="3429000"/>
            <a:ext cx="5019675" cy="2457450"/>
          </a:xfrm>
          <a:prstGeom prst="rect">
            <a:avLst/>
          </a:prstGeom>
          <a:solidFill>
            <a:schemeClr val="tx2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5000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E7374184-2E79-4DA0-97AC-79F0C13013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700" y="4167189"/>
            <a:ext cx="4502150" cy="795336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CHAPTER 2</a:t>
            </a:r>
          </a:p>
        </p:txBody>
      </p:sp>
      <p:pic>
        <p:nvPicPr>
          <p:cNvPr id="10" name="Bildobjekt 9" descr="En bild som visar objekt&#10;&#10;Automatiskt genererad beskrivning">
            <a:extLst>
              <a:ext uri="{FF2B5EF4-FFF2-40B4-BE49-F238E27FC236}">
                <a16:creationId xmlns:a16="http://schemas.microsoft.com/office/drawing/2014/main" id="{91054507-E87C-454A-B5C5-93F2C4ECC4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7" y="6309040"/>
            <a:ext cx="1796906" cy="3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08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CF6D72-88E7-41E8-A26F-E712C7847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FCFE9F9-2258-42E2-B05A-1047FC413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0ED4D23-A707-436D-88C3-3C0C7C774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65E7-1E7E-47C0-B2DF-A3E1A7753F77}" type="datetimeFigureOut">
              <a:rPr lang="sv-SE" smtClean="0"/>
              <a:t>2020-09-03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1FDE408-A64B-4E0D-9FD8-14DEA886C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05249DA-C699-4202-8B9C-D98C4D6E4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ACDC-E3D1-4FE9-8FFF-A20B9BCC82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58894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26608186-052A-4300-AA65-6FB7F25664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1" r="3909" b="-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AE1F567B-05B5-4FF7-A459-149B76EE9B02}"/>
              </a:ext>
            </a:extLst>
          </p:cNvPr>
          <p:cNvSpPr/>
          <p:nvPr userDrawn="1"/>
        </p:nvSpPr>
        <p:spPr>
          <a:xfrm>
            <a:off x="0" y="3429000"/>
            <a:ext cx="5019675" cy="2457450"/>
          </a:xfrm>
          <a:prstGeom prst="rect">
            <a:avLst/>
          </a:prstGeom>
          <a:solidFill>
            <a:srgbClr val="8A87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5000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E7374184-2E79-4DA0-97AC-79F0C13013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700" y="4167189"/>
            <a:ext cx="4502150" cy="795336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CHAPTER 3</a:t>
            </a:r>
          </a:p>
        </p:txBody>
      </p:sp>
      <p:pic>
        <p:nvPicPr>
          <p:cNvPr id="7" name="Bildobjekt 6" descr="En bild som visar objekt&#10;&#10;Automatiskt genererad beskrivning">
            <a:extLst>
              <a:ext uri="{FF2B5EF4-FFF2-40B4-BE49-F238E27FC236}">
                <a16:creationId xmlns:a16="http://schemas.microsoft.com/office/drawing/2014/main" id="{F80712A6-A952-41F5-B919-0BBA2FE2CC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7" y="6309040"/>
            <a:ext cx="1796906" cy="3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729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863D365D-7986-4786-B665-87B94D46E8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1" r="3909" b="-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AE1F567B-05B5-4FF7-A459-149B76EE9B02}"/>
              </a:ext>
            </a:extLst>
          </p:cNvPr>
          <p:cNvSpPr/>
          <p:nvPr userDrawn="1"/>
        </p:nvSpPr>
        <p:spPr>
          <a:xfrm>
            <a:off x="0" y="3429000"/>
            <a:ext cx="5019675" cy="2457450"/>
          </a:xfrm>
          <a:prstGeom prst="rect">
            <a:avLst/>
          </a:prstGeom>
          <a:solidFill>
            <a:schemeClr val="accent4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5000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E7374184-2E79-4DA0-97AC-79F0C13013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700" y="4167189"/>
            <a:ext cx="4502150" cy="795336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CHAPTER 3</a:t>
            </a:r>
          </a:p>
        </p:txBody>
      </p:sp>
      <p:pic>
        <p:nvPicPr>
          <p:cNvPr id="7" name="Bildobjekt 6" descr="En bild som visar objekt&#10;&#10;Automatiskt genererad beskrivning">
            <a:extLst>
              <a:ext uri="{FF2B5EF4-FFF2-40B4-BE49-F238E27FC236}">
                <a16:creationId xmlns:a16="http://schemas.microsoft.com/office/drawing/2014/main" id="{31CF7B83-F88B-45B8-B427-2BAD213986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7" y="6309040"/>
            <a:ext cx="1796906" cy="3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634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291222-5357-4499-9F9E-43072248B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05" y="382771"/>
            <a:ext cx="7449879" cy="725520"/>
          </a:xfrm>
          <a:prstGeom prst="rect">
            <a:avLst/>
          </a:prstGeom>
        </p:spPr>
        <p:txBody>
          <a:bodyPr/>
          <a:lstStyle>
            <a:lvl1pPr algn="l">
              <a:defRPr sz="4400">
                <a:latin typeface="+mj-lt"/>
              </a:defRPr>
            </a:lvl1pPr>
          </a:lstStyle>
          <a:p>
            <a:r>
              <a:rPr lang="sv-SE" dirty="0" err="1"/>
              <a:t>Heading</a:t>
            </a:r>
            <a:r>
              <a:rPr lang="sv-SE" dirty="0"/>
              <a:t> (</a:t>
            </a:r>
            <a:r>
              <a:rPr lang="sv-SE" dirty="0" err="1"/>
              <a:t>size</a:t>
            </a:r>
            <a:r>
              <a:rPr lang="sv-SE" dirty="0"/>
              <a:t> 44)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80A7B11-C743-4092-82C3-EE091C24C3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6298407"/>
            <a:ext cx="1796903" cy="377029"/>
          </a:xfrm>
          <a:prstGeom prst="rect">
            <a:avLst/>
          </a:prstGeom>
        </p:spPr>
      </p:pic>
      <p:sp>
        <p:nvSpPr>
          <p:cNvPr id="6" name="Underrubrik 2">
            <a:extLst>
              <a:ext uri="{FF2B5EF4-FFF2-40B4-BE49-F238E27FC236}">
                <a16:creationId xmlns:a16="http://schemas.microsoft.com/office/drawing/2014/main" id="{4169CF66-1117-4CFE-86FA-9857E4F462BD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811620" y="1347711"/>
            <a:ext cx="10690569" cy="4596136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 (</a:t>
            </a:r>
            <a:r>
              <a:rPr lang="sv-SE" dirty="0" err="1"/>
              <a:t>size</a:t>
            </a:r>
            <a:r>
              <a:rPr lang="sv-SE" dirty="0"/>
              <a:t> 16)</a:t>
            </a:r>
          </a:p>
        </p:txBody>
      </p:sp>
    </p:spTree>
    <p:extLst>
      <p:ext uri="{BB962C8B-B14F-4D97-AF65-F5344CB8AC3E}">
        <p14:creationId xmlns:p14="http://schemas.microsoft.com/office/powerpoint/2010/main" val="20113874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291222-5357-4499-9F9E-43072248B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05" y="382771"/>
            <a:ext cx="7449879" cy="725520"/>
          </a:xfrm>
          <a:prstGeom prst="rect">
            <a:avLst/>
          </a:prstGeom>
        </p:spPr>
        <p:txBody>
          <a:bodyPr/>
          <a:lstStyle>
            <a:lvl1pPr algn="l">
              <a:defRPr sz="4400">
                <a:latin typeface="+mj-lt"/>
              </a:defRPr>
            </a:lvl1pPr>
          </a:lstStyle>
          <a:p>
            <a:r>
              <a:rPr lang="sv-SE" dirty="0" err="1"/>
              <a:t>Heading</a:t>
            </a:r>
            <a:r>
              <a:rPr lang="sv-SE" dirty="0"/>
              <a:t> (</a:t>
            </a:r>
            <a:r>
              <a:rPr lang="sv-SE" dirty="0" err="1"/>
              <a:t>size</a:t>
            </a:r>
            <a:r>
              <a:rPr lang="sv-SE" dirty="0"/>
              <a:t> 44)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80A7B11-C743-4092-82C3-EE091C24C3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6298407"/>
            <a:ext cx="1796903" cy="377029"/>
          </a:xfrm>
          <a:prstGeom prst="rect">
            <a:avLst/>
          </a:prstGeom>
        </p:spPr>
      </p:pic>
      <p:sp>
        <p:nvSpPr>
          <p:cNvPr id="6" name="Underrubrik 2">
            <a:extLst>
              <a:ext uri="{FF2B5EF4-FFF2-40B4-BE49-F238E27FC236}">
                <a16:creationId xmlns:a16="http://schemas.microsoft.com/office/drawing/2014/main" id="{F843760A-319E-4B03-AA48-4F0DC01434A3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811620" y="1347711"/>
            <a:ext cx="10690569" cy="4596136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  <a:latin typeface="+mn-lt"/>
              </a:defRPr>
            </a:lvl1pPr>
            <a:lvl2pPr marL="800100" indent="-342900" algn="l">
              <a:buFont typeface="Courier New" panose="02070309020205020404" pitchFamily="49" charset="0"/>
              <a:buChar char="o"/>
              <a:defRPr sz="1400">
                <a:latin typeface="+mn-lt"/>
              </a:defRPr>
            </a:lvl2pPr>
            <a:lvl3pPr marL="1200150" indent="-285750" algn="l">
              <a:buFont typeface="Wingdings" panose="05000000000000000000" pitchFamily="2" charset="2"/>
              <a:buChar char="§"/>
              <a:defRPr sz="1200">
                <a:latin typeface="+mn-lt"/>
              </a:defRPr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bullet</a:t>
            </a:r>
            <a:r>
              <a:rPr lang="sv-SE" dirty="0"/>
              <a:t> (</a:t>
            </a:r>
            <a:r>
              <a:rPr lang="sv-SE" dirty="0" err="1"/>
              <a:t>size</a:t>
            </a:r>
            <a:r>
              <a:rPr lang="sv-SE" dirty="0"/>
              <a:t> 16)</a:t>
            </a:r>
          </a:p>
          <a:p>
            <a:pPr lvl="1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bullet</a:t>
            </a:r>
            <a:r>
              <a:rPr lang="sv-SE" dirty="0"/>
              <a:t> (</a:t>
            </a:r>
            <a:r>
              <a:rPr lang="sv-SE" dirty="0" err="1"/>
              <a:t>size</a:t>
            </a:r>
            <a:r>
              <a:rPr lang="sv-SE" dirty="0"/>
              <a:t> 14)</a:t>
            </a:r>
          </a:p>
          <a:p>
            <a:pPr lvl="2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bullet</a:t>
            </a:r>
            <a:r>
              <a:rPr lang="sv-SE" dirty="0"/>
              <a:t> (</a:t>
            </a:r>
            <a:r>
              <a:rPr lang="sv-SE" dirty="0" err="1"/>
              <a:t>size</a:t>
            </a:r>
            <a:r>
              <a:rPr lang="sv-SE" dirty="0"/>
              <a:t> 12)</a:t>
            </a:r>
          </a:p>
        </p:txBody>
      </p:sp>
    </p:spTree>
    <p:extLst>
      <p:ext uri="{BB962C8B-B14F-4D97-AF65-F5344CB8AC3E}">
        <p14:creationId xmlns:p14="http://schemas.microsoft.com/office/powerpoint/2010/main" val="1916101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291222-5357-4499-9F9E-43072248B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06" y="382771"/>
            <a:ext cx="6199900" cy="725520"/>
          </a:xfrm>
          <a:prstGeom prst="rect">
            <a:avLst/>
          </a:prstGeom>
        </p:spPr>
        <p:txBody>
          <a:bodyPr/>
          <a:lstStyle>
            <a:lvl1pPr algn="l">
              <a:defRPr sz="4400">
                <a:latin typeface="+mj-lt"/>
              </a:defRPr>
            </a:lvl1pPr>
          </a:lstStyle>
          <a:p>
            <a:r>
              <a:rPr lang="sv-SE" dirty="0" err="1"/>
              <a:t>Heading</a:t>
            </a:r>
            <a:r>
              <a:rPr lang="sv-SE" dirty="0"/>
              <a:t> (</a:t>
            </a:r>
            <a:r>
              <a:rPr lang="sv-SE" dirty="0" err="1"/>
              <a:t>size</a:t>
            </a:r>
            <a:r>
              <a:rPr lang="sv-SE" dirty="0"/>
              <a:t> 44)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80A7B11-C743-4092-82C3-EE091C24C3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6298407"/>
            <a:ext cx="1796903" cy="377029"/>
          </a:xfrm>
          <a:prstGeom prst="rect">
            <a:avLst/>
          </a:prstGeom>
        </p:spPr>
      </p:pic>
      <p:sp>
        <p:nvSpPr>
          <p:cNvPr id="11" name="Underrubrik 2">
            <a:extLst>
              <a:ext uri="{FF2B5EF4-FFF2-40B4-BE49-F238E27FC236}">
                <a16:creationId xmlns:a16="http://schemas.microsoft.com/office/drawing/2014/main" id="{4F81B9E1-B033-43EA-83B5-6C2AE89BBAA2}"/>
              </a:ext>
            </a:extLst>
          </p:cNvPr>
          <p:cNvSpPr>
            <a:spLocks noGrp="1"/>
          </p:cNvSpPr>
          <p:nvPr>
            <p:ph type="subTitle" idx="12" hasCustomPrompt="1"/>
          </p:nvPr>
        </p:nvSpPr>
        <p:spPr>
          <a:xfrm>
            <a:off x="811620" y="1347711"/>
            <a:ext cx="5781685" cy="4596136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 (</a:t>
            </a:r>
            <a:r>
              <a:rPr lang="sv-SE" dirty="0" err="1"/>
              <a:t>size</a:t>
            </a:r>
            <a:r>
              <a:rPr lang="sv-SE" dirty="0"/>
              <a:t> 16)</a:t>
            </a:r>
          </a:p>
        </p:txBody>
      </p:sp>
      <p:sp>
        <p:nvSpPr>
          <p:cNvPr id="12" name="Platshållare för bild 2">
            <a:extLst>
              <a:ext uri="{FF2B5EF4-FFF2-40B4-BE49-F238E27FC236}">
                <a16:creationId xmlns:a16="http://schemas.microsoft.com/office/drawing/2014/main" id="{6BEF3474-BED3-4FB3-A5D3-87489D58F4F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826101" y="2"/>
            <a:ext cx="5365899" cy="68579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insert</a:t>
            </a:r>
            <a:r>
              <a:rPr lang="sv-SE" dirty="0"/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42849862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291222-5357-4499-9F9E-43072248B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06" y="382771"/>
            <a:ext cx="6115680" cy="725520"/>
          </a:xfrm>
          <a:prstGeom prst="rect">
            <a:avLst/>
          </a:prstGeom>
        </p:spPr>
        <p:txBody>
          <a:bodyPr/>
          <a:lstStyle>
            <a:lvl1pPr algn="l">
              <a:defRPr sz="4400">
                <a:latin typeface="+mj-lt"/>
              </a:defRPr>
            </a:lvl1pPr>
          </a:lstStyle>
          <a:p>
            <a:r>
              <a:rPr lang="sv-SE" dirty="0" err="1"/>
              <a:t>Heading</a:t>
            </a:r>
            <a:r>
              <a:rPr lang="sv-SE" dirty="0"/>
              <a:t> (</a:t>
            </a:r>
            <a:r>
              <a:rPr lang="sv-SE" dirty="0" err="1"/>
              <a:t>size</a:t>
            </a:r>
            <a:r>
              <a:rPr lang="sv-SE" dirty="0"/>
              <a:t> 44)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80A7B11-C743-4092-82C3-EE091C24C3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6298407"/>
            <a:ext cx="1796903" cy="377029"/>
          </a:xfrm>
          <a:prstGeom prst="rect">
            <a:avLst/>
          </a:prstGeom>
        </p:spPr>
      </p:pic>
      <p:sp>
        <p:nvSpPr>
          <p:cNvPr id="13" name="Underrubrik 2">
            <a:extLst>
              <a:ext uri="{FF2B5EF4-FFF2-40B4-BE49-F238E27FC236}">
                <a16:creationId xmlns:a16="http://schemas.microsoft.com/office/drawing/2014/main" id="{373956F4-B047-4CD0-9A02-14B75673DFD5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811621" y="1347711"/>
            <a:ext cx="5697464" cy="4596136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  <a:latin typeface="+mn-lt"/>
              </a:defRPr>
            </a:lvl1pPr>
            <a:lvl2pPr marL="800100" indent="-342900" algn="l">
              <a:buFont typeface="Courier New" panose="02070309020205020404" pitchFamily="49" charset="0"/>
              <a:buChar char="o"/>
              <a:defRPr sz="1400">
                <a:latin typeface="+mn-lt"/>
              </a:defRPr>
            </a:lvl2pPr>
            <a:lvl3pPr marL="1200150" indent="-285750" algn="l">
              <a:buFont typeface="Wingdings" panose="05000000000000000000" pitchFamily="2" charset="2"/>
              <a:buChar char="§"/>
              <a:defRPr sz="1200">
                <a:latin typeface="+mn-lt"/>
              </a:defRPr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bullet</a:t>
            </a:r>
            <a:r>
              <a:rPr lang="sv-SE" dirty="0"/>
              <a:t> (</a:t>
            </a:r>
            <a:r>
              <a:rPr lang="sv-SE" dirty="0" err="1"/>
              <a:t>size</a:t>
            </a:r>
            <a:r>
              <a:rPr lang="sv-SE" dirty="0"/>
              <a:t> 16)</a:t>
            </a:r>
          </a:p>
          <a:p>
            <a:pPr lvl="1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bullet</a:t>
            </a:r>
            <a:r>
              <a:rPr lang="sv-SE" dirty="0"/>
              <a:t> (</a:t>
            </a:r>
            <a:r>
              <a:rPr lang="sv-SE" dirty="0" err="1"/>
              <a:t>size</a:t>
            </a:r>
            <a:r>
              <a:rPr lang="sv-SE" dirty="0"/>
              <a:t> 14)</a:t>
            </a:r>
          </a:p>
          <a:p>
            <a:pPr lvl="2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bullet</a:t>
            </a:r>
            <a:r>
              <a:rPr lang="sv-SE" dirty="0"/>
              <a:t> (</a:t>
            </a:r>
            <a:r>
              <a:rPr lang="sv-SE" dirty="0" err="1"/>
              <a:t>size</a:t>
            </a:r>
            <a:r>
              <a:rPr lang="sv-SE" dirty="0"/>
              <a:t> 12)</a:t>
            </a:r>
          </a:p>
        </p:txBody>
      </p:sp>
      <p:sp>
        <p:nvSpPr>
          <p:cNvPr id="14" name="Platshållare för bild 2">
            <a:extLst>
              <a:ext uri="{FF2B5EF4-FFF2-40B4-BE49-F238E27FC236}">
                <a16:creationId xmlns:a16="http://schemas.microsoft.com/office/drawing/2014/main" id="{C54B15D7-A7EB-48A7-B12D-2843C30C32F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702052" y="124933"/>
            <a:ext cx="5365899" cy="339591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insert</a:t>
            </a:r>
            <a:r>
              <a:rPr lang="sv-SE" dirty="0"/>
              <a:t> image</a:t>
            </a:r>
          </a:p>
        </p:txBody>
      </p:sp>
      <p:sp>
        <p:nvSpPr>
          <p:cNvPr id="15" name="Platshållare för bild 2">
            <a:extLst>
              <a:ext uri="{FF2B5EF4-FFF2-40B4-BE49-F238E27FC236}">
                <a16:creationId xmlns:a16="http://schemas.microsoft.com/office/drawing/2014/main" id="{447CFAA3-4100-4BAF-84A1-6C4F6EF1535F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702052" y="3645780"/>
            <a:ext cx="2622699" cy="30872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insert</a:t>
            </a:r>
            <a:r>
              <a:rPr lang="sv-SE" dirty="0"/>
              <a:t> image</a:t>
            </a:r>
          </a:p>
        </p:txBody>
      </p:sp>
      <p:sp>
        <p:nvSpPr>
          <p:cNvPr id="16" name="Platshållare för bild 2">
            <a:extLst>
              <a:ext uri="{FF2B5EF4-FFF2-40B4-BE49-F238E27FC236}">
                <a16:creationId xmlns:a16="http://schemas.microsoft.com/office/drawing/2014/main" id="{329E8B90-B9E4-4C98-96AE-059D644ED537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433130" y="3645780"/>
            <a:ext cx="2622699" cy="30872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insert</a:t>
            </a:r>
            <a:r>
              <a:rPr lang="sv-SE" dirty="0"/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35541934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291222-5357-4499-9F9E-43072248B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05" y="382771"/>
            <a:ext cx="7449879" cy="725520"/>
          </a:xfrm>
          <a:prstGeom prst="rect">
            <a:avLst/>
          </a:prstGeom>
        </p:spPr>
        <p:txBody>
          <a:bodyPr/>
          <a:lstStyle>
            <a:lvl1pPr algn="l">
              <a:defRPr sz="4400">
                <a:latin typeface="+mj-lt"/>
              </a:defRPr>
            </a:lvl1pPr>
          </a:lstStyle>
          <a:p>
            <a:r>
              <a:rPr lang="sv-SE" dirty="0" err="1"/>
              <a:t>Heading</a:t>
            </a:r>
            <a:r>
              <a:rPr lang="sv-SE" dirty="0"/>
              <a:t> (</a:t>
            </a:r>
            <a:r>
              <a:rPr lang="sv-SE" dirty="0" err="1"/>
              <a:t>size</a:t>
            </a:r>
            <a:r>
              <a:rPr lang="sv-SE" dirty="0"/>
              <a:t> 44)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80A7B11-C743-4092-82C3-EE091C24C3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6298407"/>
            <a:ext cx="1796903" cy="377029"/>
          </a:xfrm>
          <a:prstGeom prst="rect">
            <a:avLst/>
          </a:prstGeom>
        </p:spPr>
      </p:pic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6C6079B9-104E-4B3A-BC73-48213B11C45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32937051"/>
              </p:ext>
            </p:extLst>
          </p:nvPr>
        </p:nvGraphicFramePr>
        <p:xfrm>
          <a:off x="811620" y="1347711"/>
          <a:ext cx="5121348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07116">
                  <a:extLst>
                    <a:ext uri="{9D8B030D-6E8A-4147-A177-3AD203B41FA5}">
                      <a16:colId xmlns:a16="http://schemas.microsoft.com/office/drawing/2014/main" val="3239829772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1271191320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4243990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600" dirty="0"/>
                        <a:t>Table style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051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 dirty="0"/>
                        <a:t>Body text (</a:t>
                      </a:r>
                      <a:r>
                        <a:rPr lang="sv-SE" sz="1400" dirty="0" err="1"/>
                        <a:t>size</a:t>
                      </a:r>
                      <a:r>
                        <a:rPr lang="sv-SE" sz="1400" dirty="0"/>
                        <a:t> 14)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57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66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000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404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939861"/>
                  </a:ext>
                </a:extLst>
              </a:tr>
            </a:tbl>
          </a:graphicData>
        </a:graphic>
      </p:graphicFrame>
      <p:graphicFrame>
        <p:nvGraphicFramePr>
          <p:cNvPr id="14" name="Tabell 13">
            <a:extLst>
              <a:ext uri="{FF2B5EF4-FFF2-40B4-BE49-F238E27FC236}">
                <a16:creationId xmlns:a16="http://schemas.microsoft.com/office/drawing/2014/main" id="{D78F2926-6136-43F4-89C1-EE68B192EF2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05706491"/>
              </p:ext>
            </p:extLst>
          </p:nvPr>
        </p:nvGraphicFramePr>
        <p:xfrm>
          <a:off x="6096000" y="1347711"/>
          <a:ext cx="5121348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07116">
                  <a:extLst>
                    <a:ext uri="{9D8B030D-6E8A-4147-A177-3AD203B41FA5}">
                      <a16:colId xmlns:a16="http://schemas.microsoft.com/office/drawing/2014/main" val="3239829772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1271191320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4243990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600" dirty="0"/>
                        <a:t>Table style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051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Body text (</a:t>
                      </a:r>
                      <a:r>
                        <a:rPr lang="sv-SE" sz="1400" dirty="0" err="1"/>
                        <a:t>size</a:t>
                      </a:r>
                      <a:r>
                        <a:rPr lang="sv-SE" sz="1400" dirty="0"/>
                        <a:t> 14)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57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66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000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404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939861"/>
                  </a:ext>
                </a:extLst>
              </a:tr>
            </a:tbl>
          </a:graphicData>
        </a:graphic>
      </p:graphicFrame>
      <p:graphicFrame>
        <p:nvGraphicFramePr>
          <p:cNvPr id="15" name="Tabell 14">
            <a:extLst>
              <a:ext uri="{FF2B5EF4-FFF2-40B4-BE49-F238E27FC236}">
                <a16:creationId xmlns:a16="http://schemas.microsoft.com/office/drawing/2014/main" id="{423D2B56-618F-41EE-8370-D7E4F06AF71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26177935"/>
              </p:ext>
            </p:extLst>
          </p:nvPr>
        </p:nvGraphicFramePr>
        <p:xfrm>
          <a:off x="811620" y="3754215"/>
          <a:ext cx="512134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7116">
                  <a:extLst>
                    <a:ext uri="{9D8B030D-6E8A-4147-A177-3AD203B41FA5}">
                      <a16:colId xmlns:a16="http://schemas.microsoft.com/office/drawing/2014/main" val="3239829772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1271191320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4243990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600" dirty="0"/>
                        <a:t>Table style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051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Body text (</a:t>
                      </a:r>
                      <a:r>
                        <a:rPr lang="sv-SE" sz="1400" dirty="0" err="1"/>
                        <a:t>size</a:t>
                      </a:r>
                      <a:r>
                        <a:rPr lang="sv-SE" sz="1400" dirty="0"/>
                        <a:t> 14)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57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66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000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404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939861"/>
                  </a:ext>
                </a:extLst>
              </a:tr>
            </a:tbl>
          </a:graphicData>
        </a:graphic>
      </p:graphicFrame>
      <p:graphicFrame>
        <p:nvGraphicFramePr>
          <p:cNvPr id="16" name="Tabell 15">
            <a:extLst>
              <a:ext uri="{FF2B5EF4-FFF2-40B4-BE49-F238E27FC236}">
                <a16:creationId xmlns:a16="http://schemas.microsoft.com/office/drawing/2014/main" id="{3DD83A28-0EAE-406E-8D7A-4E2AA051628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90362825"/>
              </p:ext>
            </p:extLst>
          </p:nvPr>
        </p:nvGraphicFramePr>
        <p:xfrm>
          <a:off x="6096000" y="3754215"/>
          <a:ext cx="5121348" cy="2225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07116">
                  <a:extLst>
                    <a:ext uri="{9D8B030D-6E8A-4147-A177-3AD203B41FA5}">
                      <a16:colId xmlns:a16="http://schemas.microsoft.com/office/drawing/2014/main" val="3239829772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1271191320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4243990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600" dirty="0"/>
                        <a:t>Table style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051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Body text (</a:t>
                      </a:r>
                      <a:r>
                        <a:rPr lang="sv-SE" sz="1400" dirty="0" err="1"/>
                        <a:t>size</a:t>
                      </a:r>
                      <a:r>
                        <a:rPr lang="sv-SE" sz="1400" dirty="0"/>
                        <a:t> 14)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57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66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000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404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939861"/>
                  </a:ext>
                </a:extLst>
              </a:tr>
            </a:tbl>
          </a:graphicData>
        </a:graphic>
      </p:graphicFrame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EBEDA7C5-404D-4807-96DF-ADCB41AC2A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842342" y="54315"/>
            <a:ext cx="2289498" cy="6912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 err="1"/>
              <a:t>Tables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designed</a:t>
            </a:r>
            <a:r>
              <a:rPr lang="sv-SE" dirty="0"/>
              <a:t> </a:t>
            </a:r>
            <a:r>
              <a:rPr lang="sv-SE" dirty="0" err="1"/>
              <a:t>preferably</a:t>
            </a:r>
            <a:r>
              <a:rPr lang="sv-SE" dirty="0"/>
              <a:t> in </a:t>
            </a:r>
            <a:r>
              <a:rPr lang="sv-SE" dirty="0" err="1"/>
              <a:t>theese</a:t>
            </a:r>
            <a:r>
              <a:rPr lang="sv-SE" dirty="0"/>
              <a:t> </a:t>
            </a:r>
            <a:r>
              <a:rPr lang="sv-SE" dirty="0" err="1"/>
              <a:t>colours</a:t>
            </a:r>
            <a:r>
              <a:rPr lang="sv-SE" dirty="0"/>
              <a:t>.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cannot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in </a:t>
            </a:r>
            <a:r>
              <a:rPr lang="sv-SE" dirty="0" err="1"/>
              <a:t>these</a:t>
            </a:r>
            <a:r>
              <a:rPr lang="sv-SE" dirty="0"/>
              <a:t> </a:t>
            </a:r>
            <a:r>
              <a:rPr lang="sv-SE" dirty="0" err="1"/>
              <a:t>tables</a:t>
            </a:r>
            <a:r>
              <a:rPr lang="sv-SE" dirty="0"/>
              <a:t> so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new </a:t>
            </a:r>
            <a:r>
              <a:rPr lang="sv-SE" dirty="0" err="1"/>
              <a:t>ones</a:t>
            </a:r>
            <a:r>
              <a:rPr lang="sv-SE" dirty="0"/>
              <a:t> and </a:t>
            </a:r>
            <a:r>
              <a:rPr lang="sv-SE" dirty="0" err="1"/>
              <a:t>select</a:t>
            </a:r>
            <a:r>
              <a:rPr lang="sv-SE" dirty="0"/>
              <a:t> </a:t>
            </a:r>
            <a:r>
              <a:rPr lang="sv-SE" dirty="0" err="1"/>
              <a:t>colour</a:t>
            </a:r>
            <a:r>
              <a:rPr lang="sv-S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615169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F60A90EB-0CC8-486D-A2D8-55152C956E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8766313" cy="6858000"/>
          </a:xfrm>
          <a:prstGeom prst="rect">
            <a:avLst/>
          </a:prstGeom>
        </p:spPr>
      </p:pic>
      <p:sp>
        <p:nvSpPr>
          <p:cNvPr id="13" name="Rubrik 1">
            <a:extLst>
              <a:ext uri="{FF2B5EF4-FFF2-40B4-BE49-F238E27FC236}">
                <a16:creationId xmlns:a16="http://schemas.microsoft.com/office/drawing/2014/main" id="{D228F04D-BE39-4DAC-A282-7F686A32F1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2811" y="2766218"/>
            <a:ext cx="6549188" cy="725520"/>
          </a:xfrm>
          <a:prstGeom prst="rect">
            <a:avLst/>
          </a:prstGeom>
        </p:spPr>
        <p:txBody>
          <a:bodyPr/>
          <a:lstStyle>
            <a:lvl1pPr algn="ctr">
              <a:defRPr sz="4400" i="1">
                <a:latin typeface="+mj-lt"/>
              </a:defRPr>
            </a:lvl1pPr>
          </a:lstStyle>
          <a:p>
            <a:r>
              <a:rPr lang="sv-SE" dirty="0" err="1"/>
              <a:t>Thank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!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92AD9A1-9C81-42B4-A3E3-F45A6BE272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6298407"/>
            <a:ext cx="1796903" cy="3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570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57CA6D-4ECB-4C25-8C0D-8C13A8700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03F861-971C-41DB-B03E-DD6328359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B05BF2A-5240-47ED-AD95-761827364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EB2D-2162-490C-A450-46B0E7AEC5EA}" type="datetimeFigureOut">
              <a:rPr lang="sv-SE" smtClean="0"/>
              <a:t>2020-09-03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26C0E81-B8FC-4723-B947-4991A9F85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E769618-12FF-4DC2-A6A3-421AE7F81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B91A-4A2E-40A2-A827-53CF7E7DF9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83304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759200"/>
            <a:ext cx="3949574" cy="30988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119245" y="3759200"/>
            <a:ext cx="3949636" cy="30988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238553" y="3759200"/>
            <a:ext cx="3953447" cy="30988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6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F93167-36EF-4AD5-B760-6739800CA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8E05E40-3CF6-4A20-A52B-4371C071F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9242C70-7CEC-4E71-B696-EAB3FA2BCA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106A300-A99F-4EF2-8B70-E798D6CD3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65E7-1E7E-47C0-B2DF-A3E1A7753F77}" type="datetimeFigureOut">
              <a:rPr lang="sv-SE" smtClean="0"/>
              <a:t>2020-09-03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DD498CA-621F-4745-8221-ABAE523EE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198D6D8-9A92-417F-904F-D584E552A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ACDC-E3D1-4FE9-8FFF-A20B9BCC82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13370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9CC6220-11A2-4104-B82E-3DBF42844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E08B-F702-45D4-96B7-C5C2C96670E5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6191964-AE4F-49E1-9724-D227EEF53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2BB0285-C32F-4CEA-BA3E-91AE087DD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3861-DC3C-47B2-B25B-2A8434307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0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62243D2C-665C-42E8-B6FA-8C2FE2A3B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985051" cy="6860886"/>
          </a:xfrm>
          <a:prstGeom prst="rect">
            <a:avLst/>
          </a:prstGeom>
        </p:spPr>
      </p:pic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735F2C0-B91D-4248-8674-6B33863B6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4B08730-4409-4644-879F-A6A53389F390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A98F6101-DFCE-4E58-B696-B3BB36D024B6}"/>
              </a:ext>
            </a:extLst>
          </p:cNvPr>
          <p:cNvSpPr txBox="1">
            <a:spLocks/>
          </p:cNvSpPr>
          <p:nvPr userDrawn="1"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B08730-4409-4644-879F-A6A53389F39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D228F04D-BE39-4DAC-A282-7F686A32F1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2120" y="2766218"/>
            <a:ext cx="7449879" cy="725520"/>
          </a:xfrm>
          <a:prstGeom prst="rect">
            <a:avLst/>
          </a:prstGeom>
        </p:spPr>
        <p:txBody>
          <a:bodyPr/>
          <a:lstStyle>
            <a:lvl1pPr algn="ctr">
              <a:defRPr sz="4400">
                <a:latin typeface="+mj-lt"/>
              </a:defRPr>
            </a:lvl1pPr>
          </a:lstStyle>
          <a:p>
            <a:r>
              <a:rPr lang="sv-SE" dirty="0"/>
              <a:t>HEADING (</a:t>
            </a:r>
            <a:r>
              <a:rPr lang="sv-SE" dirty="0" err="1"/>
              <a:t>size</a:t>
            </a:r>
            <a:r>
              <a:rPr lang="sv-SE" dirty="0"/>
              <a:t> 44)</a:t>
            </a:r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10C0F552-56C7-4D3E-9F1E-AA1C8D04D1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34764" y="3491738"/>
            <a:ext cx="6957235" cy="10842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heading</a:t>
            </a:r>
            <a:r>
              <a:rPr lang="sv-SE" dirty="0"/>
              <a:t> (</a:t>
            </a:r>
            <a:r>
              <a:rPr lang="sv-SE" dirty="0" err="1"/>
              <a:t>size</a:t>
            </a:r>
            <a:r>
              <a:rPr lang="sv-SE" dirty="0"/>
              <a:t> 16) </a:t>
            </a:r>
          </a:p>
        </p:txBody>
      </p:sp>
    </p:spTree>
    <p:extLst>
      <p:ext uri="{BB962C8B-B14F-4D97-AF65-F5344CB8AC3E}">
        <p14:creationId xmlns:p14="http://schemas.microsoft.com/office/powerpoint/2010/main" val="30425485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objekt 19">
            <a:extLst>
              <a:ext uri="{FF2B5EF4-FFF2-40B4-BE49-F238E27FC236}">
                <a16:creationId xmlns:a16="http://schemas.microsoft.com/office/drawing/2014/main" id="{8DED38FF-0F5A-4444-92E3-227CC0CE9E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9379" y="0"/>
            <a:ext cx="10412621" cy="6858000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F26E8720-D594-4CD8-8F7C-E33AD188850B}"/>
              </a:ext>
            </a:extLst>
          </p:cNvPr>
          <p:cNvSpPr/>
          <p:nvPr userDrawn="1"/>
        </p:nvSpPr>
        <p:spPr>
          <a:xfrm>
            <a:off x="0" y="0"/>
            <a:ext cx="408290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F6F519E8-EF57-457C-A99B-4E2208F250B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8333" y="1368977"/>
            <a:ext cx="30267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r>
              <a:rPr lang="sv-SE" sz="1800" dirty="0"/>
              <a:t>Text (</a:t>
            </a:r>
            <a:r>
              <a:rPr lang="sv-SE" sz="1800" dirty="0" err="1"/>
              <a:t>size</a:t>
            </a:r>
            <a:r>
              <a:rPr lang="sv-SE" sz="1800" dirty="0"/>
              <a:t> 16)</a:t>
            </a:r>
          </a:p>
        </p:txBody>
      </p:sp>
      <p:sp>
        <p:nvSpPr>
          <p:cNvPr id="11" name="Platshållare för bildnummer 2">
            <a:extLst>
              <a:ext uri="{FF2B5EF4-FFF2-40B4-BE49-F238E27FC236}">
                <a16:creationId xmlns:a16="http://schemas.microsoft.com/office/drawing/2014/main" id="{C9573AFD-2213-4EB1-85CC-CA7D4E7267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38344" y="6492875"/>
            <a:ext cx="453656" cy="365125"/>
          </a:xfrm>
          <a:prstGeom prst="rect">
            <a:avLst/>
          </a:prstGeom>
        </p:spPr>
        <p:txBody>
          <a:bodyPr/>
          <a:lstStyle/>
          <a:p>
            <a:fld id="{34B08730-4409-4644-879F-A6A53389F390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B63291E2-034E-4523-9CBE-B106084053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05" y="382771"/>
            <a:ext cx="3487479" cy="725520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 err="1"/>
              <a:t>Contents</a:t>
            </a:r>
            <a:endParaRPr lang="sv-SE" dirty="0"/>
          </a:p>
        </p:txBody>
      </p:sp>
      <p:pic>
        <p:nvPicPr>
          <p:cNvPr id="16" name="Bildobjekt 15" descr="En bild som visar objekt&#10;&#10;Automatiskt genererad beskrivning">
            <a:extLst>
              <a:ext uri="{FF2B5EF4-FFF2-40B4-BE49-F238E27FC236}">
                <a16:creationId xmlns:a16="http://schemas.microsoft.com/office/drawing/2014/main" id="{141B4AE4-9424-40A0-8B4D-D27BA86257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7" y="6309040"/>
            <a:ext cx="1796906" cy="3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822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F496E47A-2580-40D3-9ECB-F4ED86D391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1620" y="134771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r>
              <a:rPr lang="sv-SE" sz="1800" dirty="0"/>
              <a:t>Text (</a:t>
            </a:r>
            <a:r>
              <a:rPr lang="sv-SE" sz="1800" dirty="0" err="1"/>
              <a:t>size</a:t>
            </a:r>
            <a:r>
              <a:rPr lang="sv-SE" sz="1800" dirty="0"/>
              <a:t> 16)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C291222-5357-4499-9F9E-43072248B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05" y="382771"/>
            <a:ext cx="7449879" cy="725520"/>
          </a:xfrm>
          <a:prstGeom prst="rect">
            <a:avLst/>
          </a:prstGeom>
        </p:spPr>
        <p:txBody>
          <a:bodyPr/>
          <a:lstStyle>
            <a:lvl1pPr algn="l">
              <a:defRPr sz="4400">
                <a:latin typeface="+mj-lt"/>
              </a:defRPr>
            </a:lvl1pPr>
          </a:lstStyle>
          <a:p>
            <a:r>
              <a:rPr lang="sv-SE" dirty="0" err="1"/>
              <a:t>Heading</a:t>
            </a:r>
            <a:r>
              <a:rPr lang="sv-SE" dirty="0"/>
              <a:t> (</a:t>
            </a:r>
            <a:r>
              <a:rPr lang="sv-SE" dirty="0" err="1"/>
              <a:t>size</a:t>
            </a:r>
            <a:r>
              <a:rPr lang="sv-SE" dirty="0"/>
              <a:t> 44)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5A038511-B649-45FA-A44E-6D545E6BF5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4B08730-4409-4644-879F-A6A53389F390}" type="slidenum">
              <a:rPr lang="sv-SE" smtClean="0"/>
              <a:t>‹#›</a:t>
            </a:fld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80A7B11-C743-4092-82C3-EE091C24C3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6298407"/>
            <a:ext cx="1796903" cy="3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328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F496E47A-2580-40D3-9ECB-F4ED86D391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1620" y="134771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  <a:lvl3pPr>
              <a:defRPr/>
            </a:lvl3pPr>
          </a:lstStyle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1800" dirty="0" err="1"/>
              <a:t>Bullets</a:t>
            </a:r>
            <a:r>
              <a:rPr lang="sv-SE" sz="1800" dirty="0"/>
              <a:t> (</a:t>
            </a:r>
            <a:r>
              <a:rPr lang="sv-SE" sz="1800" dirty="0" err="1"/>
              <a:t>size</a:t>
            </a:r>
            <a:r>
              <a:rPr lang="sv-SE" sz="1800" dirty="0"/>
              <a:t> 18)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v-SE" sz="1400" dirty="0" err="1"/>
              <a:t>Bullets</a:t>
            </a:r>
            <a:r>
              <a:rPr lang="sv-SE" sz="1400" dirty="0"/>
              <a:t> step 2 (</a:t>
            </a:r>
            <a:r>
              <a:rPr lang="sv-SE" sz="1400" dirty="0" err="1"/>
              <a:t>size</a:t>
            </a:r>
            <a:r>
              <a:rPr lang="sv-SE" sz="1400" dirty="0"/>
              <a:t> 14)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sv-SE" sz="1200" dirty="0" err="1"/>
              <a:t>Bullets</a:t>
            </a:r>
            <a:r>
              <a:rPr lang="sv-SE" sz="1200" dirty="0"/>
              <a:t> step 3 (</a:t>
            </a:r>
            <a:r>
              <a:rPr lang="sv-SE" sz="1200" dirty="0" err="1"/>
              <a:t>size</a:t>
            </a:r>
            <a:r>
              <a:rPr lang="sv-SE" sz="1200" dirty="0"/>
              <a:t> 12)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C291222-5357-4499-9F9E-43072248B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05" y="382771"/>
            <a:ext cx="7449879" cy="725520"/>
          </a:xfrm>
          <a:prstGeom prst="rect">
            <a:avLst/>
          </a:prstGeom>
        </p:spPr>
        <p:txBody>
          <a:bodyPr/>
          <a:lstStyle>
            <a:lvl1pPr algn="l">
              <a:defRPr sz="4400">
                <a:latin typeface="+mj-lt"/>
              </a:defRPr>
            </a:lvl1pPr>
          </a:lstStyle>
          <a:p>
            <a:r>
              <a:rPr lang="sv-SE" dirty="0" err="1"/>
              <a:t>Heading</a:t>
            </a:r>
            <a:r>
              <a:rPr lang="sv-SE" dirty="0"/>
              <a:t> (</a:t>
            </a:r>
            <a:r>
              <a:rPr lang="sv-SE" dirty="0" err="1"/>
              <a:t>size</a:t>
            </a:r>
            <a:r>
              <a:rPr lang="sv-SE" dirty="0"/>
              <a:t> 44)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5A038511-B649-45FA-A44E-6D545E6BF5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4B08730-4409-4644-879F-A6A53389F390}" type="slidenum">
              <a:rPr lang="sv-SE" smtClean="0"/>
              <a:t>‹#›</a:t>
            </a:fld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80A7B11-C743-4092-82C3-EE091C24C3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6298407"/>
            <a:ext cx="1796903" cy="3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472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13DE0DF-5E79-4A6F-9B6E-6D03266DE8E8}"/>
              </a:ext>
            </a:extLst>
          </p:cNvPr>
          <p:cNvSpPr/>
          <p:nvPr userDrawn="1"/>
        </p:nvSpPr>
        <p:spPr>
          <a:xfrm>
            <a:off x="6826102" y="0"/>
            <a:ext cx="5365898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C291222-5357-4499-9F9E-43072248B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05" y="382771"/>
            <a:ext cx="7449879" cy="725520"/>
          </a:xfrm>
          <a:prstGeom prst="rect">
            <a:avLst/>
          </a:prstGeom>
        </p:spPr>
        <p:txBody>
          <a:bodyPr/>
          <a:lstStyle>
            <a:lvl1pPr algn="l">
              <a:defRPr sz="4400">
                <a:latin typeface="+mj-lt"/>
              </a:defRPr>
            </a:lvl1pPr>
          </a:lstStyle>
          <a:p>
            <a:r>
              <a:rPr lang="sv-SE" dirty="0" err="1"/>
              <a:t>Heading</a:t>
            </a:r>
            <a:r>
              <a:rPr lang="sv-SE" dirty="0"/>
              <a:t> (</a:t>
            </a:r>
            <a:r>
              <a:rPr lang="sv-SE" dirty="0" err="1"/>
              <a:t>size</a:t>
            </a:r>
            <a:r>
              <a:rPr lang="sv-SE" dirty="0"/>
              <a:t> 44)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5A038511-B649-45FA-A44E-6D545E6BF5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4B08730-4409-4644-879F-A6A53389F390}" type="slidenum">
              <a:rPr lang="sv-SE" smtClean="0"/>
              <a:t>‹#›</a:t>
            </a:fld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80A7B11-C743-4092-82C3-EE091C24C3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6298407"/>
            <a:ext cx="1796903" cy="377029"/>
          </a:xfrm>
          <a:prstGeom prst="rect">
            <a:avLst/>
          </a:prstGeom>
        </p:spPr>
      </p:pic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EE4405AC-8C9C-4A1F-9754-F25BD8B352C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1620" y="1347711"/>
            <a:ext cx="57593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r>
              <a:rPr lang="sv-SE" sz="1800" dirty="0"/>
              <a:t>Text (</a:t>
            </a:r>
            <a:r>
              <a:rPr lang="sv-SE" sz="1800" dirty="0" err="1"/>
              <a:t>size</a:t>
            </a:r>
            <a:r>
              <a:rPr lang="sv-SE" sz="1800" dirty="0"/>
              <a:t> 16)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0ABF21A8-5ECA-437C-A695-A430EF6A024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826102" y="2929270"/>
            <a:ext cx="5365898" cy="4997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err="1"/>
              <a:t>Insert</a:t>
            </a:r>
            <a:r>
              <a:rPr lang="sv-SE" dirty="0"/>
              <a:t> image </a:t>
            </a:r>
            <a:r>
              <a:rPr lang="sv-SE" dirty="0" err="1"/>
              <a:t>here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971571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13DE0DF-5E79-4A6F-9B6E-6D03266DE8E8}"/>
              </a:ext>
            </a:extLst>
          </p:cNvPr>
          <p:cNvSpPr/>
          <p:nvPr userDrawn="1"/>
        </p:nvSpPr>
        <p:spPr>
          <a:xfrm>
            <a:off x="6826101" y="1"/>
            <a:ext cx="5365899" cy="342900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C291222-5357-4499-9F9E-43072248B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05" y="382771"/>
            <a:ext cx="7449879" cy="725520"/>
          </a:xfrm>
          <a:prstGeom prst="rect">
            <a:avLst/>
          </a:prstGeom>
        </p:spPr>
        <p:txBody>
          <a:bodyPr/>
          <a:lstStyle>
            <a:lvl1pPr algn="l">
              <a:defRPr sz="4400">
                <a:latin typeface="+mj-lt"/>
              </a:defRPr>
            </a:lvl1pPr>
          </a:lstStyle>
          <a:p>
            <a:r>
              <a:rPr lang="sv-SE" dirty="0" err="1"/>
              <a:t>Heading</a:t>
            </a:r>
            <a:r>
              <a:rPr lang="sv-SE" dirty="0"/>
              <a:t> (</a:t>
            </a:r>
            <a:r>
              <a:rPr lang="sv-SE" dirty="0" err="1"/>
              <a:t>size</a:t>
            </a:r>
            <a:r>
              <a:rPr lang="sv-SE" dirty="0"/>
              <a:t> 44)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80A7B11-C743-4092-82C3-EE091C24C3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6298407"/>
            <a:ext cx="1796903" cy="377029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486D606E-74AE-4DD2-A22E-21335BC54E42}"/>
              </a:ext>
            </a:extLst>
          </p:cNvPr>
          <p:cNvSpPr/>
          <p:nvPr userDrawn="1"/>
        </p:nvSpPr>
        <p:spPr>
          <a:xfrm>
            <a:off x="6826102" y="3551274"/>
            <a:ext cx="2622698" cy="330672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D019714-3A7E-4767-B450-6A86C3F910F0}"/>
              </a:ext>
            </a:extLst>
          </p:cNvPr>
          <p:cNvSpPr/>
          <p:nvPr userDrawn="1"/>
        </p:nvSpPr>
        <p:spPr>
          <a:xfrm>
            <a:off x="9569302" y="3563679"/>
            <a:ext cx="2622698" cy="330672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5A038511-B649-45FA-A44E-6D545E6BF5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4B08730-4409-4644-879F-A6A53389F390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534133D6-3579-4C5D-9CD8-233F43478E5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1620" y="1347711"/>
            <a:ext cx="57593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r>
              <a:rPr lang="sv-SE" sz="1800" dirty="0"/>
              <a:t>Text (</a:t>
            </a:r>
            <a:r>
              <a:rPr lang="sv-SE" sz="1800" dirty="0" err="1"/>
              <a:t>size</a:t>
            </a:r>
            <a:r>
              <a:rPr lang="sv-SE" sz="1800" dirty="0"/>
              <a:t> 16)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C3AAB835-3A25-43FC-895D-468EF6C9ABB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826101" y="1408812"/>
            <a:ext cx="5365898" cy="4306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err="1"/>
              <a:t>Insert</a:t>
            </a:r>
            <a:r>
              <a:rPr lang="sv-SE" dirty="0"/>
              <a:t> image </a:t>
            </a:r>
            <a:r>
              <a:rPr lang="sv-SE" dirty="0" err="1"/>
              <a:t>here</a:t>
            </a:r>
            <a:endParaRPr lang="sv-SE" dirty="0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966058E1-1AEE-449D-A4B0-487FFB69A7D0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826102" y="5018567"/>
            <a:ext cx="2622698" cy="4306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err="1"/>
              <a:t>Insert</a:t>
            </a:r>
            <a:r>
              <a:rPr lang="sv-SE" dirty="0"/>
              <a:t> image </a:t>
            </a:r>
            <a:r>
              <a:rPr lang="sv-SE" dirty="0" err="1"/>
              <a:t>here</a:t>
            </a:r>
            <a:endParaRPr lang="sv-SE" dirty="0"/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3AFB50AC-7840-4D34-961B-89927CC66BB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569301" y="5018566"/>
            <a:ext cx="2622698" cy="4306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err="1"/>
              <a:t>Insert</a:t>
            </a:r>
            <a:r>
              <a:rPr lang="sv-SE" dirty="0"/>
              <a:t> image </a:t>
            </a:r>
            <a:r>
              <a:rPr lang="sv-SE" dirty="0" err="1"/>
              <a:t>here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89996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291222-5357-4499-9F9E-43072248B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05" y="382771"/>
            <a:ext cx="7449879" cy="725520"/>
          </a:xfrm>
          <a:prstGeom prst="rect">
            <a:avLst/>
          </a:prstGeom>
        </p:spPr>
        <p:txBody>
          <a:bodyPr/>
          <a:lstStyle>
            <a:lvl1pPr algn="l">
              <a:defRPr sz="4400">
                <a:latin typeface="+mj-lt"/>
              </a:defRPr>
            </a:lvl1pPr>
          </a:lstStyle>
          <a:p>
            <a:r>
              <a:rPr lang="sv-SE" dirty="0" err="1"/>
              <a:t>Heading</a:t>
            </a:r>
            <a:r>
              <a:rPr lang="sv-SE" dirty="0"/>
              <a:t> (</a:t>
            </a:r>
            <a:r>
              <a:rPr lang="sv-SE" dirty="0" err="1"/>
              <a:t>size</a:t>
            </a:r>
            <a:r>
              <a:rPr lang="sv-SE" dirty="0"/>
              <a:t> 44)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80A7B11-C743-4092-82C3-EE091C24C3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6298407"/>
            <a:ext cx="1796903" cy="377029"/>
          </a:xfrm>
          <a:prstGeom prst="rect">
            <a:avLst/>
          </a:prstGeom>
        </p:spPr>
      </p:pic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5A038511-B649-45FA-A44E-6D545E6BF5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4B08730-4409-4644-879F-A6A53389F390}" type="slidenum">
              <a:rPr lang="sv-SE" smtClean="0"/>
              <a:t>‹#›</a:t>
            </a:fld>
            <a:endParaRPr lang="sv-SE"/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6C6079B9-104E-4B3A-BC73-48213B11C45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26396557"/>
              </p:ext>
            </p:extLst>
          </p:nvPr>
        </p:nvGraphicFramePr>
        <p:xfrm>
          <a:off x="811620" y="1347711"/>
          <a:ext cx="5121348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07116">
                  <a:extLst>
                    <a:ext uri="{9D8B030D-6E8A-4147-A177-3AD203B41FA5}">
                      <a16:colId xmlns:a16="http://schemas.microsoft.com/office/drawing/2014/main" val="3239829772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1271191320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4243990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600" dirty="0"/>
                        <a:t>Table style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051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 dirty="0"/>
                        <a:t>Body text (</a:t>
                      </a:r>
                      <a:r>
                        <a:rPr lang="sv-SE" sz="1400" dirty="0" err="1"/>
                        <a:t>size</a:t>
                      </a:r>
                      <a:r>
                        <a:rPr lang="sv-SE" sz="1400" dirty="0"/>
                        <a:t> 14)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57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66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000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404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939861"/>
                  </a:ext>
                </a:extLst>
              </a:tr>
            </a:tbl>
          </a:graphicData>
        </a:graphic>
      </p:graphicFrame>
      <p:graphicFrame>
        <p:nvGraphicFramePr>
          <p:cNvPr id="14" name="Tabell 13">
            <a:extLst>
              <a:ext uri="{FF2B5EF4-FFF2-40B4-BE49-F238E27FC236}">
                <a16:creationId xmlns:a16="http://schemas.microsoft.com/office/drawing/2014/main" id="{D78F2926-6136-43F4-89C1-EE68B192EF2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40763363"/>
              </p:ext>
            </p:extLst>
          </p:nvPr>
        </p:nvGraphicFramePr>
        <p:xfrm>
          <a:off x="6096000" y="1347711"/>
          <a:ext cx="5121348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07116">
                  <a:extLst>
                    <a:ext uri="{9D8B030D-6E8A-4147-A177-3AD203B41FA5}">
                      <a16:colId xmlns:a16="http://schemas.microsoft.com/office/drawing/2014/main" val="3239829772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1271191320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4243990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600" dirty="0"/>
                        <a:t>Table style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051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Body text (</a:t>
                      </a:r>
                      <a:r>
                        <a:rPr lang="sv-SE" sz="1400" dirty="0" err="1"/>
                        <a:t>size</a:t>
                      </a:r>
                      <a:r>
                        <a:rPr lang="sv-SE" sz="1400" dirty="0"/>
                        <a:t> 14)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57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66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000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404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939861"/>
                  </a:ext>
                </a:extLst>
              </a:tr>
            </a:tbl>
          </a:graphicData>
        </a:graphic>
      </p:graphicFrame>
      <p:graphicFrame>
        <p:nvGraphicFramePr>
          <p:cNvPr id="15" name="Tabell 14">
            <a:extLst>
              <a:ext uri="{FF2B5EF4-FFF2-40B4-BE49-F238E27FC236}">
                <a16:creationId xmlns:a16="http://schemas.microsoft.com/office/drawing/2014/main" id="{423D2B56-618F-41EE-8370-D7E4F06AF71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75631159"/>
              </p:ext>
            </p:extLst>
          </p:nvPr>
        </p:nvGraphicFramePr>
        <p:xfrm>
          <a:off x="811620" y="3754215"/>
          <a:ext cx="512134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7116">
                  <a:extLst>
                    <a:ext uri="{9D8B030D-6E8A-4147-A177-3AD203B41FA5}">
                      <a16:colId xmlns:a16="http://schemas.microsoft.com/office/drawing/2014/main" val="3239829772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1271191320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4243990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600" dirty="0"/>
                        <a:t>Table style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051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Body text (</a:t>
                      </a:r>
                      <a:r>
                        <a:rPr lang="sv-SE" sz="1400" dirty="0" err="1"/>
                        <a:t>size</a:t>
                      </a:r>
                      <a:r>
                        <a:rPr lang="sv-SE" sz="1400" dirty="0"/>
                        <a:t> 14)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57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66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000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404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939861"/>
                  </a:ext>
                </a:extLst>
              </a:tr>
            </a:tbl>
          </a:graphicData>
        </a:graphic>
      </p:graphicFrame>
      <p:graphicFrame>
        <p:nvGraphicFramePr>
          <p:cNvPr id="16" name="Tabell 15">
            <a:extLst>
              <a:ext uri="{FF2B5EF4-FFF2-40B4-BE49-F238E27FC236}">
                <a16:creationId xmlns:a16="http://schemas.microsoft.com/office/drawing/2014/main" id="{3DD83A28-0EAE-406E-8D7A-4E2AA051628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42196077"/>
              </p:ext>
            </p:extLst>
          </p:nvPr>
        </p:nvGraphicFramePr>
        <p:xfrm>
          <a:off x="6096000" y="3754215"/>
          <a:ext cx="5121348" cy="2225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07116">
                  <a:extLst>
                    <a:ext uri="{9D8B030D-6E8A-4147-A177-3AD203B41FA5}">
                      <a16:colId xmlns:a16="http://schemas.microsoft.com/office/drawing/2014/main" val="3239829772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1271191320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4243990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600" dirty="0"/>
                        <a:t>Table style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051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Body text (</a:t>
                      </a:r>
                      <a:r>
                        <a:rPr lang="sv-SE" sz="1400" dirty="0" err="1"/>
                        <a:t>size</a:t>
                      </a:r>
                      <a:r>
                        <a:rPr lang="sv-SE" sz="1400" dirty="0"/>
                        <a:t> 14)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57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66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000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404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939861"/>
                  </a:ext>
                </a:extLst>
              </a:tr>
            </a:tbl>
          </a:graphicData>
        </a:graphic>
      </p:graphicFrame>
      <p:sp>
        <p:nvSpPr>
          <p:cNvPr id="17" name="Platshållare för text 2">
            <a:extLst>
              <a:ext uri="{FF2B5EF4-FFF2-40B4-BE49-F238E27FC236}">
                <a16:creationId xmlns:a16="http://schemas.microsoft.com/office/drawing/2014/main" id="{C9D4AB0E-02E4-4CBC-B7A4-EB317BE035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448800" y="108571"/>
            <a:ext cx="2925723" cy="72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i="1"/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r>
              <a:rPr lang="sv-SE" sz="1800" dirty="0" err="1"/>
              <a:t>Tables</a:t>
            </a:r>
            <a:r>
              <a:rPr lang="sv-SE" sz="1800" dirty="0"/>
              <a:t> </a:t>
            </a:r>
            <a:r>
              <a:rPr lang="sv-SE" sz="1800" dirty="0" err="1"/>
              <a:t>can</a:t>
            </a:r>
            <a:r>
              <a:rPr lang="sv-SE" sz="1800" dirty="0"/>
              <a:t> be </a:t>
            </a:r>
            <a:r>
              <a:rPr lang="sv-SE" sz="1800" dirty="0" err="1"/>
              <a:t>designed</a:t>
            </a:r>
            <a:r>
              <a:rPr lang="sv-SE" sz="1800" dirty="0"/>
              <a:t> for </a:t>
            </a:r>
            <a:r>
              <a:rPr lang="sv-SE" sz="1800" dirty="0" err="1"/>
              <a:t>example</a:t>
            </a:r>
            <a:r>
              <a:rPr lang="sv-SE" sz="1800" dirty="0"/>
              <a:t> in </a:t>
            </a:r>
            <a:r>
              <a:rPr lang="sv-SE" sz="1800" dirty="0" err="1"/>
              <a:t>these</a:t>
            </a:r>
            <a:r>
              <a:rPr lang="sv-SE" sz="1800" dirty="0"/>
              <a:t> </a:t>
            </a:r>
            <a:r>
              <a:rPr lang="sv-SE" sz="1800" dirty="0" err="1"/>
              <a:t>colours</a:t>
            </a:r>
            <a:r>
              <a:rPr lang="sv-SE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143969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734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9CC6220-11A2-4104-B82E-3DBF42844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E08B-F702-45D4-96B7-C5C2C96670E5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6191964-AE4F-49E1-9724-D227EEF53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2BB0285-C32F-4CEA-BA3E-91AE087DD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3861-DC3C-47B2-B25B-2A8434307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4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8DEA8E-3DC4-46BE-8A4A-B94D519C0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0424EB8-A3F8-41AE-AD80-ED55CCDE5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0160A7B-7D28-49DF-9F9A-A16C2E2C5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381AF0E-67EC-48EF-8FD2-A982EBF51A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7EB21FB-9EBB-47CB-B353-74961774E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90CF764-C187-4418-8CD2-BBA8BFE0F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65E7-1E7E-47C0-B2DF-A3E1A7753F77}" type="datetimeFigureOut">
              <a:rPr lang="sv-SE" smtClean="0"/>
              <a:t>2020-09-03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616F2FF-8A2E-4D51-B11F-7B8F4DC5A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1D0C1E8-4DD1-47D7-B7AE-EE86D241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ACDC-E3D1-4FE9-8FFF-A20B9BCC82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0780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763661" y="1046334"/>
            <a:ext cx="10504108" cy="6461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kumimoji="0" lang="en-US" sz="2700" b="1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Myriad Pro" charset="0"/>
                <a:ea typeface="Myriad Pro" charset="0"/>
                <a:cs typeface="Myriad Pro" charset="0"/>
              </a:defRPr>
            </a:lvl1pPr>
            <a:lvl2pPr algn="r"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algn="r"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algn="r"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algn="r">
              <a:defRPr lang="en-US" sz="2400" b="1" i="0" kern="12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5"/>
          </p:nvPr>
        </p:nvSpPr>
        <p:spPr>
          <a:xfrm>
            <a:off x="763597" y="1813841"/>
            <a:ext cx="10504171" cy="4286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25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342900" indent="0">
              <a:buNone/>
              <a:defRPr lang="en-US" sz="1425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685800" indent="0">
              <a:buNone/>
              <a:defRPr lang="en-US" sz="1425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028700" indent="0">
              <a:buNone/>
              <a:defRPr lang="en-US" sz="1425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1371600" indent="0">
              <a:buNone/>
              <a:defRPr lang="en-US" sz="1425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4159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rgbClr val="76536D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fld id="{272DCD8B-85C6-4D17-9012-D4C4BE990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13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799077" y="940839"/>
            <a:ext cx="6841236" cy="6461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kumimoji="0" lang="en-US" sz="2700" b="1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Myriad Pro" charset="0"/>
                <a:ea typeface="Myriad Pro" charset="0"/>
                <a:cs typeface="Myriad Pro" charset="0"/>
              </a:defRPr>
            </a:lvl1pPr>
            <a:lvl2pPr algn="r"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algn="r"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algn="r"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algn="r">
              <a:defRPr lang="en-US" sz="2400" b="1" i="0" kern="12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5"/>
          </p:nvPr>
        </p:nvSpPr>
        <p:spPr>
          <a:xfrm>
            <a:off x="4799014" y="1708346"/>
            <a:ext cx="6840537" cy="43778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25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342900" indent="0">
              <a:buNone/>
              <a:defRPr lang="en-US" sz="1425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685800" indent="0">
              <a:buNone/>
              <a:defRPr lang="en-US" sz="1425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028700" indent="0">
              <a:buNone/>
              <a:defRPr lang="en-US" sz="1425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1371600" indent="0">
              <a:buNone/>
              <a:defRPr lang="en-US" sz="1425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2" name="Picture Placeholder 32"/>
          <p:cNvSpPr>
            <a:spLocks noGrp="1"/>
          </p:cNvSpPr>
          <p:nvPr>
            <p:ph type="pic" sz="quarter" idx="16"/>
          </p:nvPr>
        </p:nvSpPr>
        <p:spPr>
          <a:xfrm>
            <a:off x="0" y="-3175"/>
            <a:ext cx="4164013" cy="6861174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4159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rgbClr val="76536D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fld id="{272DCD8B-85C6-4D17-9012-D4C4BE990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24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EB4218-1C0E-4FC5-B158-D2FE6B37F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975FF84-BB4A-4969-8258-0073246A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65E7-1E7E-47C0-B2DF-A3E1A7753F77}" type="datetimeFigureOut">
              <a:rPr lang="sv-SE" smtClean="0"/>
              <a:t>2020-09-03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5C5F456-3B9B-4E57-930A-4B2B61D28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53F60D6-CFC2-4C41-9E12-17CDDCACB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ACDC-E3D1-4FE9-8FFF-A20B9BCC82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3716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E256C65-F958-47D1-A9BA-9439F1F60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65E7-1E7E-47C0-B2DF-A3E1A7753F77}" type="datetimeFigureOut">
              <a:rPr lang="sv-SE" smtClean="0"/>
              <a:t>2020-09-03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52777E8-1F23-4827-8414-61ECA0532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68DEC6D-B4F8-416A-967E-F0D79372F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ACDC-E3D1-4FE9-8FFF-A20B9BCC82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941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DEEEC0-E4B2-48D1-89B2-C9A2458B8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B458A0E-D51D-4664-98A1-C43C38C54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A963733-A6E3-4083-BEEB-ECD657DA7F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23C3759-49E1-40B1-89C9-3D0E937EF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65E7-1E7E-47C0-B2DF-A3E1A7753F77}" type="datetimeFigureOut">
              <a:rPr lang="sv-SE" smtClean="0"/>
              <a:t>2020-09-03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ABB99DE-999C-44CB-8D6F-2AF401D45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4569A7B-0D2F-45B1-A1F5-9AF7ABCD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ACDC-E3D1-4FE9-8FFF-A20B9BCC82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2271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5EDA38-2035-461E-B784-9A8A6FFDB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E8E70C4-B25C-490D-ADFD-8CB839CF70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85A9F0B-0DD2-45CE-B45E-9B709D7DB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AA7A330-2431-48F3-B4F7-3747E9461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65E7-1E7E-47C0-B2DF-A3E1A7753F77}" type="datetimeFigureOut">
              <a:rPr lang="sv-SE" smtClean="0"/>
              <a:t>2020-09-03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F7BB66D-A131-45C0-834C-87D7158C5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000006F-A3A4-4B5E-B3C7-EA4285AC7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ACDC-E3D1-4FE9-8FFF-A20B9BCC82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5908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2914647-684E-4A4D-99BE-A3609DF6B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215E3D7-FE8D-4689-AE12-4CF20255F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5730717-3530-467B-9D27-AA7D1AF2E9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865E7-1E7E-47C0-B2DF-A3E1A7753F77}" type="datetimeFigureOut">
              <a:rPr lang="sv-SE" smtClean="0"/>
              <a:t>2020-09-03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83FFED9-04C0-4D9E-8676-38A8D1EB4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DF3589B-618D-4BFC-9EF5-E0DE0C7D9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DACDC-E3D1-4FE9-8FFF-A20B9BCC82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600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657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Myriad Pro Light" panose="020B04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668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Myriad Pro Light" panose="020B04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492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Myriad Pro Light" panose="020B04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www.youtube.com/watch?v=I1Bdp2tMFsY" TargetMode="Externa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www.youtube.com/watch?v=E44W54z_Ykw" TargetMode="Externa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hyperlink" Target="https://www.youtube.com/watch?v=y2oZyGe_Kh0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jpg"/><Relationship Id="rId5" Type="http://schemas.openxmlformats.org/officeDocument/2006/relationships/hyperlink" Target="http://www.medicalradiation.com/types-of-medical-imaging/other-types-of-medical-imaging/magnetic-resonance-imaging/" TargetMode="External"/><Relationship Id="rId4" Type="http://schemas.openxmlformats.org/officeDocument/2006/relationships/hyperlink" Target="http://www.medicalradiation.com/types-of-medical-imaging/imaging-using-x-rays/computed-tomography-c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9.jpeg"/><Relationship Id="rId4" Type="http://schemas.openxmlformats.org/officeDocument/2006/relationships/hyperlink" Target="https://en.wikipedia.org/wiki/Medical_imag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6" Type="http://schemas.openxmlformats.org/officeDocument/2006/relationships/hyperlink" Target="https://en.wikipedia.org/wiki/Radiographer" TargetMode="External"/><Relationship Id="rId5" Type="http://schemas.openxmlformats.org/officeDocument/2006/relationships/hyperlink" Target="https://en.wikipedia.org/wiki/Nurse" TargetMode="Externa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www.youtube.com/watch?v=hTz_rGP4v9Y" TargetMode="Externa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www.youtube.com/watch?v=l9swbAtRRbg" TargetMode="Externa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A8F53D5D-4608-4524-A31A-1020DD5B0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dirty="0" err="1">
                <a:solidFill>
                  <a:schemeClr val="tx1"/>
                </a:solidFill>
              </a:rPr>
              <a:t>Introduction</a:t>
            </a:r>
            <a:r>
              <a:rPr lang="sv-SE">
                <a:solidFill>
                  <a:schemeClr val="tx1"/>
                </a:solidFill>
              </a:rPr>
              <a:t> - Radiology</a:t>
            </a:r>
            <a:r>
              <a:rPr lang="sv-SE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7955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CB9E6A39-883A-4BF5-A8C2-9824E90A3F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28"/>
          <a:stretch/>
        </p:blipFill>
        <p:spPr>
          <a:xfrm>
            <a:off x="4557966" y="1411574"/>
            <a:ext cx="1260498" cy="2227770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299ABF7-A481-44A4-B3A5-43F0B47FBDA1}"/>
              </a:ext>
            </a:extLst>
          </p:cNvPr>
          <p:cNvSpPr txBox="1">
            <a:spLocks/>
          </p:cNvSpPr>
          <p:nvPr/>
        </p:nvSpPr>
        <p:spPr>
          <a:xfrm>
            <a:off x="780455" y="1433226"/>
            <a:ext cx="2440631" cy="4468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r>
              <a:rPr lang="en-US" sz="1400" b="1" u="sng" dirty="0"/>
              <a:t>SHORT FACTS: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Ultrasound has several advantages which make it ideal in numerous situations, especially moving structures in real-time.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Can be used to examine many parts of the body, such as the abdomen, heart and blood vessels, breasts, muscles, carotid arteries, and pregnancy.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It is a good choice for imaging when radiation-sensitivity is a concern, such as in pediatrics or in women of child-bearing age.</a:t>
            </a:r>
            <a:endParaRPr lang="sv-SE" sz="1100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D6218F3-5115-45D0-892B-C235828A4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+mn-lt"/>
              </a:rPr>
              <a:t>Ultrasound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23FE0AF3-5EC0-4370-AF45-A5E148DE8DC8}"/>
              </a:ext>
            </a:extLst>
          </p:cNvPr>
          <p:cNvSpPr txBox="1"/>
          <p:nvPr/>
        </p:nvSpPr>
        <p:spPr>
          <a:xfrm>
            <a:off x="7485341" y="4388963"/>
            <a:ext cx="37414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The principle of ultrasound. </a:t>
            </a:r>
            <a:endParaRPr lang="sv-SE" sz="1200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F8F7C412-B072-44C2-A383-5CD0A4D46867}"/>
              </a:ext>
            </a:extLst>
          </p:cNvPr>
          <p:cNvSpPr txBox="1"/>
          <p:nvPr/>
        </p:nvSpPr>
        <p:spPr>
          <a:xfrm>
            <a:off x="3756157" y="5588903"/>
            <a:ext cx="30389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Prenatal 3D </a:t>
            </a:r>
            <a:r>
              <a:rPr lang="en-US" sz="1100" dirty="0" err="1"/>
              <a:t>ultasound</a:t>
            </a:r>
            <a:r>
              <a:rPr lang="en-US" sz="1100" dirty="0"/>
              <a:t> showing baby's head, arms and hand.</a:t>
            </a:r>
            <a:endParaRPr lang="sv-SE" sz="1100" dirty="0"/>
          </a:p>
        </p:txBody>
      </p:sp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D0A2F501-5DBD-46AD-9197-552361FEB527}"/>
              </a:ext>
            </a:extLst>
          </p:cNvPr>
          <p:cNvCxnSpPr/>
          <p:nvPr/>
        </p:nvCxnSpPr>
        <p:spPr>
          <a:xfrm>
            <a:off x="7080308" y="1407623"/>
            <a:ext cx="0" cy="4506616"/>
          </a:xfrm>
          <a:prstGeom prst="line">
            <a:avLst/>
          </a:prstGeom>
          <a:ln w="952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textruta 17">
            <a:extLst>
              <a:ext uri="{FF2B5EF4-FFF2-40B4-BE49-F238E27FC236}">
                <a16:creationId xmlns:a16="http://schemas.microsoft.com/office/drawing/2014/main" id="{5F4962AD-3692-46F9-BE1C-D1CC94163DF3}"/>
              </a:ext>
            </a:extLst>
          </p:cNvPr>
          <p:cNvSpPr txBox="1"/>
          <p:nvPr/>
        </p:nvSpPr>
        <p:spPr>
          <a:xfrm>
            <a:off x="3675776" y="3667279"/>
            <a:ext cx="303892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100" dirty="0"/>
              <a:t>Ultrasound – Samsung HERA W10</a:t>
            </a:r>
          </a:p>
        </p:txBody>
      </p:sp>
      <p:cxnSp>
        <p:nvCxnSpPr>
          <p:cNvPr id="19" name="Rak koppling 18">
            <a:extLst>
              <a:ext uri="{FF2B5EF4-FFF2-40B4-BE49-F238E27FC236}">
                <a16:creationId xmlns:a16="http://schemas.microsoft.com/office/drawing/2014/main" id="{EB27D1C9-B4A7-49F7-B1AD-780E2C422E6B}"/>
              </a:ext>
            </a:extLst>
          </p:cNvPr>
          <p:cNvCxnSpPr/>
          <p:nvPr/>
        </p:nvCxnSpPr>
        <p:spPr>
          <a:xfrm>
            <a:off x="3390550" y="1394717"/>
            <a:ext cx="0" cy="4506616"/>
          </a:xfrm>
          <a:prstGeom prst="line">
            <a:avLst/>
          </a:prstGeom>
          <a:ln w="952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" name="Bildobjekt 4">
            <a:extLst>
              <a:ext uri="{FF2B5EF4-FFF2-40B4-BE49-F238E27FC236}">
                <a16:creationId xmlns:a16="http://schemas.microsoft.com/office/drawing/2014/main" id="{A5ABBEA1-A4AA-4337-9255-FEE63FF52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934" y="4138572"/>
            <a:ext cx="2070563" cy="1394461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1AFBADB5-DF62-4BE8-9BDC-D19A1745E4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0198" y="1635681"/>
            <a:ext cx="3781347" cy="2502891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0A690CF9-160F-4169-947F-2E18BC8B3811}"/>
              </a:ext>
            </a:extLst>
          </p:cNvPr>
          <p:cNvSpPr txBox="1"/>
          <p:nvPr/>
        </p:nvSpPr>
        <p:spPr>
          <a:xfrm>
            <a:off x="9085277" y="6012844"/>
            <a:ext cx="2997666" cy="73866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1400" dirty="0" err="1">
                <a:solidFill>
                  <a:schemeClr val="bg1">
                    <a:lumMod val="95000"/>
                  </a:schemeClr>
                </a:solidFill>
              </a:rPr>
              <a:t>How</a:t>
            </a:r>
            <a:r>
              <a:rPr lang="sv-SE" sz="1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sv-SE" sz="1400" dirty="0" err="1">
                <a:solidFill>
                  <a:schemeClr val="bg1">
                    <a:lumMod val="95000"/>
                  </a:schemeClr>
                </a:solidFill>
              </a:rPr>
              <a:t>does</a:t>
            </a:r>
            <a:r>
              <a:rPr lang="sv-SE" sz="1400" dirty="0">
                <a:solidFill>
                  <a:schemeClr val="bg1">
                    <a:lumMod val="95000"/>
                  </a:schemeClr>
                </a:solidFill>
              </a:rPr>
              <a:t> ultrasound </a:t>
            </a:r>
            <a:r>
              <a:rPr lang="sv-SE" sz="1400" dirty="0" err="1">
                <a:solidFill>
                  <a:schemeClr val="bg1">
                    <a:lumMod val="95000"/>
                  </a:schemeClr>
                </a:solidFill>
              </a:rPr>
              <a:t>work</a:t>
            </a:r>
            <a:r>
              <a:rPr lang="sv-SE" sz="1400" dirty="0">
                <a:solidFill>
                  <a:schemeClr val="bg1">
                    <a:lumMod val="95000"/>
                  </a:schemeClr>
                </a:solidFill>
              </a:rPr>
              <a:t>? </a:t>
            </a:r>
            <a:r>
              <a:rPr lang="sv-SE" sz="1400" b="1" dirty="0">
                <a:solidFill>
                  <a:schemeClr val="bg1">
                    <a:lumMod val="9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https://www.youtube.com/watch?v=I1Bdp2tMFsY</a:t>
            </a:r>
            <a:r>
              <a:rPr lang="sv-SE" sz="14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6453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 descr="En bild som visar inomhus, sitter, person, liten&#10;&#10;Automatiskt genererad beskrivning">
            <a:extLst>
              <a:ext uri="{FF2B5EF4-FFF2-40B4-BE49-F238E27FC236}">
                <a16:creationId xmlns:a16="http://schemas.microsoft.com/office/drawing/2014/main" id="{D67020CE-8B56-448C-8589-FC82A0E6B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980" y="1394717"/>
            <a:ext cx="2008899" cy="2008899"/>
          </a:xfrm>
          <a:prstGeom prst="rect">
            <a:avLst/>
          </a:prstGeom>
        </p:spPr>
      </p:pic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D4980987-B727-40B7-83E0-40A0C55BF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805" y="1394717"/>
            <a:ext cx="3008703" cy="3966018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EF0F3DAC-DE10-4078-A845-47CFC427EB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8046" y="3746342"/>
            <a:ext cx="1854766" cy="1890897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299ABF7-A481-44A4-B3A5-43F0B47FBDA1}"/>
              </a:ext>
            </a:extLst>
          </p:cNvPr>
          <p:cNvSpPr txBox="1">
            <a:spLocks/>
          </p:cNvSpPr>
          <p:nvPr/>
        </p:nvSpPr>
        <p:spPr>
          <a:xfrm>
            <a:off x="780455" y="1433226"/>
            <a:ext cx="2440631" cy="4468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r>
              <a:rPr lang="en-US" sz="1400" b="1" u="sng" dirty="0"/>
              <a:t>SHORT FACTS: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MRI systems use a powerful magnetic field and radiofrequency pulses to produce detailed images of the body’s internal structures.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MRI provides high quality images with excellent contrast detail of soft tissue and anatomic structures such as gray and white matter in the brain.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It’s used in a wide range of examinations from brain tumors and inflammation of the spine to slipped discs, assessing blood flow and functioning of the heart.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D6218F3-5115-45D0-892B-C235828A4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405" y="382771"/>
            <a:ext cx="9564325" cy="725520"/>
          </a:xfrm>
        </p:spPr>
        <p:txBody>
          <a:bodyPr/>
          <a:lstStyle/>
          <a:p>
            <a:r>
              <a:rPr lang="sv-SE" b="1" dirty="0"/>
              <a:t>Magnetic </a:t>
            </a:r>
            <a:r>
              <a:rPr lang="sv-SE" b="1" dirty="0" err="1"/>
              <a:t>Resonance</a:t>
            </a:r>
            <a:r>
              <a:rPr lang="sv-SE" b="1" dirty="0"/>
              <a:t> Imaging (MRI)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23FE0AF3-5EC0-4370-AF45-A5E148DE8DC8}"/>
              </a:ext>
            </a:extLst>
          </p:cNvPr>
          <p:cNvSpPr txBox="1"/>
          <p:nvPr/>
        </p:nvSpPr>
        <p:spPr>
          <a:xfrm>
            <a:off x="7496190" y="5498740"/>
            <a:ext cx="37414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The principle of MRI. </a:t>
            </a:r>
            <a:endParaRPr lang="sv-SE" sz="1200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F8F7C412-B072-44C2-A383-5CD0A4D46867}"/>
              </a:ext>
            </a:extLst>
          </p:cNvPr>
          <p:cNvSpPr txBox="1"/>
          <p:nvPr/>
        </p:nvSpPr>
        <p:spPr>
          <a:xfrm>
            <a:off x="3756157" y="5674667"/>
            <a:ext cx="30389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MRI provides excellent high contrast definition, as shown in this image of the thorax.</a:t>
            </a:r>
            <a:endParaRPr lang="sv-SE" sz="1100" dirty="0"/>
          </a:p>
        </p:txBody>
      </p:sp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D0A2F501-5DBD-46AD-9197-552361FEB527}"/>
              </a:ext>
            </a:extLst>
          </p:cNvPr>
          <p:cNvCxnSpPr/>
          <p:nvPr/>
        </p:nvCxnSpPr>
        <p:spPr>
          <a:xfrm>
            <a:off x="7080308" y="1407623"/>
            <a:ext cx="0" cy="4506616"/>
          </a:xfrm>
          <a:prstGeom prst="line">
            <a:avLst/>
          </a:prstGeom>
          <a:ln w="952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textruta 17">
            <a:extLst>
              <a:ext uri="{FF2B5EF4-FFF2-40B4-BE49-F238E27FC236}">
                <a16:creationId xmlns:a16="http://schemas.microsoft.com/office/drawing/2014/main" id="{5F4962AD-3692-46F9-BE1C-D1CC94163DF3}"/>
              </a:ext>
            </a:extLst>
          </p:cNvPr>
          <p:cNvSpPr txBox="1"/>
          <p:nvPr/>
        </p:nvSpPr>
        <p:spPr>
          <a:xfrm>
            <a:off x="3715966" y="3423870"/>
            <a:ext cx="303892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100" dirty="0"/>
              <a:t>MRI - Siemens</a:t>
            </a:r>
          </a:p>
        </p:txBody>
      </p:sp>
      <p:cxnSp>
        <p:nvCxnSpPr>
          <p:cNvPr id="19" name="Rak koppling 18">
            <a:extLst>
              <a:ext uri="{FF2B5EF4-FFF2-40B4-BE49-F238E27FC236}">
                <a16:creationId xmlns:a16="http://schemas.microsoft.com/office/drawing/2014/main" id="{EB27D1C9-B4A7-49F7-B1AD-780E2C422E6B}"/>
              </a:ext>
            </a:extLst>
          </p:cNvPr>
          <p:cNvCxnSpPr/>
          <p:nvPr/>
        </p:nvCxnSpPr>
        <p:spPr>
          <a:xfrm>
            <a:off x="3390550" y="1394717"/>
            <a:ext cx="0" cy="4506616"/>
          </a:xfrm>
          <a:prstGeom prst="line">
            <a:avLst/>
          </a:prstGeom>
          <a:ln w="952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textruta 12">
            <a:extLst>
              <a:ext uri="{FF2B5EF4-FFF2-40B4-BE49-F238E27FC236}">
                <a16:creationId xmlns:a16="http://schemas.microsoft.com/office/drawing/2014/main" id="{ACE84013-AD37-4467-B28A-6137AB3ACB27}"/>
              </a:ext>
            </a:extLst>
          </p:cNvPr>
          <p:cNvSpPr txBox="1"/>
          <p:nvPr/>
        </p:nvSpPr>
        <p:spPr>
          <a:xfrm>
            <a:off x="9085277" y="6012844"/>
            <a:ext cx="2997666" cy="73866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1400" b="1" dirty="0" err="1">
                <a:solidFill>
                  <a:schemeClr val="bg1">
                    <a:lumMod val="95000"/>
                  </a:schemeClr>
                </a:solidFill>
              </a:rPr>
              <a:t>How</a:t>
            </a:r>
            <a:r>
              <a:rPr lang="sv-SE" sz="14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sv-SE" sz="1400" b="1" dirty="0" err="1">
                <a:solidFill>
                  <a:schemeClr val="bg1">
                    <a:lumMod val="95000"/>
                  </a:schemeClr>
                </a:solidFill>
              </a:rPr>
              <a:t>does</a:t>
            </a:r>
            <a:r>
              <a:rPr lang="sv-SE" sz="1400" b="1" dirty="0">
                <a:solidFill>
                  <a:schemeClr val="bg1">
                    <a:lumMod val="95000"/>
                  </a:schemeClr>
                </a:solidFill>
              </a:rPr>
              <a:t> CT </a:t>
            </a:r>
            <a:r>
              <a:rPr lang="sv-SE" sz="1400" b="1" dirty="0" err="1">
                <a:solidFill>
                  <a:schemeClr val="bg1">
                    <a:lumMod val="95000"/>
                  </a:schemeClr>
                </a:solidFill>
              </a:rPr>
              <a:t>works</a:t>
            </a:r>
            <a:r>
              <a:rPr lang="sv-SE" sz="1400" b="1" dirty="0">
                <a:solidFill>
                  <a:schemeClr val="bg1">
                    <a:lumMod val="95000"/>
                  </a:schemeClr>
                </a:solidFill>
              </a:rPr>
              <a:t>? </a:t>
            </a:r>
            <a:r>
              <a:rPr lang="sv-SE" sz="1400" b="1" dirty="0">
                <a:solidFill>
                  <a:schemeClr val="bg1">
                    <a:lumMod val="9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https://www.youtube.com/watch?v=E44W54z_Ykw</a:t>
            </a:r>
            <a:r>
              <a:rPr lang="sv-SE" sz="14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0068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dobjekt 21" descr="En bild som visar visa&#10;&#10;Automatiskt genererad beskrivning">
            <a:extLst>
              <a:ext uri="{FF2B5EF4-FFF2-40B4-BE49-F238E27FC236}">
                <a16:creationId xmlns:a16="http://schemas.microsoft.com/office/drawing/2014/main" id="{57F310BC-B55D-4749-B629-A5C2EF1AE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725" y="1417065"/>
            <a:ext cx="4573214" cy="3772901"/>
          </a:xfrm>
          <a:prstGeom prst="rect">
            <a:avLst/>
          </a:prstGeom>
        </p:spPr>
      </p:pic>
      <p:pic>
        <p:nvPicPr>
          <p:cNvPr id="20" name="Bildobjekt 19" descr="En bild som visar objekt&#10;&#10;Automatiskt genererad beskrivning">
            <a:extLst>
              <a:ext uri="{FF2B5EF4-FFF2-40B4-BE49-F238E27FC236}">
                <a16:creationId xmlns:a16="http://schemas.microsoft.com/office/drawing/2014/main" id="{7F26FBA5-11C9-4D1F-BD2D-DD1CB1E254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9" r="20586"/>
          <a:stretch/>
        </p:blipFill>
        <p:spPr>
          <a:xfrm>
            <a:off x="3805858" y="1433226"/>
            <a:ext cx="2837225" cy="1609619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299ABF7-A481-44A4-B3A5-43F0B47FBDA1}"/>
              </a:ext>
            </a:extLst>
          </p:cNvPr>
          <p:cNvSpPr txBox="1">
            <a:spLocks/>
          </p:cNvSpPr>
          <p:nvPr/>
        </p:nvSpPr>
        <p:spPr>
          <a:xfrm>
            <a:off x="780455" y="1433226"/>
            <a:ext cx="2440631" cy="4468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r>
              <a:rPr lang="en-US" sz="1400" b="1" u="sng" dirty="0"/>
              <a:t>SHORT FACTS: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sv-SE" altLang="sv-S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v-SE" altLang="sv-S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Molecular</a:t>
            </a:r>
            <a:r>
              <a:rPr kumimoji="0" lang="sv-SE" altLang="sv-S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sv-SE" altLang="sv-S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imaging</a:t>
            </a:r>
            <a:r>
              <a:rPr kumimoji="0" lang="sv-SE" altLang="sv-S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is a </a:t>
            </a:r>
            <a:r>
              <a:rPr kumimoji="0" lang="sv-SE" altLang="sv-S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relatively</a:t>
            </a:r>
            <a:r>
              <a:rPr kumimoji="0" lang="sv-SE" altLang="sv-S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new </a:t>
            </a:r>
            <a:r>
              <a:rPr kumimoji="0" lang="sv-SE" altLang="sv-S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discipline</a:t>
            </a:r>
            <a:r>
              <a:rPr kumimoji="0" lang="sv-SE" altLang="sv-S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sv-SE" altLang="sv-S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that</a:t>
            </a:r>
            <a:r>
              <a:rPr kumimoji="0" lang="sv-SE" altLang="sv-S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sv-SE" altLang="sv-S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allows</a:t>
            </a:r>
            <a:r>
              <a:rPr kumimoji="0" lang="sv-SE" altLang="sv-S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the </a:t>
            </a:r>
            <a:r>
              <a:rPr kumimoji="0" lang="sv-SE" altLang="sv-S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biological</a:t>
            </a:r>
            <a:r>
              <a:rPr kumimoji="0" lang="sv-SE" altLang="sv-S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sv-SE" altLang="sv-S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processes</a:t>
            </a:r>
            <a:r>
              <a:rPr kumimoji="0" lang="sv-SE" altLang="sv-S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sv-SE" altLang="sv-S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taking</a:t>
            </a:r>
            <a:r>
              <a:rPr kumimoji="0" lang="sv-SE" altLang="sv-S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sv-SE" altLang="sv-S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place</a:t>
            </a:r>
            <a:r>
              <a:rPr kumimoji="0" lang="sv-SE" altLang="sv-S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in the </a:t>
            </a:r>
            <a:r>
              <a:rPr kumimoji="0" lang="sv-SE" altLang="sv-S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body</a:t>
            </a:r>
            <a:r>
              <a:rPr kumimoji="0" lang="sv-SE" altLang="sv-S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to be </a:t>
            </a:r>
            <a:r>
              <a:rPr kumimoji="0" lang="sv-SE" altLang="sv-S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viewed</a:t>
            </a:r>
            <a:r>
              <a:rPr kumimoji="0" lang="sv-SE" altLang="sv-S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at a </a:t>
            </a:r>
            <a:r>
              <a:rPr kumimoji="0" lang="sv-SE" altLang="sv-S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cellular</a:t>
            </a:r>
            <a:r>
              <a:rPr kumimoji="0" lang="sv-SE" altLang="sv-S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and </a:t>
            </a:r>
            <a:r>
              <a:rPr kumimoji="0" lang="sv-SE" altLang="sv-S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molecular</a:t>
            </a:r>
            <a:r>
              <a:rPr kumimoji="0" lang="sv-SE" altLang="sv-S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sv-SE" altLang="sv-S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level</a:t>
            </a:r>
            <a:r>
              <a:rPr kumimoji="0" lang="sv-SE" altLang="sv-S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sv-SE" altLang="sv-SE" sz="1200" dirty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v-SE" altLang="sv-SE" sz="1200" dirty="0" err="1"/>
              <a:t>E</a:t>
            </a:r>
            <a:r>
              <a:rPr kumimoji="0" lang="sv-SE" altLang="sv-S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nables</a:t>
            </a:r>
            <a:r>
              <a:rPr kumimoji="0" lang="sv-SE" altLang="sv-S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sv-SE" altLang="sv-S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identifying</a:t>
            </a:r>
            <a:r>
              <a:rPr kumimoji="0" lang="sv-SE" altLang="sv-S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sv-SE" altLang="sv-S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diseases</a:t>
            </a:r>
            <a:r>
              <a:rPr kumimoji="0" lang="sv-SE" altLang="sv-S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in </a:t>
            </a:r>
            <a:r>
              <a:rPr kumimoji="0" lang="sv-SE" altLang="sv-S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its</a:t>
            </a:r>
            <a:r>
              <a:rPr kumimoji="0" lang="sv-SE" altLang="sv-S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sv-SE" altLang="sv-S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earliest</a:t>
            </a:r>
            <a:r>
              <a:rPr kumimoji="0" lang="sv-SE" altLang="sv-S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sv-SE" altLang="sv-S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stages</a:t>
            </a:r>
            <a:r>
              <a:rPr kumimoji="0" lang="sv-SE" altLang="sv-S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sv-SE" altLang="sv-S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well</a:t>
            </a:r>
            <a:r>
              <a:rPr kumimoji="0" lang="sv-SE" altLang="sv-S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sv-SE" altLang="sv-S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before</a:t>
            </a:r>
            <a:r>
              <a:rPr kumimoji="0" lang="sv-SE" altLang="sv-S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sv-SE" altLang="sv-S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they</a:t>
            </a:r>
            <a:r>
              <a:rPr kumimoji="0" lang="sv-SE" altLang="sv-S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sv-SE" altLang="sv-S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would</a:t>
            </a:r>
            <a:r>
              <a:rPr kumimoji="0" lang="sv-SE" altLang="sv-S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be </a:t>
            </a:r>
            <a:r>
              <a:rPr kumimoji="0" lang="sv-SE" altLang="sv-S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seen</a:t>
            </a:r>
            <a:r>
              <a:rPr kumimoji="0" lang="sv-SE" altLang="sv-S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on </a:t>
            </a:r>
            <a:r>
              <a:rPr kumimoji="0" lang="sv-SE" altLang="sv-S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linkClick r:id="rId4" tooltip="Computed Tomography (CT)"/>
              </a:rPr>
              <a:t>CT</a:t>
            </a:r>
            <a:r>
              <a:rPr kumimoji="0" lang="sv-SE" altLang="sv-S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and </a:t>
            </a:r>
            <a:r>
              <a:rPr kumimoji="0" lang="sv-SE" altLang="sv-S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linkClick r:id="rId5" tooltip="Magnetic Resonance Imaging"/>
              </a:rPr>
              <a:t>MR images</a:t>
            </a:r>
            <a:r>
              <a:rPr kumimoji="0" lang="sv-SE" altLang="sv-S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and </a:t>
            </a:r>
            <a:r>
              <a:rPr kumimoji="0" lang="sv-SE" altLang="sv-S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would</a:t>
            </a:r>
            <a:r>
              <a:rPr kumimoji="0" lang="sv-SE" altLang="sv-S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sv-SE" altLang="sv-S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otherwise</a:t>
            </a:r>
            <a:r>
              <a:rPr kumimoji="0" lang="sv-SE" altLang="sv-S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sv-SE" altLang="sv-S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require</a:t>
            </a:r>
            <a:r>
              <a:rPr kumimoji="0" lang="sv-SE" altLang="sv-S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sv-SE" altLang="sv-S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invasive</a:t>
            </a:r>
            <a:r>
              <a:rPr kumimoji="0" lang="sv-SE" altLang="sv-S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sv-SE" altLang="sv-S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surgery</a:t>
            </a:r>
            <a:r>
              <a:rPr lang="sv-SE" altLang="sv-SE" sz="1200" dirty="0"/>
              <a:t>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sv-SE" altLang="sv-S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200" dirty="0"/>
              <a:t>Used to diagnose brain and bone disorders, cancer, gastrointestinal disorders, heart and kidney diseases, lung and thyroid disorders.</a:t>
            </a:r>
            <a:endParaRPr kumimoji="0" lang="sv-SE" altLang="sv-S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D6218F3-5115-45D0-892B-C235828A4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405" y="382771"/>
            <a:ext cx="9564325" cy="725520"/>
          </a:xfrm>
        </p:spPr>
        <p:txBody>
          <a:bodyPr/>
          <a:lstStyle/>
          <a:p>
            <a:r>
              <a:rPr lang="sv-SE" b="1" dirty="0" err="1"/>
              <a:t>Molecular</a:t>
            </a:r>
            <a:r>
              <a:rPr lang="sv-SE" b="1" dirty="0"/>
              <a:t> Imaging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23FE0AF3-5EC0-4370-AF45-A5E148DE8DC8}"/>
              </a:ext>
            </a:extLst>
          </p:cNvPr>
          <p:cNvSpPr txBox="1"/>
          <p:nvPr/>
        </p:nvSpPr>
        <p:spPr>
          <a:xfrm>
            <a:off x="7821587" y="5288028"/>
            <a:ext cx="37414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The principle of Molecular imaging.</a:t>
            </a:r>
            <a:endParaRPr lang="sv-SE" sz="1200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F8F7C412-B072-44C2-A383-5CD0A4D46867}"/>
              </a:ext>
            </a:extLst>
          </p:cNvPr>
          <p:cNvSpPr txBox="1"/>
          <p:nvPr/>
        </p:nvSpPr>
        <p:spPr>
          <a:xfrm>
            <a:off x="3805858" y="5292466"/>
            <a:ext cx="303892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Molecular imaging example. </a:t>
            </a:r>
            <a:endParaRPr lang="sv-SE" sz="1100" dirty="0"/>
          </a:p>
        </p:txBody>
      </p:sp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D0A2F501-5DBD-46AD-9197-552361FEB527}"/>
              </a:ext>
            </a:extLst>
          </p:cNvPr>
          <p:cNvCxnSpPr/>
          <p:nvPr/>
        </p:nvCxnSpPr>
        <p:spPr>
          <a:xfrm>
            <a:off x="7080308" y="1407623"/>
            <a:ext cx="0" cy="4506616"/>
          </a:xfrm>
          <a:prstGeom prst="line">
            <a:avLst/>
          </a:prstGeom>
          <a:ln w="952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textruta 17">
            <a:extLst>
              <a:ext uri="{FF2B5EF4-FFF2-40B4-BE49-F238E27FC236}">
                <a16:creationId xmlns:a16="http://schemas.microsoft.com/office/drawing/2014/main" id="{5F4962AD-3692-46F9-BE1C-D1CC94163DF3}"/>
              </a:ext>
            </a:extLst>
          </p:cNvPr>
          <p:cNvSpPr txBox="1"/>
          <p:nvPr/>
        </p:nvSpPr>
        <p:spPr>
          <a:xfrm>
            <a:off x="3715966" y="3139487"/>
            <a:ext cx="303892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100" dirty="0"/>
              <a:t>MRI - Siemens</a:t>
            </a:r>
          </a:p>
        </p:txBody>
      </p:sp>
      <p:cxnSp>
        <p:nvCxnSpPr>
          <p:cNvPr id="19" name="Rak koppling 18">
            <a:extLst>
              <a:ext uri="{FF2B5EF4-FFF2-40B4-BE49-F238E27FC236}">
                <a16:creationId xmlns:a16="http://schemas.microsoft.com/office/drawing/2014/main" id="{EB27D1C9-B4A7-49F7-B1AD-780E2C422E6B}"/>
              </a:ext>
            </a:extLst>
          </p:cNvPr>
          <p:cNvCxnSpPr/>
          <p:nvPr/>
        </p:nvCxnSpPr>
        <p:spPr>
          <a:xfrm>
            <a:off x="3390550" y="1394717"/>
            <a:ext cx="0" cy="4506616"/>
          </a:xfrm>
          <a:prstGeom prst="line">
            <a:avLst/>
          </a:prstGeom>
          <a:ln w="952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0" name="Bildobjekt 9" descr="En bild som visar mörk, sitter, bord, tänd&#10;&#10;Automatiskt genererad beskrivning">
            <a:extLst>
              <a:ext uri="{FF2B5EF4-FFF2-40B4-BE49-F238E27FC236}">
                <a16:creationId xmlns:a16="http://schemas.microsoft.com/office/drawing/2014/main" id="{05876386-3B09-4528-AA89-7D59319A9E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744" y="3660931"/>
            <a:ext cx="2397153" cy="1594107"/>
          </a:xfrm>
          <a:prstGeom prst="rect">
            <a:avLst/>
          </a:prstGeom>
        </p:spPr>
      </p:pic>
      <p:sp>
        <p:nvSpPr>
          <p:cNvPr id="24" name="textruta 23">
            <a:extLst>
              <a:ext uri="{FF2B5EF4-FFF2-40B4-BE49-F238E27FC236}">
                <a16:creationId xmlns:a16="http://schemas.microsoft.com/office/drawing/2014/main" id="{A0FAB556-7390-4A08-A3FD-6F6A306742CB}"/>
              </a:ext>
            </a:extLst>
          </p:cNvPr>
          <p:cNvSpPr txBox="1"/>
          <p:nvPr/>
        </p:nvSpPr>
        <p:spPr>
          <a:xfrm>
            <a:off x="9085277" y="6012844"/>
            <a:ext cx="2997666" cy="73866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1400" dirty="0" err="1">
                <a:solidFill>
                  <a:schemeClr val="bg1">
                    <a:lumMod val="95000"/>
                  </a:schemeClr>
                </a:solidFill>
              </a:rPr>
              <a:t>How</a:t>
            </a:r>
            <a:r>
              <a:rPr lang="sv-SE" sz="1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sv-SE" sz="1400" dirty="0" err="1">
                <a:solidFill>
                  <a:schemeClr val="bg1">
                    <a:lumMod val="95000"/>
                  </a:schemeClr>
                </a:solidFill>
              </a:rPr>
              <a:t>does</a:t>
            </a:r>
            <a:r>
              <a:rPr lang="sv-SE" sz="1400" dirty="0">
                <a:solidFill>
                  <a:schemeClr val="bg1">
                    <a:lumMod val="95000"/>
                  </a:schemeClr>
                </a:solidFill>
              </a:rPr>
              <a:t> MI </a:t>
            </a:r>
            <a:r>
              <a:rPr lang="sv-SE" sz="1400" dirty="0" err="1">
                <a:solidFill>
                  <a:schemeClr val="bg1">
                    <a:lumMod val="95000"/>
                  </a:schemeClr>
                </a:solidFill>
              </a:rPr>
              <a:t>work</a:t>
            </a:r>
            <a:r>
              <a:rPr lang="sv-SE" sz="1400" dirty="0">
                <a:solidFill>
                  <a:schemeClr val="bg1">
                    <a:lumMod val="95000"/>
                  </a:schemeClr>
                </a:solidFill>
              </a:rPr>
              <a:t>? </a:t>
            </a:r>
            <a:r>
              <a:rPr lang="sv-SE" sz="1400" b="1" dirty="0">
                <a:solidFill>
                  <a:schemeClr val="bg1">
                    <a:lumMod val="9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https://www.youtube.com/watch?v=y2oZyGe_Kh0</a:t>
            </a:r>
            <a:r>
              <a:rPr lang="sv-SE" sz="14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3241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6D07664-6CEF-405D-9D0C-E49A5450940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/>
            <a:r>
              <a:rPr lang="sv-SE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RADIOLOGY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A0E2834-5C6E-491A-BD16-0B82B8313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548" y="6399214"/>
            <a:ext cx="1320161" cy="276999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DE5BB5C7-68D6-484F-8306-4EC73798B292}"/>
              </a:ext>
            </a:extLst>
          </p:cNvPr>
          <p:cNvSpPr/>
          <p:nvPr/>
        </p:nvSpPr>
        <p:spPr>
          <a:xfrm>
            <a:off x="797442" y="2644170"/>
            <a:ext cx="49979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/>
              <a:t>Radiology</a:t>
            </a:r>
            <a:r>
              <a:rPr lang="en-US" sz="2400" dirty="0"/>
              <a:t> is the medical discipline that uses </a:t>
            </a:r>
            <a:r>
              <a:rPr lang="en-US" sz="2400" dirty="0">
                <a:hlinkClick r:id="rId4" tooltip="Medical imaging"/>
              </a:rPr>
              <a:t>medical imaging</a:t>
            </a:r>
            <a:r>
              <a:rPr lang="en-US" sz="2400" dirty="0"/>
              <a:t> to diagnose and treat diseases within the bodies of animals, including humans. 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Bildobjekt 7" descr="En bild som visar person, vas&#10;&#10;Automatiskt genererad beskrivning">
            <a:extLst>
              <a:ext uri="{FF2B5EF4-FFF2-40B4-BE49-F238E27FC236}">
                <a16:creationId xmlns:a16="http://schemas.microsoft.com/office/drawing/2014/main" id="{6526DD1C-91BB-44C5-8C2D-6F8E44727C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716" y="0"/>
            <a:ext cx="57012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19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6D07664-6CEF-405D-9D0C-E49A5450940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/>
            <a:r>
              <a:rPr lang="sv-SE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HISTORY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A0E2834-5C6E-491A-BD16-0B82B8313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548" y="6399214"/>
            <a:ext cx="1320161" cy="276999"/>
          </a:xfrm>
          <a:prstGeom prst="rect">
            <a:avLst/>
          </a:prstGeom>
        </p:spPr>
      </p:pic>
      <p:pic>
        <p:nvPicPr>
          <p:cNvPr id="4" name="Bildobjekt 3" descr="En bild som visar text, person, foto, gammal&#10;&#10;Automatiskt genererad beskrivning">
            <a:extLst>
              <a:ext uri="{FF2B5EF4-FFF2-40B4-BE49-F238E27FC236}">
                <a16:creationId xmlns:a16="http://schemas.microsoft.com/office/drawing/2014/main" id="{CB8638B6-B2CF-4D6C-962D-D4DF2FD29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111" y="1108291"/>
            <a:ext cx="6362333" cy="47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6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6D07664-6CEF-405D-9D0C-E49A5450940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v-SE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THE RADIOLOGY TEAM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A0E2834-5C6E-491A-BD16-0B82B8313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548" y="6399214"/>
            <a:ext cx="1320161" cy="276999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5D2C4FB9-4A29-47E1-9FE5-52B35291B0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67"/>
          <a:stretch/>
        </p:blipFill>
        <p:spPr>
          <a:xfrm>
            <a:off x="5996762" y="0"/>
            <a:ext cx="6195237" cy="6858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DE5BB5C7-68D6-484F-8306-4EC73798B292}"/>
              </a:ext>
            </a:extLst>
          </p:cNvPr>
          <p:cNvSpPr/>
          <p:nvPr/>
        </p:nvSpPr>
        <p:spPr>
          <a:xfrm>
            <a:off x="604134" y="1854170"/>
            <a:ext cx="487355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/>
              <a:t>The radiologist </a:t>
            </a:r>
            <a:r>
              <a:rPr lang="en-US" sz="1600" dirty="0"/>
              <a:t>is a medical doctor who has completed the appropriate post-graduate training and interprets medical images, communicates these findings to other physicians.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/>
              <a:t>The </a:t>
            </a:r>
            <a:r>
              <a:rPr lang="en-US" sz="1600" b="1" dirty="0">
                <a:hlinkClick r:id="rId5" tooltip="Nurse"/>
              </a:rPr>
              <a:t>nurse</a:t>
            </a:r>
            <a:r>
              <a:rPr lang="en-US" sz="1600" b="1" dirty="0"/>
              <a:t> </a:t>
            </a:r>
            <a:r>
              <a:rPr lang="en-US" sz="1600" dirty="0"/>
              <a:t>is involved in the care of patients before and after imaging or procedures, including administration of medications, monitoring of vital signs and monitoring of sedated patients.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/>
              <a:t>The </a:t>
            </a:r>
            <a:r>
              <a:rPr lang="en-US" sz="1600" b="1" dirty="0">
                <a:hlinkClick r:id="rId6" tooltip="Radiographer"/>
              </a:rPr>
              <a:t>radiographer</a:t>
            </a:r>
            <a:r>
              <a:rPr lang="en-US" sz="1600" b="1" dirty="0"/>
              <a:t>, </a:t>
            </a:r>
            <a:r>
              <a:rPr lang="en-US" sz="1600" dirty="0"/>
              <a:t>also known as a "radiologic technologist" in some countries is a specially trained healthcare professional that produce medical images for the radiologist to interpret. 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350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6D07664-6CEF-405D-9D0C-E49A5450940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v-SE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THE RADIOLOGY MARKET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A0E2834-5C6E-491A-BD16-0B82B8313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548" y="6399214"/>
            <a:ext cx="1320161" cy="276999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DE5BB5C7-68D6-484F-8306-4EC73798B292}"/>
              </a:ext>
            </a:extLst>
          </p:cNvPr>
          <p:cNvSpPr/>
          <p:nvPr/>
        </p:nvSpPr>
        <p:spPr>
          <a:xfrm>
            <a:off x="5945807" y="2853762"/>
            <a:ext cx="53898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one of the very best and most experienced manufacturers of conventional x-ray in the world. This has been our only focus during our 30 years as a supplier.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06F4444-4FF3-4C15-808A-72596BD5A3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2023304"/>
              </p:ext>
            </p:extLst>
          </p:nvPr>
        </p:nvGraphicFramePr>
        <p:xfrm>
          <a:off x="659218" y="1520456"/>
          <a:ext cx="6007396" cy="3990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94820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276B00BA-F58B-4F70-B300-CE772F0A5001}"/>
              </a:ext>
            </a:extLst>
          </p:cNvPr>
          <p:cNvSpPr/>
          <p:nvPr/>
        </p:nvSpPr>
        <p:spPr>
          <a:xfrm>
            <a:off x="7100835" y="19295"/>
            <a:ext cx="5085877" cy="6838705"/>
          </a:xfrm>
          <a:prstGeom prst="rect">
            <a:avLst/>
          </a:prstGeom>
          <a:solidFill>
            <a:srgbClr val="3B3838">
              <a:alpha val="80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text 5">
            <a:extLst>
              <a:ext uri="{FF2B5EF4-FFF2-40B4-BE49-F238E27FC236}">
                <a16:creationId xmlns:a16="http://schemas.microsoft.com/office/drawing/2014/main" id="{127D9205-C5C3-445D-8237-5F4F5EA34627}"/>
              </a:ext>
            </a:extLst>
          </p:cNvPr>
          <p:cNvSpPr txBox="1">
            <a:spLocks/>
          </p:cNvSpPr>
          <p:nvPr/>
        </p:nvSpPr>
        <p:spPr>
          <a:xfrm>
            <a:off x="616498" y="2325602"/>
            <a:ext cx="5867839" cy="22260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0" lang="en-US" sz="2700" b="1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20574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b="1" i="0" kern="12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800" b="0" dirty="0">
                <a:solidFill>
                  <a:srgbClr val="703865"/>
                </a:solidFill>
                <a:latin typeface="Calibri" panose="020F0502020204030204"/>
              </a:rPr>
              <a:t>Conventional X-rays are by far the largest in imaging</a:t>
            </a:r>
            <a:endParaRPr kumimoji="0" lang="sv-SE" sz="4800" b="0" i="0" u="none" strike="noStrike" kern="1200" cap="none" spc="0" normalizeH="0" baseline="0" noProof="0" dirty="0">
              <a:ln>
                <a:noFill/>
              </a:ln>
              <a:solidFill>
                <a:srgbClr val="703865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4AC42373-EF2D-4C1A-BAA7-E679670FB2E4}"/>
              </a:ext>
            </a:extLst>
          </p:cNvPr>
          <p:cNvSpPr txBox="1">
            <a:spLocks/>
          </p:cNvSpPr>
          <p:nvPr/>
        </p:nvSpPr>
        <p:spPr>
          <a:xfrm>
            <a:off x="7543741" y="906608"/>
            <a:ext cx="4532955" cy="3801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 sz="3200" b="1" u="sng" dirty="0" err="1">
                <a:solidFill>
                  <a:prstClr val="white"/>
                </a:solidFill>
                <a:latin typeface="Calibri" panose="020F0502020204030204"/>
              </a:rPr>
              <a:t>Number</a:t>
            </a:r>
            <a:r>
              <a:rPr lang="sv-SE" sz="3200" b="1" u="sng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sv-SE" sz="3200" b="1" u="sng" dirty="0" err="1">
                <a:solidFill>
                  <a:prstClr val="white"/>
                </a:solidFill>
                <a:latin typeface="Calibri" panose="020F0502020204030204"/>
              </a:rPr>
              <a:t>of</a:t>
            </a:r>
            <a:r>
              <a:rPr lang="sv-SE" sz="3200" b="1" u="sng" dirty="0">
                <a:solidFill>
                  <a:prstClr val="white"/>
                </a:solidFill>
                <a:latin typeface="Calibri" panose="020F0502020204030204"/>
              </a:rPr>
              <a:t> examinations per </a:t>
            </a:r>
            <a:r>
              <a:rPr lang="sv-SE" sz="3200" b="1" u="sng" dirty="0" err="1">
                <a:solidFill>
                  <a:prstClr val="white"/>
                </a:solidFill>
                <a:latin typeface="Calibri" panose="020F0502020204030204"/>
              </a:rPr>
              <a:t>year</a:t>
            </a:r>
            <a:r>
              <a:rPr lang="sv-SE" sz="3200" b="1" u="sng" dirty="0">
                <a:solidFill>
                  <a:prstClr val="white"/>
                </a:solidFill>
                <a:latin typeface="Calibri" panose="020F0502020204030204"/>
              </a:rPr>
              <a:t> at a </a:t>
            </a:r>
            <a:r>
              <a:rPr lang="sv-SE" sz="3200" b="1" u="sng" dirty="0" err="1">
                <a:solidFill>
                  <a:prstClr val="white"/>
                </a:solidFill>
                <a:latin typeface="Calibri" panose="020F0502020204030204"/>
              </a:rPr>
              <a:t>bigger</a:t>
            </a:r>
            <a:r>
              <a:rPr lang="sv-SE" sz="3200" b="1" u="sng" dirty="0">
                <a:solidFill>
                  <a:prstClr val="white"/>
                </a:solidFill>
                <a:latin typeface="Calibri" panose="020F0502020204030204"/>
              </a:rPr>
              <a:t> hospital.</a:t>
            </a:r>
            <a:endParaRPr kumimoji="0" lang="sv-SE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50 000 digital X-ray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25 000 c</a:t>
            </a:r>
            <a:r>
              <a:rPr lang="sv-SE" dirty="0" err="1">
                <a:solidFill>
                  <a:prstClr val="white"/>
                </a:solidFill>
                <a:latin typeface="Calibri" panose="020F0502020204030204"/>
              </a:rPr>
              <a:t>omputer</a:t>
            </a:r>
            <a:r>
              <a:rPr lang="sv-SE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tomografi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5 000 MRI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5 000 Ultrasound</a:t>
            </a:r>
            <a:endParaRPr kumimoji="0" lang="sv-SE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5BB96E7-60C8-4FC9-BF0D-536B83BBB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6298407"/>
            <a:ext cx="1796903" cy="377029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36FEAF8D-78CB-E74D-B34F-C8DD19B913D8}"/>
              </a:ext>
            </a:extLst>
          </p:cNvPr>
          <p:cNvSpPr/>
          <p:nvPr/>
        </p:nvSpPr>
        <p:spPr>
          <a:xfrm>
            <a:off x="7095547" y="4707808"/>
            <a:ext cx="5096453" cy="2150192"/>
          </a:xfrm>
          <a:prstGeom prst="rect">
            <a:avLst/>
          </a:prstGeom>
          <a:solidFill>
            <a:schemeClr val="accent3">
              <a:alpha val="8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3AC79735-F78E-5F43-84FE-62AF8108FAA7}"/>
              </a:ext>
            </a:extLst>
          </p:cNvPr>
          <p:cNvSpPr txBox="1">
            <a:spLocks/>
          </p:cNvSpPr>
          <p:nvPr/>
        </p:nvSpPr>
        <p:spPr>
          <a:xfrm>
            <a:off x="7543741" y="5220273"/>
            <a:ext cx="5288355" cy="10356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Market </a:t>
            </a:r>
            <a:r>
              <a:rPr kumimoji="0" lang="sv-SE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size</a:t>
            </a: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&gt;7 billion USD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sv-SE" sz="2000" b="1" dirty="0">
                <a:solidFill>
                  <a:prstClr val="white"/>
                </a:solidFill>
                <a:latin typeface="Calibri" panose="020F0502020204030204"/>
              </a:rPr>
              <a:t>G</a:t>
            </a:r>
            <a:r>
              <a:rPr kumimoji="0" lang="sv-SE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rowing</a:t>
            </a: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market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sv-SE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Growing</a:t>
            </a: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needs</a:t>
            </a: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90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8E101AE5-4A7C-48AA-A078-BF8EAF07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3967164"/>
            <a:ext cx="4692650" cy="795336"/>
          </a:xfrm>
        </p:spPr>
        <p:txBody>
          <a:bodyPr/>
          <a:lstStyle/>
          <a:p>
            <a:r>
              <a:rPr lang="sv-SE" sz="4800" dirty="0"/>
              <a:t>A </a:t>
            </a:r>
            <a:r>
              <a:rPr lang="sv-SE" sz="4800" dirty="0" err="1"/>
              <a:t>deeper</a:t>
            </a:r>
            <a:r>
              <a:rPr lang="sv-SE" sz="4800" dirty="0"/>
              <a:t> look – </a:t>
            </a:r>
            <a:r>
              <a:rPr lang="sv-SE" sz="4800" dirty="0" err="1"/>
              <a:t>Radiology</a:t>
            </a:r>
            <a:endParaRPr lang="sv-SE" sz="4800" dirty="0"/>
          </a:p>
        </p:txBody>
      </p:sp>
    </p:spTree>
    <p:extLst>
      <p:ext uri="{BB962C8B-B14F-4D97-AF65-F5344CB8AC3E}">
        <p14:creationId xmlns:p14="http://schemas.microsoft.com/office/powerpoint/2010/main" val="1996257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299ABF7-A481-44A4-B3A5-43F0B47FBDA1}"/>
              </a:ext>
            </a:extLst>
          </p:cNvPr>
          <p:cNvSpPr txBox="1">
            <a:spLocks/>
          </p:cNvSpPr>
          <p:nvPr/>
        </p:nvSpPr>
        <p:spPr>
          <a:xfrm>
            <a:off x="780455" y="1433226"/>
            <a:ext cx="2440631" cy="4468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r>
              <a:rPr lang="en-US" sz="1400" b="1" u="sng" dirty="0"/>
              <a:t>SHORT FACTS: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X-ray imaging provides fast, high-resolution images and is relatively inexpensive.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The average examination for most plain film examinations takes no more than 10–15 minutes.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Requires no special preparation of the patient. </a:t>
            </a:r>
            <a:endParaRPr lang="sv-SE" sz="1200" dirty="0"/>
          </a:p>
        </p:txBody>
      </p:sp>
      <p:pic>
        <p:nvPicPr>
          <p:cNvPr id="5" name="Bildobjekt 4" descr="En bild som visar paraply, flygplan&#10;&#10;Automatiskt genererad beskrivning">
            <a:extLst>
              <a:ext uri="{FF2B5EF4-FFF2-40B4-BE49-F238E27FC236}">
                <a16:creationId xmlns:a16="http://schemas.microsoft.com/office/drawing/2014/main" id="{1DABEA9A-4F16-4BB5-9F2E-A5BD05E80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45" y="1407623"/>
            <a:ext cx="4256229" cy="2803866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5D6218F3-5115-45D0-892B-C235828A4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>
                <a:latin typeface="+mn-lt"/>
              </a:rPr>
              <a:t>Conventional</a:t>
            </a:r>
            <a:r>
              <a:rPr lang="sv-SE" dirty="0">
                <a:latin typeface="+mn-lt"/>
              </a:rPr>
              <a:t> X-ray/</a:t>
            </a:r>
            <a:r>
              <a:rPr lang="sv-SE" dirty="0" err="1">
                <a:latin typeface="+mn-lt"/>
              </a:rPr>
              <a:t>Plain</a:t>
            </a:r>
            <a:r>
              <a:rPr lang="sv-SE" dirty="0">
                <a:latin typeface="+mn-lt"/>
              </a:rPr>
              <a:t> X-ray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23FE0AF3-5EC0-4370-AF45-A5E148DE8DC8}"/>
              </a:ext>
            </a:extLst>
          </p:cNvPr>
          <p:cNvSpPr txBox="1"/>
          <p:nvPr/>
        </p:nvSpPr>
        <p:spPr>
          <a:xfrm>
            <a:off x="7705914" y="4211489"/>
            <a:ext cx="374149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The basic setup for X-ray imaging. The collimator restricts the beam of X-rays so as to irradiate only the region of interest. 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/>
              <a:t>The </a:t>
            </a:r>
            <a:r>
              <a:rPr lang="en-US" sz="1200" dirty="0" err="1"/>
              <a:t>antiscatter</a:t>
            </a:r>
            <a:r>
              <a:rPr lang="en-US" sz="1200" dirty="0"/>
              <a:t> grid increases tissue contrast by reducing the number of detected X-rays that have been scattered by tissue.</a:t>
            </a:r>
            <a:endParaRPr lang="sv-SE" sz="1200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A924D88-3348-48C5-A564-D9C00877D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275" y="3644892"/>
            <a:ext cx="1854596" cy="1854596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F8F7C412-B072-44C2-A383-5CD0A4D46867}"/>
              </a:ext>
            </a:extLst>
          </p:cNvPr>
          <p:cNvSpPr txBox="1"/>
          <p:nvPr/>
        </p:nvSpPr>
        <p:spPr>
          <a:xfrm>
            <a:off x="3789710" y="5548401"/>
            <a:ext cx="30389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A typical X-ray radiograph </a:t>
            </a:r>
            <a:r>
              <a:rPr lang="en-US" sz="1100" dirty="0" err="1"/>
              <a:t>aof</a:t>
            </a:r>
            <a:r>
              <a:rPr lang="en-US" sz="1100" dirty="0"/>
              <a:t> the chest, in which the regions of bone appear white.</a:t>
            </a:r>
            <a:endParaRPr lang="sv-SE" sz="1100" dirty="0"/>
          </a:p>
        </p:txBody>
      </p:sp>
      <p:pic>
        <p:nvPicPr>
          <p:cNvPr id="13" name="Bildobjekt 12" descr="En bild som visar inomhus, skåp, kylskåp, sitter&#10;&#10;Automatiskt genererad beskrivning">
            <a:extLst>
              <a:ext uri="{FF2B5EF4-FFF2-40B4-BE49-F238E27FC236}">
                <a16:creationId xmlns:a16="http://schemas.microsoft.com/office/drawing/2014/main" id="{6F366501-2C03-49AB-8B8D-5CF8FA13A3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5" r="10660" b="8628"/>
          <a:stretch/>
        </p:blipFill>
        <p:spPr>
          <a:xfrm>
            <a:off x="3789710" y="1433227"/>
            <a:ext cx="2812425" cy="1872036"/>
          </a:xfrm>
          <a:prstGeom prst="rect">
            <a:avLst/>
          </a:prstGeom>
        </p:spPr>
      </p:pic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D0A2F501-5DBD-46AD-9197-552361FEB527}"/>
              </a:ext>
            </a:extLst>
          </p:cNvPr>
          <p:cNvCxnSpPr/>
          <p:nvPr/>
        </p:nvCxnSpPr>
        <p:spPr>
          <a:xfrm>
            <a:off x="7080308" y="1407623"/>
            <a:ext cx="0" cy="4506616"/>
          </a:xfrm>
          <a:prstGeom prst="line">
            <a:avLst/>
          </a:prstGeom>
          <a:ln w="952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textruta 17">
            <a:extLst>
              <a:ext uri="{FF2B5EF4-FFF2-40B4-BE49-F238E27FC236}">
                <a16:creationId xmlns:a16="http://schemas.microsoft.com/office/drawing/2014/main" id="{5F4962AD-3692-46F9-BE1C-D1CC94163DF3}"/>
              </a:ext>
            </a:extLst>
          </p:cNvPr>
          <p:cNvSpPr txBox="1"/>
          <p:nvPr/>
        </p:nvSpPr>
        <p:spPr>
          <a:xfrm>
            <a:off x="3756157" y="3305263"/>
            <a:ext cx="303892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Conventional X-ray system – Arcoma Precision i5</a:t>
            </a:r>
            <a:endParaRPr lang="sv-SE" sz="1100" dirty="0"/>
          </a:p>
        </p:txBody>
      </p:sp>
      <p:cxnSp>
        <p:nvCxnSpPr>
          <p:cNvPr id="19" name="Rak koppling 18">
            <a:extLst>
              <a:ext uri="{FF2B5EF4-FFF2-40B4-BE49-F238E27FC236}">
                <a16:creationId xmlns:a16="http://schemas.microsoft.com/office/drawing/2014/main" id="{EB27D1C9-B4A7-49F7-B1AD-780E2C422E6B}"/>
              </a:ext>
            </a:extLst>
          </p:cNvPr>
          <p:cNvCxnSpPr/>
          <p:nvPr/>
        </p:nvCxnSpPr>
        <p:spPr>
          <a:xfrm>
            <a:off x="3390550" y="1394717"/>
            <a:ext cx="0" cy="4506616"/>
          </a:xfrm>
          <a:prstGeom prst="line">
            <a:avLst/>
          </a:prstGeom>
          <a:ln w="952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" name="textruta 19">
            <a:extLst>
              <a:ext uri="{FF2B5EF4-FFF2-40B4-BE49-F238E27FC236}">
                <a16:creationId xmlns:a16="http://schemas.microsoft.com/office/drawing/2014/main" id="{965CD15F-A7FC-48D1-8D22-C82920062744}"/>
              </a:ext>
            </a:extLst>
          </p:cNvPr>
          <p:cNvSpPr txBox="1"/>
          <p:nvPr/>
        </p:nvSpPr>
        <p:spPr>
          <a:xfrm>
            <a:off x="9085277" y="6012844"/>
            <a:ext cx="2997666" cy="73866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1400" dirty="0" err="1">
                <a:solidFill>
                  <a:schemeClr val="bg1">
                    <a:lumMod val="95000"/>
                  </a:schemeClr>
                </a:solidFill>
              </a:rPr>
              <a:t>How</a:t>
            </a:r>
            <a:r>
              <a:rPr lang="sv-SE" sz="1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sv-SE" sz="1400" dirty="0" err="1">
                <a:solidFill>
                  <a:schemeClr val="bg1">
                    <a:lumMod val="95000"/>
                  </a:schemeClr>
                </a:solidFill>
              </a:rPr>
              <a:t>does</a:t>
            </a:r>
            <a:r>
              <a:rPr lang="sv-SE" sz="1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sv-SE" sz="1400" dirty="0" err="1">
                <a:solidFill>
                  <a:schemeClr val="bg1">
                    <a:lumMod val="95000"/>
                  </a:schemeClr>
                </a:solidFill>
              </a:rPr>
              <a:t>x-ray</a:t>
            </a:r>
            <a:r>
              <a:rPr lang="sv-SE" sz="1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sv-SE" sz="1400" dirty="0" err="1">
                <a:solidFill>
                  <a:schemeClr val="bg1">
                    <a:lumMod val="95000"/>
                  </a:schemeClr>
                </a:solidFill>
              </a:rPr>
              <a:t>work</a:t>
            </a:r>
            <a:r>
              <a:rPr lang="sv-SE" sz="1400" dirty="0">
                <a:solidFill>
                  <a:schemeClr val="bg1">
                    <a:lumMod val="95000"/>
                  </a:schemeClr>
                </a:solidFill>
              </a:rPr>
              <a:t>?</a:t>
            </a:r>
            <a:r>
              <a:rPr lang="sv-SE" sz="14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sv-SE" sz="1400" b="1" dirty="0">
                <a:solidFill>
                  <a:schemeClr val="bg1">
                    <a:lumMod val="9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https://www.youtube.com/watch?v=hTz_rGP4v9Y</a:t>
            </a:r>
            <a:r>
              <a:rPr lang="sv-SE" sz="14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3436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56FAD5ED-0B10-41FA-B270-EA860F0F7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122" y="1432432"/>
            <a:ext cx="2535581" cy="1879358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299ABF7-A481-44A4-B3A5-43F0B47FBDA1}"/>
              </a:ext>
            </a:extLst>
          </p:cNvPr>
          <p:cNvSpPr txBox="1">
            <a:spLocks/>
          </p:cNvSpPr>
          <p:nvPr/>
        </p:nvSpPr>
        <p:spPr>
          <a:xfrm>
            <a:off x="780455" y="1433226"/>
            <a:ext cx="2440631" cy="4468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r>
              <a:rPr lang="en-US" sz="1400" b="1" u="sng" dirty="0"/>
              <a:t>SHORT FACTS: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(CT) scanners have been available since the mid-1970s and have revolutionized medical imaging.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CT is widely used as it delivers detailed information fast.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CT scans provide far more detailed images than conventional X-ray imaging, especially in the case of blood vessels and soft tissue such as internal organs and muscles.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CT is used for example for assessing strokes, brain injuries, heart disease, and internal injuries. </a:t>
            </a:r>
            <a:endParaRPr lang="sv-SE" sz="1200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D6218F3-5115-45D0-892B-C235828A4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>
                <a:latin typeface="+mn-lt"/>
              </a:rPr>
              <a:t>Computed</a:t>
            </a:r>
            <a:r>
              <a:rPr lang="sv-SE" dirty="0">
                <a:latin typeface="+mn-lt"/>
              </a:rPr>
              <a:t> </a:t>
            </a:r>
            <a:r>
              <a:rPr lang="sv-SE" dirty="0" err="1">
                <a:latin typeface="+mn-lt"/>
              </a:rPr>
              <a:t>Tomography</a:t>
            </a:r>
            <a:r>
              <a:rPr lang="sv-SE" dirty="0">
                <a:latin typeface="+mn-lt"/>
              </a:rPr>
              <a:t> (CT)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23FE0AF3-5EC0-4370-AF45-A5E148DE8DC8}"/>
              </a:ext>
            </a:extLst>
          </p:cNvPr>
          <p:cNvSpPr txBox="1"/>
          <p:nvPr/>
        </p:nvSpPr>
        <p:spPr>
          <a:xfrm>
            <a:off x="7705914" y="4211489"/>
            <a:ext cx="37414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The principle of computed tomography with an X-ray source and detector unit rotating synchronously around the patient. Data are acquired continuously during rotation.</a:t>
            </a:r>
            <a:endParaRPr lang="sv-SE" sz="1200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F8F7C412-B072-44C2-A383-5CD0A4D46867}"/>
              </a:ext>
            </a:extLst>
          </p:cNvPr>
          <p:cNvSpPr txBox="1"/>
          <p:nvPr/>
        </p:nvSpPr>
        <p:spPr>
          <a:xfrm>
            <a:off x="3789710" y="5548401"/>
            <a:ext cx="303892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Modern CT scans provide very detailed images, for example of blood vessels and internal organs, by using relatively low radiation doses.</a:t>
            </a:r>
            <a:endParaRPr lang="sv-SE" sz="1100" dirty="0"/>
          </a:p>
        </p:txBody>
      </p:sp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D0A2F501-5DBD-46AD-9197-552361FEB527}"/>
              </a:ext>
            </a:extLst>
          </p:cNvPr>
          <p:cNvCxnSpPr/>
          <p:nvPr/>
        </p:nvCxnSpPr>
        <p:spPr>
          <a:xfrm>
            <a:off x="7080308" y="1407623"/>
            <a:ext cx="0" cy="4506616"/>
          </a:xfrm>
          <a:prstGeom prst="line">
            <a:avLst/>
          </a:prstGeom>
          <a:ln w="952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textruta 17">
            <a:extLst>
              <a:ext uri="{FF2B5EF4-FFF2-40B4-BE49-F238E27FC236}">
                <a16:creationId xmlns:a16="http://schemas.microsoft.com/office/drawing/2014/main" id="{5F4962AD-3692-46F9-BE1C-D1CC94163DF3}"/>
              </a:ext>
            </a:extLst>
          </p:cNvPr>
          <p:cNvSpPr txBox="1"/>
          <p:nvPr/>
        </p:nvSpPr>
        <p:spPr>
          <a:xfrm>
            <a:off x="3756157" y="3305263"/>
            <a:ext cx="303892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CT - </a:t>
            </a:r>
            <a:r>
              <a:rPr lang="sv-SE" sz="1100" dirty="0" err="1"/>
              <a:t>Aquilion</a:t>
            </a:r>
            <a:r>
              <a:rPr lang="sv-SE" sz="1100" dirty="0"/>
              <a:t> ONE</a:t>
            </a:r>
          </a:p>
        </p:txBody>
      </p:sp>
      <p:cxnSp>
        <p:nvCxnSpPr>
          <p:cNvPr id="19" name="Rak koppling 18">
            <a:extLst>
              <a:ext uri="{FF2B5EF4-FFF2-40B4-BE49-F238E27FC236}">
                <a16:creationId xmlns:a16="http://schemas.microsoft.com/office/drawing/2014/main" id="{EB27D1C9-B4A7-49F7-B1AD-780E2C422E6B}"/>
              </a:ext>
            </a:extLst>
          </p:cNvPr>
          <p:cNvCxnSpPr/>
          <p:nvPr/>
        </p:nvCxnSpPr>
        <p:spPr>
          <a:xfrm>
            <a:off x="3390550" y="1394717"/>
            <a:ext cx="0" cy="4506616"/>
          </a:xfrm>
          <a:prstGeom prst="line">
            <a:avLst/>
          </a:prstGeom>
          <a:ln w="952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" name="Bildobjekt 1">
            <a:extLst>
              <a:ext uri="{FF2B5EF4-FFF2-40B4-BE49-F238E27FC236}">
                <a16:creationId xmlns:a16="http://schemas.microsoft.com/office/drawing/2014/main" id="{EE50231A-922C-4E55-A4EF-0DAC3D967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5572" y="1432432"/>
            <a:ext cx="3889606" cy="245491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394304EA-1079-475D-99A7-8A280A859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0669" y="3632564"/>
            <a:ext cx="1155889" cy="1872037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3869870E-A45D-4281-8945-0F5FBE38318A}"/>
              </a:ext>
            </a:extLst>
          </p:cNvPr>
          <p:cNvSpPr txBox="1"/>
          <p:nvPr/>
        </p:nvSpPr>
        <p:spPr>
          <a:xfrm>
            <a:off x="9085277" y="6012844"/>
            <a:ext cx="2997666" cy="73866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1400" u="sng" dirty="0" err="1">
                <a:solidFill>
                  <a:schemeClr val="bg1">
                    <a:lumMod val="95000"/>
                  </a:schemeClr>
                </a:solidFill>
              </a:rPr>
              <a:t>How</a:t>
            </a:r>
            <a:r>
              <a:rPr lang="sv-SE" sz="1400" u="sng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sv-SE" sz="1400" u="sng" dirty="0" err="1">
                <a:solidFill>
                  <a:schemeClr val="bg1">
                    <a:lumMod val="95000"/>
                  </a:schemeClr>
                </a:solidFill>
              </a:rPr>
              <a:t>does</a:t>
            </a:r>
            <a:r>
              <a:rPr lang="sv-SE" sz="1400" u="sng" dirty="0">
                <a:solidFill>
                  <a:schemeClr val="bg1">
                    <a:lumMod val="95000"/>
                  </a:schemeClr>
                </a:solidFill>
              </a:rPr>
              <a:t> CT </a:t>
            </a:r>
            <a:r>
              <a:rPr lang="sv-SE" sz="1400" u="sng" dirty="0" err="1">
                <a:solidFill>
                  <a:schemeClr val="bg1">
                    <a:lumMod val="95000"/>
                  </a:schemeClr>
                </a:solidFill>
              </a:rPr>
              <a:t>work</a:t>
            </a:r>
            <a:r>
              <a:rPr lang="sv-SE" sz="1400" u="sng" dirty="0">
                <a:solidFill>
                  <a:schemeClr val="bg1">
                    <a:lumMod val="95000"/>
                  </a:schemeClr>
                </a:solidFill>
              </a:rPr>
              <a:t>?</a:t>
            </a:r>
            <a:r>
              <a:rPr lang="sv-SE" sz="1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sv-SE" sz="1400" b="1" dirty="0">
                <a:solidFill>
                  <a:schemeClr val="bg1">
                    <a:lumMod val="9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https://www.youtube.com/watch?v=l9swbAtRRbg</a:t>
            </a:r>
            <a:r>
              <a:rPr lang="sv-SE" sz="14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6728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Arcoma colour palet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8567C"/>
      </a:accent1>
      <a:accent2>
        <a:srgbClr val="8A8700"/>
      </a:accent2>
      <a:accent3>
        <a:srgbClr val="2D3543"/>
      </a:accent3>
      <a:accent4>
        <a:srgbClr val="526A89"/>
      </a:accent4>
      <a:accent5>
        <a:srgbClr val="706F6F"/>
      </a:accent5>
      <a:accent6>
        <a:srgbClr val="BFBFBF"/>
      </a:accent6>
      <a:hlink>
        <a:srgbClr val="2D3543"/>
      </a:hlink>
      <a:folHlink>
        <a:srgbClr val="526A8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038ACAF-4FF9-4655-B24D-1EAAC03973A5}" vid="{AA23A7BB-747E-4205-AAEC-517435F76767}"/>
    </a:ext>
  </a:extLst>
</a:theme>
</file>

<file path=ppt/theme/theme3.xml><?xml version="1.0" encoding="utf-8"?>
<a:theme xmlns:a="http://schemas.openxmlformats.org/drawingml/2006/main" name="2_Office-tema">
  <a:themeElements>
    <a:clrScheme name="Arcoma colour palet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8567C"/>
      </a:accent1>
      <a:accent2>
        <a:srgbClr val="8A8700"/>
      </a:accent2>
      <a:accent3>
        <a:srgbClr val="2D3543"/>
      </a:accent3>
      <a:accent4>
        <a:srgbClr val="526A89"/>
      </a:accent4>
      <a:accent5>
        <a:srgbClr val="706F6F"/>
      </a:accent5>
      <a:accent6>
        <a:srgbClr val="BFBFBF"/>
      </a:accent6>
      <a:hlink>
        <a:srgbClr val="2D3543"/>
      </a:hlink>
      <a:folHlink>
        <a:srgbClr val="526A8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038ACAF-4FF9-4655-B24D-1EAAC03973A5}" vid="{AA23A7BB-747E-4205-AAEC-517435F76767}"/>
    </a:ext>
  </a:extLst>
</a:theme>
</file>

<file path=ppt/theme/theme4.xml><?xml version="1.0" encoding="utf-8"?>
<a:theme xmlns:a="http://schemas.openxmlformats.org/drawingml/2006/main" name="3_Office-tema">
  <a:themeElements>
    <a:clrScheme name="Arcoma colour palet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8567C"/>
      </a:accent1>
      <a:accent2>
        <a:srgbClr val="8A8700"/>
      </a:accent2>
      <a:accent3>
        <a:srgbClr val="2D3543"/>
      </a:accent3>
      <a:accent4>
        <a:srgbClr val="526A89"/>
      </a:accent4>
      <a:accent5>
        <a:srgbClr val="706F6F"/>
      </a:accent5>
      <a:accent6>
        <a:srgbClr val="BFBFBF"/>
      </a:accent6>
      <a:hlink>
        <a:srgbClr val="2D3543"/>
      </a:hlink>
      <a:folHlink>
        <a:srgbClr val="526A8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oma ppt template" id="{56F232F8-601C-422F-8B76-280FB8A5FB4F}" vid="{DF215061-F0C2-4945-B143-DC25B64263A7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5888</TotalTime>
  <Words>925</Words>
  <Application>Microsoft Office PowerPoint</Application>
  <PresentationFormat>Bredbild</PresentationFormat>
  <Paragraphs>95</Paragraphs>
  <Slides>12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12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Myriad Pro</vt:lpstr>
      <vt:lpstr>Myriad Pro Light</vt:lpstr>
      <vt:lpstr>Wingdings</vt:lpstr>
      <vt:lpstr>Office-tema</vt:lpstr>
      <vt:lpstr>1_Office-tema</vt:lpstr>
      <vt:lpstr>2_Office-tema</vt:lpstr>
      <vt:lpstr>3_Office-tema</vt:lpstr>
      <vt:lpstr>Introduction - Radiology </vt:lpstr>
      <vt:lpstr>RADIOLOGY</vt:lpstr>
      <vt:lpstr>HISTORY</vt:lpstr>
      <vt:lpstr>THE RADIOLOGY TEAM</vt:lpstr>
      <vt:lpstr>THE RADIOLOGY MARKET</vt:lpstr>
      <vt:lpstr>PowerPoint-presentation</vt:lpstr>
      <vt:lpstr>A deeper look – Radiology</vt:lpstr>
      <vt:lpstr>Conventional X-ray/Plain X-ray</vt:lpstr>
      <vt:lpstr>Computed Tomography (CT)</vt:lpstr>
      <vt:lpstr>Ultrasound</vt:lpstr>
      <vt:lpstr>Magnetic Resonance Imaging (MRI)</vt:lpstr>
      <vt:lpstr>Molecular Imaging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Frida Robbe</dc:creator>
  <cp:lastModifiedBy>Frida Robbe</cp:lastModifiedBy>
  <cp:revision>28</cp:revision>
  <dcterms:created xsi:type="dcterms:W3CDTF">2020-08-21T08:06:02Z</dcterms:created>
  <dcterms:modified xsi:type="dcterms:W3CDTF">2020-09-03T09:55:49Z</dcterms:modified>
</cp:coreProperties>
</file>