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0" r:id="rId5"/>
  </p:sldMasterIdLst>
  <p:notesMasterIdLst>
    <p:notesMasterId r:id="rId21"/>
  </p:notesMasterIdLst>
  <p:sldIdLst>
    <p:sldId id="286" r:id="rId6"/>
    <p:sldId id="2196" r:id="rId7"/>
    <p:sldId id="739" r:id="rId8"/>
    <p:sldId id="721" r:id="rId9"/>
    <p:sldId id="606" r:id="rId10"/>
    <p:sldId id="738" r:id="rId11"/>
    <p:sldId id="2199" r:id="rId12"/>
    <p:sldId id="2201" r:id="rId13"/>
    <p:sldId id="2200" r:id="rId14"/>
    <p:sldId id="740" r:id="rId15"/>
    <p:sldId id="741" r:id="rId16"/>
    <p:sldId id="2197" r:id="rId17"/>
    <p:sldId id="2198" r:id="rId18"/>
    <p:sldId id="2202" r:id="rId19"/>
    <p:sldId id="267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ammanfattningsavsnitt" id="{A33FC037-5DEF-4672-8393-8AA2189A1410}">
          <p14:sldIdLst>
            <p14:sldId id="286"/>
            <p14:sldId id="2196"/>
            <p14:sldId id="739"/>
            <p14:sldId id="721"/>
            <p14:sldId id="606"/>
            <p14:sldId id="738"/>
            <p14:sldId id="2199"/>
            <p14:sldId id="2201"/>
            <p14:sldId id="2200"/>
            <p14:sldId id="740"/>
            <p14:sldId id="741"/>
            <p14:sldId id="2197"/>
            <p14:sldId id="2198"/>
            <p14:sldId id="2202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Ungsten" initials="LU" lastIdx="6" clrIdx="0">
    <p:extLst>
      <p:ext uri="{19B8F6BF-5375-455C-9EA6-DF929625EA0E}">
        <p15:presenceInfo xmlns:p15="http://schemas.microsoft.com/office/powerpoint/2012/main" userId="S::linda.ungsten@arcoma.se::e710be01-f3f0-4b6a-a5dc-f1f1de848982" providerId="AD"/>
      </p:ext>
    </p:extLst>
  </p:cmAuthor>
  <p:cmAuthor id="2" name="Ulf Åhag" initials="UÅ" lastIdx="4" clrIdx="1">
    <p:extLst>
      <p:ext uri="{19B8F6BF-5375-455C-9EA6-DF929625EA0E}">
        <p15:presenceInfo xmlns:p15="http://schemas.microsoft.com/office/powerpoint/2012/main" userId="S::ulf.ahag@arcoma.se::44b5eb8e-249a-4f2c-ade2-cb8bcdc68a99" providerId="AD"/>
      </p:ext>
    </p:extLst>
  </p:cmAuthor>
  <p:cmAuthor id="3" name="Frida Robbe" initials="FR" lastIdx="12" clrIdx="2">
    <p:extLst>
      <p:ext uri="{19B8F6BF-5375-455C-9EA6-DF929625EA0E}">
        <p15:presenceInfo xmlns:p15="http://schemas.microsoft.com/office/powerpoint/2012/main" userId="S::frida.robbe@arcoma.se::72f0732f-a50c-4560-87ee-eb9f510808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8F9E"/>
    <a:srgbClr val="44546A"/>
    <a:srgbClr val="92A5BE"/>
    <a:srgbClr val="526A89"/>
    <a:srgbClr val="8A8700"/>
    <a:srgbClr val="333F50"/>
    <a:srgbClr val="58616F"/>
    <a:srgbClr val="966B8C"/>
    <a:srgbClr val="C6C58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546" autoAdjust="0"/>
  </p:normalViewPr>
  <p:slideViewPr>
    <p:cSldViewPr snapToGrid="0">
      <p:cViewPr varScale="1">
        <p:scale>
          <a:sx n="97" d="100"/>
          <a:sy n="97" d="100"/>
        </p:scale>
        <p:origin x="10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E3560-6FD0-4876-8BEB-FC334C70E69A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B961-9E0C-40AD-83F7-E2613BB41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00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 of </a:t>
            </a:r>
            <a:r>
              <a:rPr lang="en-SG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Arcoma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 OEM manufacturer for past 25 years &gt; list down all brands and product </a:t>
            </a:r>
            <a:r>
              <a:rPr lang="en-SG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</a:t>
            </a:r>
            <a:r>
              <a:rPr lang="en-SG" dirty="0" err="1"/>
              <a:t>Global</a:t>
            </a:r>
            <a:r>
              <a:rPr lang="en-SG" dirty="0"/>
              <a:t> map of installations to-date – use bubble chart on a global </a:t>
            </a:r>
            <a:r>
              <a:rPr lang="en-SG" dirty="0" err="1"/>
              <a:t>mapTimeline</a:t>
            </a:r>
            <a:r>
              <a:rPr lang="en-SG" dirty="0"/>
              <a:t> showcase of how </a:t>
            </a:r>
            <a:r>
              <a:rPr lang="en-SG" dirty="0" err="1"/>
              <a:t>Arcoma’s</a:t>
            </a:r>
            <a:r>
              <a:rPr lang="en-SG" dirty="0"/>
              <a:t> technology has evolved through the </a:t>
            </a:r>
            <a:r>
              <a:rPr lang="en-SG" dirty="0" err="1"/>
              <a:t>years</a:t>
            </a:r>
            <a:r>
              <a:rPr lang="en-SG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Highlight</a:t>
            </a:r>
            <a:r>
              <a:rPr lang="en-SG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our 1</a:t>
            </a:r>
            <a:r>
              <a:rPr lang="en-SG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SG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-in-class technology </a:t>
            </a:r>
            <a:r>
              <a:rPr lang="en-SG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eg.</a:t>
            </a:r>
            <a:r>
              <a:rPr lang="en-SG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Auto-positioning</a:t>
            </a:r>
          </a:p>
          <a:p>
            <a:r>
              <a:rPr lang="en-SG" dirty="0"/>
              <a:t>Our cost-effectiveness (not cheapest but cost-effective)</a:t>
            </a:r>
            <a:r>
              <a:rPr lang="en-SG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about Total Cost of ownership</a:t>
            </a:r>
          </a:p>
          <a:p>
            <a:r>
              <a:rPr lang="en-SG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design are modular (verify with </a:t>
            </a:r>
            <a:r>
              <a:rPr lang="en-SG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RnD</a:t>
            </a:r>
            <a:r>
              <a:rPr lang="en-SG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&gt; post-sales service only require replacement of parts and not whole system</a:t>
            </a:r>
          </a:p>
          <a:p>
            <a:r>
              <a:rPr lang="en-SG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high-level service break-down rate, relatively low &gt; get estimated % from Jonas </a:t>
            </a:r>
          </a:p>
          <a:p>
            <a:r>
              <a:rPr lang="en-SG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Distributors gets revenue &amp; margin from post-sales warranty</a:t>
            </a:r>
          </a:p>
          <a:p>
            <a:r>
              <a:rPr lang="en-SG" dirty="0"/>
              <a:t>Highlight our latest i5 launch &gt; show continuous improvement capability to suit </a:t>
            </a:r>
            <a:r>
              <a:rPr lang="en-SG" dirty="0" err="1"/>
              <a:t>marketsSome</a:t>
            </a:r>
            <a:r>
              <a:rPr lang="en-SG" dirty="0"/>
              <a:t> photos of </a:t>
            </a:r>
            <a:r>
              <a:rPr lang="en-SG" dirty="0" err="1"/>
              <a:t>Arcoma</a:t>
            </a:r>
            <a:r>
              <a:rPr lang="en-SG" dirty="0"/>
              <a:t> new production &amp; office facility &gt; we take pride in strict adherence to production and </a:t>
            </a:r>
            <a:r>
              <a:rPr lang="en-SG" dirty="0" err="1"/>
              <a:t>qualityCustomer</a:t>
            </a:r>
            <a:r>
              <a:rPr lang="en-SG" dirty="0"/>
              <a:t> testimonials and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8A926-6071-45AF-B20F-CEF2F81CE29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42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Over the last 30 </a:t>
            </a:r>
            <a:r>
              <a:rPr lang="sv-SE" dirty="0" err="1"/>
              <a:t>years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worked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companies</a:t>
            </a:r>
            <a:r>
              <a:rPr lang="sv-SE" dirty="0"/>
              <a:t> </a:t>
            </a:r>
            <a:r>
              <a:rPr lang="sv-SE" dirty="0" err="1"/>
              <a:t>known</a:t>
            </a:r>
            <a:r>
              <a:rPr lang="sv-SE" dirty="0"/>
              <a:t> to </a:t>
            </a:r>
            <a:r>
              <a:rPr lang="sv-SE" dirty="0" err="1"/>
              <a:t>have</a:t>
            </a:r>
            <a:r>
              <a:rPr lang="sv-SE" dirty="0"/>
              <a:t> an extensive </a:t>
            </a:r>
            <a:r>
              <a:rPr lang="sv-SE" dirty="0" err="1"/>
              <a:t>imaging</a:t>
            </a:r>
            <a:r>
              <a:rPr lang="sv-SE" dirty="0"/>
              <a:t> portfolio.</a:t>
            </a:r>
          </a:p>
          <a:p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approached</a:t>
            </a:r>
            <a:r>
              <a:rPr lang="sv-SE" dirty="0"/>
              <a:t> Arcoma and </a:t>
            </a:r>
            <a:r>
              <a:rPr lang="sv-SE" dirty="0" err="1"/>
              <a:t>eventually</a:t>
            </a:r>
            <a:r>
              <a:rPr lang="sv-SE" dirty="0"/>
              <a:t> </a:t>
            </a:r>
            <a:r>
              <a:rPr lang="sv-SE" dirty="0" err="1"/>
              <a:t>selected</a:t>
            </a:r>
            <a:r>
              <a:rPr lang="sv-SE" dirty="0"/>
              <a:t> </a:t>
            </a:r>
            <a:r>
              <a:rPr lang="sv-SE" dirty="0" err="1"/>
              <a:t>arcoma</a:t>
            </a:r>
            <a:r>
              <a:rPr lang="sv-SE" dirty="0"/>
              <a:t> over </a:t>
            </a:r>
            <a:r>
              <a:rPr lang="sv-SE" dirty="0" err="1"/>
              <a:t>other</a:t>
            </a:r>
            <a:r>
              <a:rPr lang="sv-SE" dirty="0"/>
              <a:t> OEMs as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wanted</a:t>
            </a:r>
            <a:r>
              <a:rPr lang="sv-SE" dirty="0"/>
              <a:t> a </a:t>
            </a:r>
            <a:r>
              <a:rPr lang="sv-SE" dirty="0" err="1"/>
              <a:t>qualitity</a:t>
            </a:r>
            <a:r>
              <a:rPr lang="sv-SE" dirty="0"/>
              <a:t> </a:t>
            </a:r>
            <a:r>
              <a:rPr lang="sv-SE" dirty="0" err="1"/>
              <a:t>product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durability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really</a:t>
            </a:r>
            <a:r>
              <a:rPr lang="sv-SE" dirty="0"/>
              <a:t> </a:t>
            </a:r>
            <a:r>
              <a:rPr lang="sv-SE" dirty="0" err="1"/>
              <a:t>help</a:t>
            </a:r>
            <a:r>
              <a:rPr lang="sv-SE" dirty="0"/>
              <a:t> </a:t>
            </a:r>
            <a:r>
              <a:rPr lang="sv-SE" dirty="0" err="1"/>
              <a:t>customers</a:t>
            </a:r>
            <a:r>
              <a:rPr lang="sv-SE" dirty="0"/>
              <a:t> and </a:t>
            </a:r>
            <a:r>
              <a:rPr lang="sv-SE" dirty="0" err="1"/>
              <a:t>ultimately</a:t>
            </a:r>
            <a:r>
              <a:rPr lang="sv-SE" dirty="0"/>
              <a:t> </a:t>
            </a:r>
            <a:r>
              <a:rPr lang="sv-SE" dirty="0" err="1"/>
              <a:t>help</a:t>
            </a:r>
            <a:r>
              <a:rPr lang="sv-SE" dirty="0"/>
              <a:t> in </a:t>
            </a:r>
            <a:r>
              <a:rPr lang="sv-SE" dirty="0" err="1"/>
              <a:t>their</a:t>
            </a:r>
            <a:r>
              <a:rPr lang="sv-SE" dirty="0"/>
              <a:t> brand </a:t>
            </a:r>
            <a:r>
              <a:rPr lang="sv-SE" dirty="0" err="1"/>
              <a:t>awareness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It </a:t>
            </a:r>
            <a:r>
              <a:rPr lang="sv-SE" dirty="0" err="1"/>
              <a:t>worthy</a:t>
            </a:r>
            <a:r>
              <a:rPr lang="sv-SE" dirty="0"/>
              <a:t> to </a:t>
            </a:r>
            <a:r>
              <a:rPr lang="sv-SE" dirty="0" err="1"/>
              <a:t>mention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despite</a:t>
            </a:r>
            <a:r>
              <a:rPr lang="sv-SE" dirty="0"/>
              <a:t> </a:t>
            </a:r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companies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extensive RND </a:t>
            </a:r>
            <a:r>
              <a:rPr lang="sv-SE" dirty="0" err="1"/>
              <a:t>resoucres</a:t>
            </a:r>
            <a:r>
              <a:rPr lang="sv-SE" dirty="0"/>
              <a:t>, </a:t>
            </a:r>
            <a:r>
              <a:rPr lang="sv-SE" dirty="0" err="1"/>
              <a:t>they</a:t>
            </a:r>
            <a:r>
              <a:rPr lang="sv-SE" dirty="0"/>
              <a:t> still </a:t>
            </a:r>
            <a:r>
              <a:rPr lang="sv-SE" dirty="0" err="1"/>
              <a:t>decided</a:t>
            </a:r>
            <a:r>
              <a:rPr lang="sv-SE" dirty="0"/>
              <a:t> to partner </a:t>
            </a:r>
            <a:r>
              <a:rPr lang="sv-SE" dirty="0" err="1"/>
              <a:t>with</a:t>
            </a:r>
            <a:r>
              <a:rPr lang="sv-SE" dirty="0"/>
              <a:t> Arcoma as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feel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Arcoma is the expert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subject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it </a:t>
            </a:r>
            <a:r>
              <a:rPr lang="sv-SE" dirty="0" err="1"/>
              <a:t>comes</a:t>
            </a:r>
            <a:r>
              <a:rPr lang="sv-SE" dirty="0"/>
              <a:t> to Full Digital </a:t>
            </a:r>
            <a:r>
              <a:rPr lang="sv-SE" dirty="0" err="1"/>
              <a:t>Radiolgy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8A926-6071-45AF-B20F-CEF2F81CE29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4621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B961-9E0C-40AD-83F7-E2613BB4194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781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Canon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är ”ur Canon” som tillverkar detektorer. De är leverantör till oss för detektorer och andra komponenter kopplade till bildsystemet.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CMS är Toshiba Medical System som Canon förvärvade. CMS är vår kund som köper hela system av oss och säljer dem till slutkunder.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B961-9E0C-40AD-83F7-E2613BB4194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21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B961-9E0C-40AD-83F7-E2613BB4194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801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take 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8A926-6071-45AF-B20F-CEF2F81CE291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861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66CFCA3D-7212-4CDB-B306-E723EDE19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0273" b="1804"/>
          <a:stretch/>
        </p:blipFill>
        <p:spPr>
          <a:xfrm>
            <a:off x="0" y="-58189"/>
            <a:ext cx="12192000" cy="6916189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1447C329-34E6-4F8D-B6D3-E1DD3E800EF8}"/>
              </a:ext>
            </a:extLst>
          </p:cNvPr>
          <p:cNvSpPr/>
          <p:nvPr userDrawn="1"/>
        </p:nvSpPr>
        <p:spPr>
          <a:xfrm>
            <a:off x="0" y="3260558"/>
            <a:ext cx="12192000" cy="2418347"/>
          </a:xfrm>
          <a:prstGeom prst="rect">
            <a:avLst/>
          </a:prstGeom>
          <a:solidFill>
            <a:srgbClr val="88567C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3B1EB89-2C05-4C01-A044-F574B9A62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6062" y="3490934"/>
            <a:ext cx="10515600" cy="77372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err="1"/>
              <a:t>Heading</a:t>
            </a:r>
            <a:endParaRPr lang="sv-SE"/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E93A392B-7D4C-45B5-9D36-C827BC0155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6062" y="4300751"/>
            <a:ext cx="9144000" cy="6001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err="1"/>
              <a:t>Sub</a:t>
            </a:r>
            <a:r>
              <a:rPr lang="sv-SE"/>
              <a:t> </a:t>
            </a:r>
            <a:r>
              <a:rPr lang="sv-SE" err="1"/>
              <a:t>heading</a:t>
            </a:r>
            <a:r>
              <a:rPr lang="sv-SE"/>
              <a:t>/Presenter/Date or </a:t>
            </a:r>
            <a:r>
              <a:rPr lang="sv-SE" err="1"/>
              <a:t>similar</a:t>
            </a:r>
            <a:endParaRPr lang="sv-SE"/>
          </a:p>
        </p:txBody>
      </p:sp>
      <p:pic>
        <p:nvPicPr>
          <p:cNvPr id="9" name="Bildobjekt 8" descr="En bild som visar objekt&#10;&#10;Automatiskt genererad beskrivning">
            <a:extLst>
              <a:ext uri="{FF2B5EF4-FFF2-40B4-BE49-F238E27FC236}">
                <a16:creationId xmlns:a16="http://schemas.microsoft.com/office/drawing/2014/main" id="{4F9A7181-7230-415C-83CD-D9B182F1BD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1" y="5077329"/>
            <a:ext cx="1796906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09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6" y="382771"/>
            <a:ext cx="6115680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err="1"/>
              <a:t>Heading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sp>
        <p:nvSpPr>
          <p:cNvPr id="13" name="Underrubrik 2">
            <a:extLst>
              <a:ext uri="{FF2B5EF4-FFF2-40B4-BE49-F238E27FC236}">
                <a16:creationId xmlns:a16="http://schemas.microsoft.com/office/drawing/2014/main" id="{373956F4-B047-4CD0-9A02-14B75673DFD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811621" y="1347711"/>
            <a:ext cx="5697464" cy="4596136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+mn-lt"/>
              </a:defRPr>
            </a:lvl1pPr>
            <a:lvl2pPr marL="800100" indent="-342900" algn="l">
              <a:buFont typeface="Courier New" panose="02070309020205020404" pitchFamily="49" charset="0"/>
              <a:buChar char="o"/>
              <a:defRPr sz="1400">
                <a:latin typeface="+mn-lt"/>
              </a:defRPr>
            </a:lvl2pPr>
            <a:lvl3pPr marL="1200150" indent="-285750" algn="l">
              <a:buFont typeface="Wingdings" panose="05000000000000000000" pitchFamily="2" charset="2"/>
              <a:buChar char="§"/>
              <a:defRPr sz="1200">
                <a:latin typeface="+mn-lt"/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</a:t>
            </a:r>
            <a:r>
              <a:rPr lang="sv-SE" err="1"/>
              <a:t>bullet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16)</a:t>
            </a:r>
          </a:p>
          <a:p>
            <a:pPr lvl="1"/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</a:t>
            </a:r>
            <a:r>
              <a:rPr lang="sv-SE" err="1"/>
              <a:t>bullet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14)</a:t>
            </a:r>
          </a:p>
          <a:p>
            <a:pPr lvl="2"/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</a:t>
            </a:r>
            <a:r>
              <a:rPr lang="sv-SE" err="1"/>
              <a:t>bullet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12)</a:t>
            </a:r>
          </a:p>
        </p:txBody>
      </p:sp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C54B15D7-A7EB-48A7-B12D-2843C30C32F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02052" y="124933"/>
            <a:ext cx="5365899" cy="33959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insert</a:t>
            </a:r>
            <a:r>
              <a:rPr lang="sv-SE"/>
              <a:t> image</a:t>
            </a:r>
          </a:p>
        </p:txBody>
      </p:sp>
      <p:sp>
        <p:nvSpPr>
          <p:cNvPr id="15" name="Platshållare för bild 2">
            <a:extLst>
              <a:ext uri="{FF2B5EF4-FFF2-40B4-BE49-F238E27FC236}">
                <a16:creationId xmlns:a16="http://schemas.microsoft.com/office/drawing/2014/main" id="{447CFAA3-4100-4BAF-84A1-6C4F6EF1535F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702052" y="3645780"/>
            <a:ext cx="2622699" cy="3087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insert</a:t>
            </a:r>
            <a:r>
              <a:rPr lang="sv-SE"/>
              <a:t> image</a:t>
            </a:r>
          </a:p>
        </p:txBody>
      </p:sp>
      <p:sp>
        <p:nvSpPr>
          <p:cNvPr id="16" name="Platshållare för bild 2">
            <a:extLst>
              <a:ext uri="{FF2B5EF4-FFF2-40B4-BE49-F238E27FC236}">
                <a16:creationId xmlns:a16="http://schemas.microsoft.com/office/drawing/2014/main" id="{329E8B90-B9E4-4C98-96AE-059D644ED53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33130" y="3645780"/>
            <a:ext cx="2622699" cy="3087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insert</a:t>
            </a:r>
            <a:r>
              <a:rPr lang="sv-SE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164059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74498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err="1"/>
              <a:t>Heading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6C6079B9-104E-4B3A-BC73-48213B11C4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5642104"/>
              </p:ext>
            </p:extLst>
          </p:nvPr>
        </p:nvGraphicFramePr>
        <p:xfrm>
          <a:off x="811620" y="1347711"/>
          <a:ext cx="5121348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/>
                        <a:t>Body text (</a:t>
                      </a:r>
                      <a:r>
                        <a:rPr lang="sv-SE" sz="1400" err="1"/>
                        <a:t>size</a:t>
                      </a:r>
                      <a:r>
                        <a:rPr lang="sv-SE" sz="140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graphicFrame>
        <p:nvGraphicFramePr>
          <p:cNvPr id="14" name="Tabell 13">
            <a:extLst>
              <a:ext uri="{FF2B5EF4-FFF2-40B4-BE49-F238E27FC236}">
                <a16:creationId xmlns:a16="http://schemas.microsoft.com/office/drawing/2014/main" id="{D78F2926-6136-43F4-89C1-EE68B192EF2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82470076"/>
              </p:ext>
            </p:extLst>
          </p:nvPr>
        </p:nvGraphicFramePr>
        <p:xfrm>
          <a:off x="6096000" y="1347711"/>
          <a:ext cx="5121348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/>
                        <a:t>Body text (</a:t>
                      </a:r>
                      <a:r>
                        <a:rPr lang="sv-SE" sz="1400" err="1"/>
                        <a:t>size</a:t>
                      </a:r>
                      <a:r>
                        <a:rPr lang="sv-SE" sz="140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graphicFrame>
        <p:nvGraphicFramePr>
          <p:cNvPr id="15" name="Tabell 14">
            <a:extLst>
              <a:ext uri="{FF2B5EF4-FFF2-40B4-BE49-F238E27FC236}">
                <a16:creationId xmlns:a16="http://schemas.microsoft.com/office/drawing/2014/main" id="{423D2B56-618F-41EE-8370-D7E4F06AF71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59063001"/>
              </p:ext>
            </p:extLst>
          </p:nvPr>
        </p:nvGraphicFramePr>
        <p:xfrm>
          <a:off x="811620" y="3754215"/>
          <a:ext cx="512134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/>
                        <a:t>Body text (</a:t>
                      </a:r>
                      <a:r>
                        <a:rPr lang="sv-SE" sz="1400" err="1"/>
                        <a:t>size</a:t>
                      </a:r>
                      <a:r>
                        <a:rPr lang="sv-SE" sz="140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graphicFrame>
        <p:nvGraphicFramePr>
          <p:cNvPr id="16" name="Tabell 15">
            <a:extLst>
              <a:ext uri="{FF2B5EF4-FFF2-40B4-BE49-F238E27FC236}">
                <a16:creationId xmlns:a16="http://schemas.microsoft.com/office/drawing/2014/main" id="{3DD83A28-0EAE-406E-8D7A-4E2AA051628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18715101"/>
              </p:ext>
            </p:extLst>
          </p:nvPr>
        </p:nvGraphicFramePr>
        <p:xfrm>
          <a:off x="6096000" y="3754215"/>
          <a:ext cx="5121348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/>
                        <a:t>Body text (</a:t>
                      </a:r>
                      <a:r>
                        <a:rPr lang="sv-SE" sz="1400" err="1"/>
                        <a:t>size</a:t>
                      </a:r>
                      <a:r>
                        <a:rPr lang="sv-SE" sz="140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EBEDA7C5-404D-4807-96DF-ADCB41AC2A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842342" y="54315"/>
            <a:ext cx="2289498" cy="691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err="1"/>
              <a:t>Tables</a:t>
            </a:r>
            <a:r>
              <a:rPr lang="sv-SE"/>
              <a:t> </a:t>
            </a:r>
            <a:r>
              <a:rPr lang="sv-SE" err="1"/>
              <a:t>can</a:t>
            </a:r>
            <a:r>
              <a:rPr lang="sv-SE"/>
              <a:t> be </a:t>
            </a:r>
            <a:r>
              <a:rPr lang="sv-SE" err="1"/>
              <a:t>designed</a:t>
            </a:r>
            <a:r>
              <a:rPr lang="sv-SE"/>
              <a:t> </a:t>
            </a:r>
            <a:r>
              <a:rPr lang="sv-SE" err="1"/>
              <a:t>preferably</a:t>
            </a:r>
            <a:r>
              <a:rPr lang="sv-SE"/>
              <a:t> in </a:t>
            </a:r>
            <a:r>
              <a:rPr lang="sv-SE" err="1"/>
              <a:t>theese</a:t>
            </a:r>
            <a:r>
              <a:rPr lang="sv-SE"/>
              <a:t> </a:t>
            </a:r>
            <a:r>
              <a:rPr lang="sv-SE" err="1"/>
              <a:t>colours</a:t>
            </a:r>
            <a:r>
              <a:rPr lang="sv-SE"/>
              <a:t>. </a:t>
            </a:r>
            <a:r>
              <a:rPr lang="sv-SE" err="1"/>
              <a:t>You</a:t>
            </a:r>
            <a:r>
              <a:rPr lang="sv-SE"/>
              <a:t> </a:t>
            </a:r>
            <a:r>
              <a:rPr lang="sv-SE" err="1"/>
              <a:t>cannot</a:t>
            </a:r>
            <a:r>
              <a:rPr lang="sv-SE"/>
              <a:t> </a:t>
            </a:r>
            <a:r>
              <a:rPr lang="sv-SE" err="1"/>
              <a:t>edit</a:t>
            </a:r>
            <a:r>
              <a:rPr lang="sv-SE"/>
              <a:t> in </a:t>
            </a:r>
            <a:r>
              <a:rPr lang="sv-SE" err="1"/>
              <a:t>these</a:t>
            </a:r>
            <a:r>
              <a:rPr lang="sv-SE"/>
              <a:t> </a:t>
            </a:r>
            <a:r>
              <a:rPr lang="sv-SE" err="1"/>
              <a:t>tables</a:t>
            </a:r>
            <a:r>
              <a:rPr lang="sv-SE"/>
              <a:t> so </a:t>
            </a:r>
            <a:r>
              <a:rPr lang="sv-SE" err="1"/>
              <a:t>you</a:t>
            </a:r>
            <a:r>
              <a:rPr lang="sv-SE"/>
              <a:t> </a:t>
            </a:r>
            <a:r>
              <a:rPr lang="sv-SE" err="1"/>
              <a:t>need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new </a:t>
            </a:r>
            <a:r>
              <a:rPr lang="sv-SE" err="1"/>
              <a:t>ones</a:t>
            </a:r>
            <a:r>
              <a:rPr lang="sv-SE"/>
              <a:t> and </a:t>
            </a:r>
            <a:r>
              <a:rPr lang="sv-SE" err="1"/>
              <a:t>select</a:t>
            </a:r>
            <a:r>
              <a:rPr lang="sv-SE"/>
              <a:t> </a:t>
            </a:r>
            <a:r>
              <a:rPr lang="sv-SE" err="1"/>
              <a:t>colour</a:t>
            </a:r>
            <a:r>
              <a:rPr lang="sv-SE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12413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A6A7CB8-DB1D-4A60-8F57-EFCBD14B09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996918" cy="6858000"/>
          </a:xfrm>
          <a:prstGeom prst="rect">
            <a:avLst/>
          </a:prstGeom>
        </p:spPr>
      </p:pic>
      <p:sp>
        <p:nvSpPr>
          <p:cNvPr id="13" name="Rubrik 1">
            <a:extLst>
              <a:ext uri="{FF2B5EF4-FFF2-40B4-BE49-F238E27FC236}">
                <a16:creationId xmlns:a16="http://schemas.microsoft.com/office/drawing/2014/main" id="{D228F04D-BE39-4DAC-A282-7F686A32F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811" y="2766218"/>
            <a:ext cx="6549188" cy="725520"/>
          </a:xfrm>
          <a:prstGeom prst="rect">
            <a:avLst/>
          </a:prstGeom>
        </p:spPr>
        <p:txBody>
          <a:bodyPr/>
          <a:lstStyle>
            <a:lvl1pPr algn="ctr">
              <a:defRPr sz="4400" i="1">
                <a:latin typeface="+mj-lt"/>
              </a:defRPr>
            </a:lvl1pPr>
          </a:lstStyle>
          <a:p>
            <a:r>
              <a:rPr lang="sv-SE" err="1"/>
              <a:t>Thank</a:t>
            </a:r>
            <a:r>
              <a:rPr lang="sv-SE"/>
              <a:t> </a:t>
            </a:r>
            <a:r>
              <a:rPr lang="sv-SE" err="1"/>
              <a:t>you</a:t>
            </a:r>
            <a:r>
              <a:rPr lang="sv-SE"/>
              <a:t>!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92AD9A1-9C81-42B4-A3E3-F45A6BE272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64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57CA6D-4ECB-4C25-8C0D-8C13A8700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03F861-971C-41DB-B03E-DD6328359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B05BF2A-5240-47ED-AD95-761827364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EB2D-2162-490C-A450-46B0E7AEC5EA}" type="datetimeFigureOut">
              <a:rPr lang="sv-SE" smtClean="0"/>
              <a:t>2020-08-31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6C0E81-B8FC-4723-B947-4991A9F85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769618-12FF-4DC2-A6A3-421AE7F8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B91A-4A2E-40A2-A827-53CF7E7DF9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8606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9CC6220-11A2-4104-B82E-3DBF4284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E08B-F702-45D4-96B7-C5C2C96670E5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6191964-AE4F-49E1-9724-D227EEF53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2BB0285-C32F-4CEA-BA3E-91AE087D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3861-DC3C-47B2-B25B-2A8434307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7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1" y="-3321"/>
            <a:ext cx="4164189" cy="3375892"/>
          </a:xfrm>
          <a:prstGeom prst="rect">
            <a:avLst/>
          </a:prstGeom>
          <a:solidFill>
            <a:srgbClr val="F2F2F2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0" y="3372571"/>
            <a:ext cx="4164189" cy="3494552"/>
          </a:xfrm>
          <a:prstGeom prst="rect">
            <a:avLst/>
          </a:prstGeom>
          <a:solidFill>
            <a:srgbClr val="F2F2F2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3372573"/>
            <a:ext cx="3733800" cy="112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3372573"/>
            <a:ext cx="4315326" cy="112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6"/>
          </p:nvPr>
        </p:nvSpPr>
        <p:spPr>
          <a:xfrm>
            <a:off x="0" y="-3175"/>
            <a:ext cx="4164013" cy="33750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34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0" y="3482975"/>
            <a:ext cx="4164013" cy="33750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36" name="Rectangle 35"/>
          <p:cNvSpPr/>
          <p:nvPr userDrawn="1"/>
        </p:nvSpPr>
        <p:spPr>
          <a:xfrm>
            <a:off x="4799076" y="664856"/>
            <a:ext cx="1189703" cy="154316"/>
          </a:xfrm>
          <a:prstGeom prst="rect">
            <a:avLst/>
          </a:prstGeom>
          <a:solidFill>
            <a:srgbClr val="7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48183"/>
              </a:solidFill>
            </a:endParaRPr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799076" y="940837"/>
            <a:ext cx="6841236" cy="6461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4000" b="1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defRPr>
            </a:lvl1pPr>
            <a:lvl2pPr algn="r">
              <a:defRPr lang="en-US" sz="32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algn="r">
              <a:defRPr lang="en-US" sz="32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algn="r">
              <a:defRPr lang="en-US" sz="32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algn="r">
              <a:defRPr lang="en-US" sz="3200" b="1" i="0" kern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8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4799013" y="1708346"/>
            <a:ext cx="6840537" cy="3192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900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457200" indent="0">
              <a:buNone/>
              <a:defRPr lang="en-US" sz="1900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914400" indent="0">
              <a:buNone/>
              <a:defRPr lang="en-US" sz="1900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371600" indent="0">
              <a:buNone/>
              <a:defRPr lang="en-US" sz="1900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1828800" indent="0">
              <a:buNone/>
              <a:defRPr lang="en-US" sz="19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4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rgbClr val="76536D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0AE2D923-FA73-FE48-94A1-E3DC8F817B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848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844" y="-32832"/>
            <a:ext cx="12253687" cy="692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8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844" y="-27888"/>
            <a:ext cx="12253687" cy="691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19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844" y="-27332"/>
            <a:ext cx="12253687" cy="691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10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4159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76536D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272DCD8B-85C6-4D17-9012-D4C4BE990F6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D3F8EF6E-312C-4AA0-8931-4FD3C4723873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714504" cy="6858000"/>
          </a:xfrm>
          <a:prstGeom prst="rect">
            <a:avLst/>
          </a:prstGeom>
          <a:solidFill>
            <a:srgbClr val="765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2606023" y="1092200"/>
            <a:ext cx="1189703" cy="154316"/>
          </a:xfrm>
          <a:prstGeom prst="rect">
            <a:avLst/>
          </a:prstGeom>
          <a:solidFill>
            <a:srgbClr val="6EA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48183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246753" y="1388510"/>
            <a:ext cx="2686051" cy="14239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en-US" sz="27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algn="r">
              <a:defRPr lang="en-US" sz="2400" b="1" i="0" kern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843654" y="3057779"/>
            <a:ext cx="2089151" cy="1655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3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4714505" y="1"/>
            <a:ext cx="7477496" cy="34337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714505" y="3433765"/>
            <a:ext cx="7477496" cy="3424237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5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43C3530-75EF-4DA2-92B7-893E6EFDDA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5605"/>
          <a:stretch/>
        </p:blipFill>
        <p:spPr>
          <a:xfrm>
            <a:off x="0" y="-14656"/>
            <a:ext cx="12192000" cy="6872656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26E8720-D594-4CD8-8F7C-E33AD188850B}"/>
              </a:ext>
            </a:extLst>
          </p:cNvPr>
          <p:cNvSpPr/>
          <p:nvPr userDrawn="1"/>
        </p:nvSpPr>
        <p:spPr>
          <a:xfrm>
            <a:off x="0" y="0"/>
            <a:ext cx="4082902" cy="6858000"/>
          </a:xfrm>
          <a:prstGeom prst="rect">
            <a:avLst/>
          </a:prstGeom>
          <a:solidFill>
            <a:srgbClr val="706F6F">
              <a:alpha val="89804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B63291E2-034E-4523-9CBE-B106084053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34874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err="1"/>
              <a:t>Contents</a:t>
            </a:r>
            <a:endParaRPr lang="sv-SE"/>
          </a:p>
        </p:txBody>
      </p:sp>
      <p:pic>
        <p:nvPicPr>
          <p:cNvPr id="16" name="Bildobjekt 15" descr="En bild som visar objekt&#10;&#10;Automatiskt genererad beskrivning">
            <a:extLst>
              <a:ext uri="{FF2B5EF4-FFF2-40B4-BE49-F238E27FC236}">
                <a16:creationId xmlns:a16="http://schemas.microsoft.com/office/drawing/2014/main" id="{141B4AE4-9424-40A0-8B4D-D27BA86257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6309040"/>
            <a:ext cx="1796906" cy="377029"/>
          </a:xfrm>
          <a:prstGeom prst="rect">
            <a:avLst/>
          </a:prstGeom>
        </p:spPr>
      </p:pic>
      <p:sp>
        <p:nvSpPr>
          <p:cNvPr id="12" name="Underrubrik 2">
            <a:extLst>
              <a:ext uri="{FF2B5EF4-FFF2-40B4-BE49-F238E27FC236}">
                <a16:creationId xmlns:a16="http://schemas.microsoft.com/office/drawing/2014/main" id="{A60507A6-A36C-4DAD-93B2-C7041F29E72E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05774" y="1335432"/>
            <a:ext cx="3148079" cy="4596136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</a:t>
            </a:r>
            <a:r>
              <a:rPr lang="sv-SE" err="1"/>
              <a:t>content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16)</a:t>
            </a:r>
          </a:p>
        </p:txBody>
      </p:sp>
    </p:spTree>
    <p:extLst>
      <p:ext uri="{BB962C8B-B14F-4D97-AF65-F5344CB8AC3E}">
        <p14:creationId xmlns:p14="http://schemas.microsoft.com/office/powerpoint/2010/main" val="3692716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D3F8EF6E-312C-4AA0-8931-4FD3C4723873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714504" cy="6858000"/>
          </a:xfrm>
          <a:prstGeom prst="rect">
            <a:avLst/>
          </a:prstGeom>
          <a:solidFill>
            <a:srgbClr val="765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2606023" y="1092200"/>
            <a:ext cx="1189703" cy="154316"/>
          </a:xfrm>
          <a:prstGeom prst="rect">
            <a:avLst/>
          </a:prstGeom>
          <a:solidFill>
            <a:srgbClr val="6EA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48183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246753" y="1388510"/>
            <a:ext cx="2686051" cy="14239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en-US" sz="27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algn="r">
              <a:defRPr lang="en-US" sz="2400" b="1" i="0" kern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843654" y="3057779"/>
            <a:ext cx="2089151" cy="1655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3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714506" y="0"/>
            <a:ext cx="7477495" cy="3904488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5161755" y="4443478"/>
            <a:ext cx="6583363" cy="16732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2100" b="1" i="1" kern="1200" dirty="0" smtClean="0">
                <a:solidFill>
                  <a:srgbClr val="76536E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342900" indent="0" algn="ctr">
              <a:buNone/>
              <a:defRPr lang="en-US" sz="2100" b="1" i="1" kern="1200" dirty="0" smtClean="0">
                <a:solidFill>
                  <a:srgbClr val="76536E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685800" indent="0" algn="ctr">
              <a:buNone/>
              <a:defRPr lang="en-US" sz="2100" b="1" i="1" kern="1200" dirty="0" smtClean="0">
                <a:solidFill>
                  <a:srgbClr val="76536E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028700" indent="0" algn="ctr">
              <a:buNone/>
              <a:defRPr lang="en-US" sz="2100" b="1" i="1" kern="1200" dirty="0" smtClean="0">
                <a:solidFill>
                  <a:srgbClr val="76536E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1371600" indent="0" algn="ctr">
              <a:buNone/>
              <a:defRPr lang="en-US" sz="2100" b="1" i="1" kern="1200" dirty="0">
                <a:solidFill>
                  <a:srgbClr val="76536E"/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4159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76536D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272DCD8B-85C6-4D17-9012-D4C4BE990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054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-1" y="-3321"/>
            <a:ext cx="4164189" cy="3375892"/>
          </a:xfrm>
          <a:prstGeom prst="rect">
            <a:avLst/>
          </a:prstGeom>
          <a:solidFill>
            <a:srgbClr val="F2F2F2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/>
          <p:cNvSpPr/>
          <p:nvPr/>
        </p:nvSpPr>
        <p:spPr>
          <a:xfrm>
            <a:off x="0" y="3372571"/>
            <a:ext cx="4164189" cy="3494552"/>
          </a:xfrm>
          <a:prstGeom prst="rect">
            <a:avLst/>
          </a:prstGeom>
          <a:solidFill>
            <a:srgbClr val="F2F2F2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72DCD8B-85C6-4D17-9012-D4C4BE990F6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9204159" y="635635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i="0" kern="1200">
                <a:solidFill>
                  <a:srgbClr val="76536D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E2D923-FA73-FE48-94A1-E3DC8F817B5C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9" name="Rectangle 8"/>
          <p:cNvSpPr/>
          <p:nvPr/>
        </p:nvSpPr>
        <p:spPr>
          <a:xfrm>
            <a:off x="0" y="3372575"/>
            <a:ext cx="3733800" cy="112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1" y="3372575"/>
            <a:ext cx="4315327" cy="112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4799078" y="664856"/>
            <a:ext cx="1189703" cy="154316"/>
          </a:xfrm>
          <a:prstGeom prst="rect">
            <a:avLst/>
          </a:prstGeom>
          <a:solidFill>
            <a:srgbClr val="7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48183"/>
              </a:solidFill>
            </a:endParaRPr>
          </a:p>
        </p:txBody>
      </p:sp>
      <p:sp>
        <p:nvSpPr>
          <p:cNvPr id="29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799077" y="940839"/>
            <a:ext cx="6841236" cy="6461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2700" b="1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defRPr>
            </a:lvl1pPr>
            <a:lvl2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algn="r">
              <a:defRPr lang="en-US" sz="2400" b="1" i="0" kern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4799014" y="1708346"/>
            <a:ext cx="6840537" cy="3192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3429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6858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0287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1371600" indent="0">
              <a:buNone/>
              <a:defRPr lang="en-US" sz="1425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6"/>
          </p:nvPr>
        </p:nvSpPr>
        <p:spPr>
          <a:xfrm>
            <a:off x="0" y="-3175"/>
            <a:ext cx="4164013" cy="33750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34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0" y="3482977"/>
            <a:ext cx="4164013" cy="33750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64013" y="5229728"/>
            <a:ext cx="8027987" cy="1637397"/>
          </a:xfrm>
          <a:prstGeom prst="rect">
            <a:avLst/>
          </a:prstGeom>
          <a:solidFill>
            <a:srgbClr val="765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799013" y="5557531"/>
            <a:ext cx="6970712" cy="971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800" b="1" i="1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342900" indent="0" algn="ctr">
              <a:buNone/>
              <a:defRPr lang="en-US" sz="1800" b="1" i="1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685800" indent="0" algn="ctr">
              <a:buNone/>
              <a:defRPr lang="en-US" sz="1800" b="1" i="1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028700" indent="0" algn="ctr">
              <a:buNone/>
              <a:defRPr lang="en-US" sz="1800" b="1" i="1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1371600" indent="0" algn="ctr">
              <a:buNone/>
              <a:defRPr lang="en-US" sz="1800" b="1" i="1" kern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627769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-1" y="-3321"/>
            <a:ext cx="4164189" cy="3375892"/>
          </a:xfrm>
          <a:prstGeom prst="rect">
            <a:avLst/>
          </a:prstGeom>
          <a:solidFill>
            <a:srgbClr val="F2F2F2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/>
          <p:cNvSpPr/>
          <p:nvPr/>
        </p:nvSpPr>
        <p:spPr>
          <a:xfrm>
            <a:off x="0" y="3372571"/>
            <a:ext cx="4164189" cy="3494552"/>
          </a:xfrm>
          <a:prstGeom prst="rect">
            <a:avLst/>
          </a:prstGeom>
          <a:solidFill>
            <a:srgbClr val="F2F2F2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0" y="3372575"/>
            <a:ext cx="3733800" cy="112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1" y="3372575"/>
            <a:ext cx="4315327" cy="112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6"/>
          </p:nvPr>
        </p:nvSpPr>
        <p:spPr>
          <a:xfrm>
            <a:off x="0" y="-3175"/>
            <a:ext cx="4164013" cy="33750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34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0" y="3482977"/>
            <a:ext cx="4164013" cy="33750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799078" y="664856"/>
            <a:ext cx="1189703" cy="154316"/>
          </a:xfrm>
          <a:prstGeom prst="rect">
            <a:avLst/>
          </a:prstGeom>
          <a:solidFill>
            <a:srgbClr val="7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48183"/>
              </a:solidFill>
            </a:endParaRPr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799077" y="940839"/>
            <a:ext cx="6841236" cy="6461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2700" b="1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defRPr>
            </a:lvl1pPr>
            <a:lvl2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algn="r">
              <a:defRPr lang="en-US" sz="2400" b="1" i="0" kern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8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4799014" y="1708346"/>
            <a:ext cx="6840537" cy="3192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3429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6858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0287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1371600" indent="0">
              <a:buNone/>
              <a:defRPr lang="en-US" sz="1425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4159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76536D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272DCD8B-85C6-4D17-9012-D4C4BE990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273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72DCD8B-85C6-4D17-9012-D4C4BE990F6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799078" y="664856"/>
            <a:ext cx="1189703" cy="154316"/>
          </a:xfrm>
          <a:prstGeom prst="rect">
            <a:avLst/>
          </a:prstGeom>
          <a:solidFill>
            <a:srgbClr val="7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48183"/>
              </a:solidFill>
            </a:endParaRP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799077" y="940839"/>
            <a:ext cx="6841236" cy="6461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2700" b="1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defRPr>
            </a:lvl1pPr>
            <a:lvl2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algn="r">
              <a:defRPr lang="en-US" sz="2400" b="1" i="0" kern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4799014" y="1708346"/>
            <a:ext cx="6840537" cy="3192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3429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6858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0287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1371600" indent="0">
              <a:buNone/>
              <a:defRPr lang="en-US" sz="1425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" y="-3322"/>
            <a:ext cx="4164189" cy="6862937"/>
          </a:xfrm>
          <a:prstGeom prst="rect">
            <a:avLst/>
          </a:prstGeom>
          <a:solidFill>
            <a:srgbClr val="F2F2F2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Picture Placeholder 32"/>
          <p:cNvSpPr>
            <a:spLocks noGrp="1"/>
          </p:cNvSpPr>
          <p:nvPr>
            <p:ph type="pic" sz="quarter" idx="16"/>
          </p:nvPr>
        </p:nvSpPr>
        <p:spPr>
          <a:xfrm>
            <a:off x="0" y="-3175"/>
            <a:ext cx="4164013" cy="6861174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64013" y="5239560"/>
            <a:ext cx="8027987" cy="1628273"/>
          </a:xfrm>
          <a:prstGeom prst="rect">
            <a:avLst/>
          </a:prstGeom>
          <a:solidFill>
            <a:srgbClr val="765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799013" y="5557531"/>
            <a:ext cx="6970712" cy="971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800" b="1" i="1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342900" indent="0" algn="ctr">
              <a:buNone/>
              <a:defRPr lang="en-US" sz="1800" b="1" i="1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685800" indent="0" algn="ctr">
              <a:buNone/>
              <a:defRPr lang="en-US" sz="1800" b="1" i="1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028700" indent="0" algn="ctr">
              <a:buNone/>
              <a:defRPr lang="en-US" sz="1800" b="1" i="1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1371600" indent="0" algn="ctr">
              <a:buNone/>
              <a:defRPr lang="en-US" sz="1800" b="1" i="1" kern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173070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99078" y="664856"/>
            <a:ext cx="1189703" cy="154316"/>
          </a:xfrm>
          <a:prstGeom prst="rect">
            <a:avLst/>
          </a:prstGeom>
          <a:solidFill>
            <a:srgbClr val="7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48183"/>
              </a:solidFill>
            </a:endParaRP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799077" y="940839"/>
            <a:ext cx="6841236" cy="6461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2700" b="1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defRPr>
            </a:lvl1pPr>
            <a:lvl2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algn="r">
              <a:defRPr lang="en-US" sz="2400" b="1" i="0" kern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4799014" y="1708346"/>
            <a:ext cx="6840537" cy="4377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3429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6858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0287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1371600" indent="0">
              <a:buNone/>
              <a:defRPr lang="en-US" sz="1425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" y="-3322"/>
            <a:ext cx="4164189" cy="6861321"/>
          </a:xfrm>
          <a:prstGeom prst="rect">
            <a:avLst/>
          </a:prstGeom>
          <a:solidFill>
            <a:srgbClr val="F2F2F2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Picture Placeholder 32"/>
          <p:cNvSpPr>
            <a:spLocks noGrp="1"/>
          </p:cNvSpPr>
          <p:nvPr>
            <p:ph type="pic" sz="quarter" idx="16"/>
          </p:nvPr>
        </p:nvSpPr>
        <p:spPr>
          <a:xfrm>
            <a:off x="0" y="-3175"/>
            <a:ext cx="4164013" cy="6861174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4159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76536D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272DCD8B-85C6-4D17-9012-D4C4BE990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698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99078" y="664856"/>
            <a:ext cx="1189703" cy="154316"/>
          </a:xfrm>
          <a:prstGeom prst="rect">
            <a:avLst/>
          </a:prstGeom>
          <a:solidFill>
            <a:srgbClr val="7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48183"/>
              </a:solidFill>
            </a:endParaRP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799077" y="940839"/>
            <a:ext cx="6841236" cy="6461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2700" b="1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defRPr>
            </a:lvl1pPr>
            <a:lvl2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algn="r">
              <a:defRPr lang="en-US" sz="2400" b="1" i="0" kern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4799014" y="1708346"/>
            <a:ext cx="6840537" cy="4377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3429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6858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0287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1371600" indent="0">
              <a:buNone/>
              <a:defRPr lang="en-US" sz="1425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" y="-3322"/>
            <a:ext cx="4164189" cy="6861322"/>
          </a:xfrm>
          <a:prstGeom prst="rect">
            <a:avLst/>
          </a:prstGeom>
          <a:solidFill>
            <a:srgbClr val="7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127319" y="2"/>
            <a:ext cx="156258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>
                <a:solidFill>
                  <a:srgbClr val="748183"/>
                </a:solidFill>
                <a:latin typeface="Myriad Pro" charset="0"/>
                <a:ea typeface="Myriad Pro" charset="0"/>
                <a:cs typeface="Myriad Pro" charset="0"/>
              </a:rPr>
              <a:t>“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46997" y="844997"/>
            <a:ext cx="3614739" cy="5275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100" b="1" i="1" kern="1200" smtClean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marL="342900" indent="0">
              <a:buNone/>
              <a:defRPr lang="en-US" sz="2100" b="1" i="1" kern="1200" smtClean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2pPr>
            <a:lvl3pPr marL="685800" indent="0">
              <a:buNone/>
              <a:defRPr lang="en-US" sz="2100" b="1" i="1" kern="1200" smtClean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3pPr>
            <a:lvl4pPr marL="1028700" indent="0">
              <a:buNone/>
              <a:defRPr lang="en-US" sz="2100" b="1" i="1" kern="1200" smtClean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4pPr>
            <a:lvl5pPr marL="1371600" indent="0">
              <a:buNone/>
              <a:defRPr lang="en-US" sz="2100" b="1" i="1" kern="120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4159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76536D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272DCD8B-85C6-4D17-9012-D4C4BE990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829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99078" y="664856"/>
            <a:ext cx="1189703" cy="154316"/>
          </a:xfrm>
          <a:prstGeom prst="rect">
            <a:avLst/>
          </a:prstGeom>
          <a:solidFill>
            <a:srgbClr val="7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48183"/>
              </a:solidFill>
            </a:endParaRP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799077" y="940839"/>
            <a:ext cx="6841236" cy="6461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2700" b="1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defRPr>
            </a:lvl1pPr>
            <a:lvl2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algn="r">
              <a:defRPr lang="en-US" sz="2400" b="1" i="0" kern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4799014" y="1708346"/>
            <a:ext cx="6840537" cy="4377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3429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6858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0287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1371600" indent="0">
              <a:buNone/>
              <a:defRPr lang="en-US" sz="1425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" y="-3322"/>
            <a:ext cx="4164189" cy="3486297"/>
          </a:xfrm>
          <a:prstGeom prst="rect">
            <a:avLst/>
          </a:prstGeom>
          <a:solidFill>
            <a:srgbClr val="7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46997" y="844998"/>
            <a:ext cx="3614739" cy="2441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100" b="1" i="1" kern="1200" smtClean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marL="342900" indent="0">
              <a:buNone/>
              <a:defRPr lang="en-US" sz="2100" b="1" i="1" kern="1200" smtClean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2pPr>
            <a:lvl3pPr marL="685800" indent="0">
              <a:buNone/>
              <a:defRPr lang="en-US" sz="2100" b="1" i="1" kern="1200" smtClean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3pPr>
            <a:lvl4pPr marL="1028700" indent="0">
              <a:buNone/>
              <a:defRPr lang="en-US" sz="2100" b="1" i="1" kern="1200" smtClean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4pPr>
            <a:lvl5pPr marL="1371600" indent="0">
              <a:buNone/>
              <a:defRPr lang="en-US" sz="2100" b="1" i="1" kern="120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4159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76536D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272DCD8B-85C6-4D17-9012-D4C4BE990F65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0" y="3482977"/>
            <a:ext cx="4164013" cy="33750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79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72DCD8B-85C6-4D17-9012-D4C4BE990F6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147818" y="-13218"/>
            <a:ext cx="5044183" cy="6871218"/>
          </a:xfrm>
          <a:prstGeom prst="rect">
            <a:avLst/>
          </a:prstGeom>
          <a:solidFill>
            <a:srgbClr val="765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/>
          <p:cNvSpPr/>
          <p:nvPr/>
        </p:nvSpPr>
        <p:spPr>
          <a:xfrm>
            <a:off x="7803" y="-5706"/>
            <a:ext cx="3528339" cy="3387325"/>
          </a:xfrm>
          <a:prstGeom prst="rect">
            <a:avLst/>
          </a:prstGeom>
          <a:solidFill>
            <a:srgbClr val="F2F2F2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Picture Placeholder 32"/>
          <p:cNvSpPr>
            <a:spLocks noGrp="1"/>
          </p:cNvSpPr>
          <p:nvPr>
            <p:ph type="pic" sz="quarter" idx="16"/>
          </p:nvPr>
        </p:nvSpPr>
        <p:spPr>
          <a:xfrm>
            <a:off x="-7960" y="-13218"/>
            <a:ext cx="3528189" cy="338645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611825" y="-3322"/>
            <a:ext cx="3528339" cy="3387325"/>
          </a:xfrm>
          <a:prstGeom prst="rect">
            <a:avLst/>
          </a:prstGeom>
          <a:solidFill>
            <a:srgbClr val="F2F2F2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3611827" y="-3175"/>
            <a:ext cx="3528189" cy="338645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611825" y="3465182"/>
            <a:ext cx="3528339" cy="4115491"/>
          </a:xfrm>
          <a:prstGeom prst="rect">
            <a:avLst/>
          </a:prstGeom>
          <a:solidFill>
            <a:srgbClr val="F2F2F2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3611827" y="3459687"/>
            <a:ext cx="3528189" cy="338645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150" y="3465905"/>
            <a:ext cx="3528339" cy="3387325"/>
          </a:xfrm>
          <a:prstGeom prst="rect">
            <a:avLst/>
          </a:prstGeom>
          <a:solidFill>
            <a:srgbClr val="F2F2F2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Picture Placeholder 32"/>
          <p:cNvSpPr>
            <a:spLocks noGrp="1"/>
          </p:cNvSpPr>
          <p:nvPr>
            <p:ph type="pic" sz="quarter" idx="19"/>
          </p:nvPr>
        </p:nvSpPr>
        <p:spPr>
          <a:xfrm>
            <a:off x="-15921" y="3466052"/>
            <a:ext cx="3528189" cy="338645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8189" y="2"/>
            <a:ext cx="91440" cy="7423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1" y="3383280"/>
            <a:ext cx="5406751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/>
          <p:cNvSpPr/>
          <p:nvPr/>
        </p:nvSpPr>
        <p:spPr>
          <a:xfrm>
            <a:off x="7691382" y="867612"/>
            <a:ext cx="1189703" cy="154316"/>
          </a:xfrm>
          <a:prstGeom prst="rect">
            <a:avLst/>
          </a:prstGeom>
          <a:solidFill>
            <a:srgbClr val="6EA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48183"/>
              </a:solidFill>
            </a:endParaRPr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715741" y="1163921"/>
            <a:ext cx="3925655" cy="9696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sz="27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algn="r">
              <a:defRPr lang="en-US" sz="2400" b="1" i="0" kern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7715741" y="2356409"/>
            <a:ext cx="3925655" cy="1655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3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540796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72DCD8B-85C6-4D17-9012-D4C4BE990F6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147818" y="-13218"/>
            <a:ext cx="5044183" cy="6871218"/>
          </a:xfrm>
          <a:prstGeom prst="rect">
            <a:avLst/>
          </a:prstGeom>
          <a:solidFill>
            <a:srgbClr val="765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/>
          <p:cNvSpPr/>
          <p:nvPr/>
        </p:nvSpPr>
        <p:spPr>
          <a:xfrm>
            <a:off x="0" y="12226"/>
            <a:ext cx="7087659" cy="6845774"/>
          </a:xfrm>
          <a:prstGeom prst="rect">
            <a:avLst/>
          </a:prstGeom>
          <a:solidFill>
            <a:srgbClr val="F2F2F2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Picture Placeholder 32"/>
          <p:cNvSpPr>
            <a:spLocks noGrp="1"/>
          </p:cNvSpPr>
          <p:nvPr>
            <p:ph type="pic" sz="quarter" idx="16"/>
          </p:nvPr>
        </p:nvSpPr>
        <p:spPr>
          <a:xfrm>
            <a:off x="-7960" y="-13218"/>
            <a:ext cx="7155779" cy="6871218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91382" y="867612"/>
            <a:ext cx="1189703" cy="154316"/>
          </a:xfrm>
          <a:prstGeom prst="rect">
            <a:avLst/>
          </a:prstGeom>
          <a:solidFill>
            <a:srgbClr val="6EA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48183"/>
              </a:solidFill>
            </a:endParaRPr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715741" y="1163921"/>
            <a:ext cx="3925655" cy="9696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sz="27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algn="r">
              <a:defRPr lang="en-US" sz="2400" b="1" i="0" kern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7715741" y="2356409"/>
            <a:ext cx="3925655" cy="1655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3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225407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72DCD8B-85C6-4D17-9012-D4C4BE990F6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852499" y="775702"/>
            <a:ext cx="1189703" cy="154316"/>
          </a:xfrm>
          <a:prstGeom prst="rect">
            <a:avLst/>
          </a:prstGeom>
          <a:solidFill>
            <a:srgbClr val="7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48183"/>
              </a:solidFill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63662" y="1046334"/>
            <a:ext cx="5509351" cy="6461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2700" b="1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defRPr>
            </a:lvl1pPr>
            <a:lvl2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algn="r">
              <a:defRPr lang="en-US" sz="2400" b="1" i="0" kern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763599" y="2334951"/>
            <a:ext cx="5509384" cy="3192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3429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6858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0287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1371600" indent="0">
              <a:buNone/>
              <a:defRPr lang="en-US" sz="1425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147818" y="2394"/>
            <a:ext cx="5044183" cy="6855606"/>
          </a:xfrm>
          <a:prstGeom prst="rect">
            <a:avLst/>
          </a:prstGeom>
          <a:solidFill>
            <a:srgbClr val="765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6827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B58A053-E2A1-4840-B526-4EE6855D58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1" r="3909" b="-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E1F567B-05B5-4FF7-A459-149B76EE9B02}"/>
              </a:ext>
            </a:extLst>
          </p:cNvPr>
          <p:cNvSpPr/>
          <p:nvPr userDrawn="1"/>
        </p:nvSpPr>
        <p:spPr>
          <a:xfrm>
            <a:off x="0" y="3429000"/>
            <a:ext cx="5019675" cy="2457450"/>
          </a:xfrm>
          <a:prstGeom prst="rect">
            <a:avLst/>
          </a:prstGeom>
          <a:solidFill>
            <a:srgbClr val="88567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7374184-2E79-4DA0-97AC-79F0C1301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4167189"/>
            <a:ext cx="4502150" cy="79533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CHAPTER 1</a:t>
            </a:r>
          </a:p>
        </p:txBody>
      </p:sp>
      <p:pic>
        <p:nvPicPr>
          <p:cNvPr id="7" name="Bildobjekt 6" descr="En bild som visar objekt&#10;&#10;Automatiskt genererad beskrivning">
            <a:extLst>
              <a:ext uri="{FF2B5EF4-FFF2-40B4-BE49-F238E27FC236}">
                <a16:creationId xmlns:a16="http://schemas.microsoft.com/office/drawing/2014/main" id="{7C7AC678-3F99-4F71-84E5-DD18D23DFD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6309040"/>
            <a:ext cx="1796906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61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52499" y="775702"/>
            <a:ext cx="1189703" cy="154316"/>
          </a:xfrm>
          <a:prstGeom prst="rect">
            <a:avLst/>
          </a:prstGeom>
          <a:solidFill>
            <a:srgbClr val="7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48183"/>
              </a:solidFill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63661" y="1046334"/>
            <a:ext cx="10504108" cy="6461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2700" b="1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defRPr>
            </a:lvl1pPr>
            <a:lvl2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algn="r">
              <a:defRPr lang="en-US" sz="2400" b="1" i="0" kern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763597" y="1813841"/>
            <a:ext cx="10504171" cy="4286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3429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6858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0287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1371600" indent="0">
              <a:buNone/>
              <a:defRPr lang="en-US" sz="1425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4159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76536D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272DCD8B-85C6-4D17-9012-D4C4BE990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029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52499" y="775702"/>
            <a:ext cx="1189703" cy="154316"/>
          </a:xfrm>
          <a:prstGeom prst="rect">
            <a:avLst/>
          </a:prstGeom>
          <a:solidFill>
            <a:srgbClr val="7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48183"/>
              </a:solidFill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63661" y="1046334"/>
            <a:ext cx="10504108" cy="6461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2700" b="1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defRPr>
            </a:lvl1pPr>
            <a:lvl2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algn="r">
              <a:defRPr lang="en-US" sz="2400" b="1" i="0" kern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763598" y="1813841"/>
            <a:ext cx="5046653" cy="4286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3429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6858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0287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1371600" indent="0">
              <a:buNone/>
              <a:defRPr lang="en-US" sz="1425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4159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76536D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272DCD8B-85C6-4D17-9012-D4C4BE990F6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6"/>
          </p:nvPr>
        </p:nvSpPr>
        <p:spPr>
          <a:xfrm>
            <a:off x="5972175" y="1808839"/>
            <a:ext cx="5295595" cy="4286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3429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6858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0287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1371600" indent="0">
              <a:buNone/>
              <a:defRPr lang="en-US" sz="1425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877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52499" y="775702"/>
            <a:ext cx="1189703" cy="154316"/>
          </a:xfrm>
          <a:prstGeom prst="rect">
            <a:avLst/>
          </a:prstGeom>
          <a:solidFill>
            <a:srgbClr val="7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48183"/>
              </a:solidFill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63661" y="1046334"/>
            <a:ext cx="10504108" cy="6461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2700" b="1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defRPr>
            </a:lvl1pPr>
            <a:lvl2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algn="r">
              <a:defRPr lang="en-US" sz="2400" b="1" i="0" kern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4159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76536D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272DCD8B-85C6-4D17-9012-D4C4BE990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343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52499" y="775702"/>
            <a:ext cx="1189703" cy="154316"/>
          </a:xfrm>
          <a:prstGeom prst="rect">
            <a:avLst/>
          </a:prstGeom>
          <a:solidFill>
            <a:srgbClr val="7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48183"/>
              </a:solidFill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63661" y="1046334"/>
            <a:ext cx="10504108" cy="6461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2700" b="1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defRPr>
            </a:lvl1pPr>
            <a:lvl2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algn="r">
              <a:defRPr lang="en-US" sz="2400" b="1" i="0" kern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52497" y="2134113"/>
            <a:ext cx="1851371" cy="1851371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595699" y="2134113"/>
            <a:ext cx="1851371" cy="1851371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38900" y="2134113"/>
            <a:ext cx="1851371" cy="1851371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082100" y="2134113"/>
            <a:ext cx="1851371" cy="1851371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852489" y="4138615"/>
            <a:ext cx="1851025" cy="1692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125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>
              <a:defRPr lang="en-US" sz="1125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>
              <a:defRPr lang="en-US" sz="1125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>
              <a:defRPr lang="en-US" sz="1125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4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3596045" y="4138615"/>
            <a:ext cx="1851025" cy="1692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125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>
              <a:defRPr lang="en-US" sz="1125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>
              <a:defRPr lang="en-US" sz="1125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>
              <a:defRPr lang="en-US" sz="1125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4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338901" y="4138615"/>
            <a:ext cx="1851025" cy="1692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125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>
              <a:defRPr lang="en-US" sz="1125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>
              <a:defRPr lang="en-US" sz="1125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>
              <a:defRPr lang="en-US" sz="1125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4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9082446" y="4138615"/>
            <a:ext cx="1851025" cy="1692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125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>
              <a:defRPr lang="en-US" sz="1125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>
              <a:defRPr lang="en-US" sz="1125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>
              <a:defRPr lang="en-US" sz="1125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4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4159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76536D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272DCD8B-85C6-4D17-9012-D4C4BE990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8732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714504" y="-206477"/>
            <a:ext cx="7477496" cy="4859438"/>
          </a:xfrm>
          <a:prstGeom prst="rect">
            <a:avLst/>
          </a:prstGeom>
          <a:solidFill>
            <a:srgbClr val="F2F2F2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714504" cy="6935134"/>
          </a:xfrm>
          <a:prstGeom prst="rect">
            <a:avLst/>
          </a:prstGeom>
          <a:solidFill>
            <a:srgbClr val="765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2606023" y="1092200"/>
            <a:ext cx="1189703" cy="154316"/>
          </a:xfrm>
          <a:prstGeom prst="rect">
            <a:avLst/>
          </a:prstGeom>
          <a:solidFill>
            <a:srgbClr val="6EA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48183"/>
              </a:solidFill>
            </a:endParaRP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246753" y="1388510"/>
            <a:ext cx="2686051" cy="14239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en-US" sz="27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algn="r">
              <a:defRPr lang="en-US" sz="2400" b="1" i="0" kern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843654" y="3057779"/>
            <a:ext cx="2089151" cy="1655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3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714133" y="4652961"/>
            <a:ext cx="7477867" cy="222465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2100" b="1" i="1" kern="1200" dirty="0" smtClean="0">
                <a:solidFill>
                  <a:srgbClr val="76536E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342900" indent="0" algn="ctr">
              <a:buNone/>
              <a:defRPr lang="en-US" sz="2100" b="1" i="1" kern="1200" dirty="0" smtClean="0">
                <a:solidFill>
                  <a:srgbClr val="76536E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685800" indent="0" algn="ctr">
              <a:buNone/>
              <a:defRPr lang="en-US" sz="2100" b="1" i="1" kern="1200" dirty="0" smtClean="0">
                <a:solidFill>
                  <a:srgbClr val="76536E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028700" indent="0" algn="ctr">
              <a:buNone/>
              <a:defRPr lang="en-US" sz="2100" b="1" i="1" kern="1200" dirty="0" smtClean="0">
                <a:solidFill>
                  <a:srgbClr val="76536E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1371600" indent="0" algn="ctr">
              <a:buNone/>
              <a:defRPr lang="en-US" sz="2100" b="1" i="1" kern="1200" dirty="0">
                <a:solidFill>
                  <a:srgbClr val="76536E"/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4714504" y="-1"/>
            <a:ext cx="7477125" cy="4652961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4159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76536D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272DCD8B-85C6-4D17-9012-D4C4BE990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5154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99078" y="664856"/>
            <a:ext cx="1189703" cy="154316"/>
          </a:xfrm>
          <a:prstGeom prst="rect">
            <a:avLst/>
          </a:prstGeom>
          <a:solidFill>
            <a:srgbClr val="7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48183"/>
              </a:solidFill>
            </a:endParaRP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799077" y="940839"/>
            <a:ext cx="6841236" cy="6461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2700" b="1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defRPr>
            </a:lvl1pPr>
            <a:lvl2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algn="r">
              <a:defRPr lang="en-US" sz="2400" b="1" i="0" kern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4799014" y="1708346"/>
            <a:ext cx="6840537" cy="4377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3429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6858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0287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1371600" indent="0">
              <a:buNone/>
              <a:defRPr lang="en-US" sz="1425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" y="-3322"/>
            <a:ext cx="4164189" cy="4624483"/>
          </a:xfrm>
          <a:prstGeom prst="rect">
            <a:avLst/>
          </a:prstGeom>
          <a:solidFill>
            <a:srgbClr val="7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127319" y="2"/>
            <a:ext cx="156258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>
                <a:solidFill>
                  <a:srgbClr val="748183"/>
                </a:solidFill>
                <a:latin typeface="Myriad Pro" charset="0"/>
                <a:ea typeface="Myriad Pro" charset="0"/>
                <a:cs typeface="Myriad Pro" charset="0"/>
              </a:rPr>
              <a:t>“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46997" y="844997"/>
            <a:ext cx="3614739" cy="32452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100" b="1" i="1" kern="1200" smtClean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marL="342900" indent="0">
              <a:buNone/>
              <a:defRPr lang="en-US" sz="2100" b="1" i="1" kern="1200" smtClean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2pPr>
            <a:lvl3pPr marL="685800" indent="0">
              <a:buNone/>
              <a:defRPr lang="en-US" sz="2100" b="1" i="1" kern="1200" smtClean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3pPr>
            <a:lvl4pPr marL="1028700" indent="0">
              <a:buNone/>
              <a:defRPr lang="en-US" sz="2100" b="1" i="1" kern="1200" smtClean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4pPr>
            <a:lvl5pPr marL="1371600" indent="0">
              <a:buNone/>
              <a:defRPr lang="en-US" sz="2100" b="1" i="1" kern="120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4621161"/>
            <a:ext cx="4164189" cy="2245962"/>
          </a:xfrm>
          <a:prstGeom prst="rect">
            <a:avLst/>
          </a:prstGeom>
          <a:solidFill>
            <a:srgbClr val="F2F2F2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0" y="4621163"/>
            <a:ext cx="4164013" cy="2236839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4159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76536D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272DCD8B-85C6-4D17-9012-D4C4BE990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2747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17522" y="576717"/>
            <a:ext cx="5496465" cy="5548780"/>
          </a:xfrm>
          <a:prstGeom prst="rect">
            <a:avLst/>
          </a:prstGeom>
          <a:solidFill>
            <a:srgbClr val="765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261086" y="1457547"/>
            <a:ext cx="1189703" cy="154316"/>
          </a:xfrm>
          <a:prstGeom prst="rect">
            <a:avLst/>
          </a:prstGeom>
          <a:solidFill>
            <a:srgbClr val="6EA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48183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285445" y="1753856"/>
            <a:ext cx="3925655" cy="9696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sz="27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algn="r">
              <a:defRPr lang="en-US" sz="2400" b="1" i="0" kern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285445" y="2946344"/>
            <a:ext cx="3925655" cy="1655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3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4159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76536D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272DCD8B-85C6-4D17-9012-D4C4BE990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7868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248150" y="766765"/>
            <a:ext cx="7550151" cy="5673725"/>
          </a:xfrm>
          <a:prstGeom prst="rect">
            <a:avLst/>
          </a:prstGeom>
          <a:solidFill>
            <a:srgbClr val="F2F2F2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248150" y="766765"/>
            <a:ext cx="7550151" cy="56737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574" y="1175517"/>
            <a:ext cx="4398319" cy="44008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82542" y="2368644"/>
            <a:ext cx="1279079" cy="225419"/>
          </a:xfrm>
          <a:prstGeom prst="rect">
            <a:avLst/>
          </a:prstGeom>
          <a:solidFill>
            <a:srgbClr val="6EA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6" name="Vertical Text Placeholder 15"/>
          <p:cNvSpPr>
            <a:spLocks noGrp="1"/>
          </p:cNvSpPr>
          <p:nvPr>
            <p:ph type="body" orient="vert" sz="quarter" idx="14"/>
          </p:nvPr>
        </p:nvSpPr>
        <p:spPr>
          <a:xfrm>
            <a:off x="1686291" y="2863820"/>
            <a:ext cx="3402883" cy="208180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lang="en-US" sz="2400" b="1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85474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 Regular" charset="0"/>
              </a:defRPr>
            </a:lvl1pPr>
          </a:lstStyle>
          <a:p>
            <a:fld id="{D3F8EF6E-312C-4AA0-8931-4FD3C4723873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 Regular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CD8B-85C6-4D17-9012-D4C4BE990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184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D3F8EF6E-312C-4AA0-8931-4FD3C4723873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CD8B-85C6-4D17-9012-D4C4BE990F6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978400" cy="6922908"/>
          </a:xfrm>
          <a:prstGeom prst="rect">
            <a:avLst/>
          </a:prstGeom>
          <a:solidFill>
            <a:srgbClr val="765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71462" y="1388508"/>
            <a:ext cx="3538087" cy="1381124"/>
          </a:xfrm>
          <a:prstGeom prst="rect">
            <a:avLst/>
          </a:prstGeom>
        </p:spPr>
        <p:txBody>
          <a:bodyPr anchor="t"/>
          <a:lstStyle>
            <a:lvl1pPr algn="r">
              <a:defRPr sz="2400" b="1" i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40506" y="1124792"/>
            <a:ext cx="1586271" cy="121727"/>
          </a:xfrm>
          <a:prstGeom prst="rect">
            <a:avLst/>
          </a:prstGeom>
          <a:solidFill>
            <a:srgbClr val="6EA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48183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524001" y="2911624"/>
            <a:ext cx="2785547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978400" y="0"/>
            <a:ext cx="7213600" cy="342368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solidFill>
                  <a:srgbClr val="595959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978400" y="3424241"/>
            <a:ext cx="7213600" cy="29321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 i="1">
                <a:solidFill>
                  <a:srgbClr val="76536D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342900" indent="0" algn="ctr">
              <a:buNone/>
              <a:defRPr b="1" i="1">
                <a:solidFill>
                  <a:srgbClr val="76536D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685800" indent="0" algn="ctr">
              <a:buNone/>
              <a:defRPr b="1" i="1">
                <a:solidFill>
                  <a:srgbClr val="76536D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028700" indent="0" algn="ctr">
              <a:buNone/>
              <a:defRPr b="1" i="1">
                <a:solidFill>
                  <a:srgbClr val="76536D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1371600" indent="0" algn="ctr">
              <a:buNone/>
              <a:defRPr b="1" i="1">
                <a:solidFill>
                  <a:srgbClr val="76536D"/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22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557CC981-91A6-4180-A815-AAB85C5D7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1" r="3909" b="-1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E1F567B-05B5-4FF7-A459-149B76EE9B02}"/>
              </a:ext>
            </a:extLst>
          </p:cNvPr>
          <p:cNvSpPr/>
          <p:nvPr userDrawn="1"/>
        </p:nvSpPr>
        <p:spPr>
          <a:xfrm>
            <a:off x="0" y="3429000"/>
            <a:ext cx="5019675" cy="2457450"/>
          </a:xfrm>
          <a:prstGeom prst="rect">
            <a:avLst/>
          </a:prstGeom>
          <a:solidFill>
            <a:schemeClr val="tx2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7374184-2E79-4DA0-97AC-79F0C1301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4167189"/>
            <a:ext cx="4502150" cy="79533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CHAPTER 2</a:t>
            </a:r>
          </a:p>
        </p:txBody>
      </p:sp>
      <p:pic>
        <p:nvPicPr>
          <p:cNvPr id="10" name="Bildobjekt 9" descr="En bild som visar objekt&#10;&#10;Automatiskt genererad beskrivning">
            <a:extLst>
              <a:ext uri="{FF2B5EF4-FFF2-40B4-BE49-F238E27FC236}">
                <a16:creationId xmlns:a16="http://schemas.microsoft.com/office/drawing/2014/main" id="{91054507-E87C-454A-B5C5-93F2C4ECC4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6309040"/>
            <a:ext cx="1796906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320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D3F8EF6E-312C-4AA0-8931-4FD3C4723873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CD8B-85C6-4D17-9012-D4C4BE990F6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978400" cy="6922908"/>
          </a:xfrm>
          <a:prstGeom prst="rect">
            <a:avLst/>
          </a:prstGeom>
          <a:solidFill>
            <a:srgbClr val="765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462" y="1388508"/>
            <a:ext cx="3538087" cy="1381124"/>
          </a:xfrm>
          <a:prstGeom prst="rect">
            <a:avLst/>
          </a:prstGeom>
        </p:spPr>
        <p:txBody>
          <a:bodyPr anchor="t"/>
          <a:lstStyle>
            <a:lvl1pPr algn="r">
              <a:defRPr sz="2400" b="1" i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40506" y="1124792"/>
            <a:ext cx="1586271" cy="121727"/>
          </a:xfrm>
          <a:prstGeom prst="rect">
            <a:avLst/>
          </a:prstGeom>
          <a:solidFill>
            <a:srgbClr val="6EA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481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50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D3F8EF6E-312C-4AA0-8931-4FD3C4723873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CD8B-85C6-4D17-9012-D4C4BE990F6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978400" cy="6922908"/>
          </a:xfrm>
          <a:prstGeom prst="rect">
            <a:avLst/>
          </a:prstGeom>
          <a:solidFill>
            <a:srgbClr val="765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462" y="1388508"/>
            <a:ext cx="3538087" cy="1381124"/>
          </a:xfrm>
          <a:prstGeom prst="rect">
            <a:avLst/>
          </a:prstGeom>
        </p:spPr>
        <p:txBody>
          <a:bodyPr anchor="t"/>
          <a:lstStyle>
            <a:lvl1pPr algn="r">
              <a:defRPr sz="2400" b="1" i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40506" y="1124792"/>
            <a:ext cx="1586271" cy="121727"/>
          </a:xfrm>
          <a:prstGeom prst="rect">
            <a:avLst/>
          </a:prstGeom>
          <a:solidFill>
            <a:srgbClr val="6EA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4818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2911624"/>
            <a:ext cx="2785547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978400" y="0"/>
            <a:ext cx="72136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350">
                <a:solidFill>
                  <a:srgbClr val="595959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35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564" y="995012"/>
            <a:ext cx="10319237" cy="8001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 i="0">
                <a:solidFill>
                  <a:srgbClr val="595959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4564" y="1795112"/>
            <a:ext cx="10319237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0" i="0">
                <a:solidFill>
                  <a:srgbClr val="595959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D3F8EF6E-312C-4AA0-8931-4FD3C4723873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CD8B-85C6-4D17-9012-D4C4BE990F6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143128" y="762188"/>
            <a:ext cx="1584960" cy="130710"/>
          </a:xfrm>
          <a:prstGeom prst="rect">
            <a:avLst/>
          </a:prstGeom>
          <a:solidFill>
            <a:srgbClr val="765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829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 Regular" charset="0"/>
              </a:defRPr>
            </a:lvl1pPr>
          </a:lstStyle>
          <a:p>
            <a:fld id="{D3F8EF6E-312C-4AA0-8931-4FD3C4723873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 Regular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CD8B-85C6-4D17-9012-D4C4BE990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37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F8EF6E-312C-4AA0-8931-4FD3C4723873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DCD8B-85C6-4D17-9012-D4C4BE990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9143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D923-FA73-FE48-94A1-E3DC8F817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4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6608186-052A-4300-AA65-6FB7F25664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1" r="3909" b="-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E1F567B-05B5-4FF7-A459-149B76EE9B02}"/>
              </a:ext>
            </a:extLst>
          </p:cNvPr>
          <p:cNvSpPr/>
          <p:nvPr userDrawn="1"/>
        </p:nvSpPr>
        <p:spPr>
          <a:xfrm>
            <a:off x="0" y="3429000"/>
            <a:ext cx="5019675" cy="2457450"/>
          </a:xfrm>
          <a:prstGeom prst="rect">
            <a:avLst/>
          </a:prstGeom>
          <a:solidFill>
            <a:srgbClr val="8A87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7374184-2E79-4DA0-97AC-79F0C1301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4167189"/>
            <a:ext cx="4502150" cy="79533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CHAPTER 3</a:t>
            </a:r>
          </a:p>
        </p:txBody>
      </p:sp>
      <p:pic>
        <p:nvPicPr>
          <p:cNvPr id="7" name="Bildobjekt 6" descr="En bild som visar objekt&#10;&#10;Automatiskt genererad beskrivning">
            <a:extLst>
              <a:ext uri="{FF2B5EF4-FFF2-40B4-BE49-F238E27FC236}">
                <a16:creationId xmlns:a16="http://schemas.microsoft.com/office/drawing/2014/main" id="{F80712A6-A952-41F5-B919-0BBA2FE2CC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6309040"/>
            <a:ext cx="1796906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4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863D365D-7986-4786-B665-87B94D46E8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1" r="3909" b="-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E1F567B-05B5-4FF7-A459-149B76EE9B02}"/>
              </a:ext>
            </a:extLst>
          </p:cNvPr>
          <p:cNvSpPr/>
          <p:nvPr userDrawn="1"/>
        </p:nvSpPr>
        <p:spPr>
          <a:xfrm>
            <a:off x="0" y="3429000"/>
            <a:ext cx="5019675" cy="2457450"/>
          </a:xfrm>
          <a:prstGeom prst="rect">
            <a:avLst/>
          </a:prstGeom>
          <a:solidFill>
            <a:schemeClr val="accent4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7374184-2E79-4DA0-97AC-79F0C1301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4167189"/>
            <a:ext cx="4502150" cy="79533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CHAPTER 3</a:t>
            </a:r>
          </a:p>
        </p:txBody>
      </p:sp>
      <p:pic>
        <p:nvPicPr>
          <p:cNvPr id="7" name="Bildobjekt 6" descr="En bild som visar objekt&#10;&#10;Automatiskt genererad beskrivning">
            <a:extLst>
              <a:ext uri="{FF2B5EF4-FFF2-40B4-BE49-F238E27FC236}">
                <a16:creationId xmlns:a16="http://schemas.microsoft.com/office/drawing/2014/main" id="{31CF7B83-F88B-45B8-B427-2BAD213986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6309040"/>
            <a:ext cx="1796906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5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74498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err="1"/>
              <a:t>Heading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sp>
        <p:nvSpPr>
          <p:cNvPr id="6" name="Underrubrik 2">
            <a:extLst>
              <a:ext uri="{FF2B5EF4-FFF2-40B4-BE49-F238E27FC236}">
                <a16:creationId xmlns:a16="http://schemas.microsoft.com/office/drawing/2014/main" id="{4169CF66-1117-4CFE-86FA-9857E4F462BD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811620" y="1347711"/>
            <a:ext cx="10690569" cy="4596136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text (</a:t>
            </a:r>
            <a:r>
              <a:rPr lang="sv-SE" err="1"/>
              <a:t>size</a:t>
            </a:r>
            <a:r>
              <a:rPr lang="sv-SE"/>
              <a:t> 16)</a:t>
            </a:r>
          </a:p>
        </p:txBody>
      </p:sp>
    </p:spTree>
    <p:extLst>
      <p:ext uri="{BB962C8B-B14F-4D97-AF65-F5344CB8AC3E}">
        <p14:creationId xmlns:p14="http://schemas.microsoft.com/office/powerpoint/2010/main" val="232716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74498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err="1"/>
              <a:t>Heading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sp>
        <p:nvSpPr>
          <p:cNvPr id="6" name="Underrubrik 2">
            <a:extLst>
              <a:ext uri="{FF2B5EF4-FFF2-40B4-BE49-F238E27FC236}">
                <a16:creationId xmlns:a16="http://schemas.microsoft.com/office/drawing/2014/main" id="{F843760A-319E-4B03-AA48-4F0DC01434A3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811620" y="1347711"/>
            <a:ext cx="10690569" cy="4596136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+mn-lt"/>
              </a:defRPr>
            </a:lvl1pPr>
            <a:lvl2pPr marL="800100" indent="-342900" algn="l">
              <a:buFont typeface="Courier New" panose="02070309020205020404" pitchFamily="49" charset="0"/>
              <a:buChar char="o"/>
              <a:defRPr sz="1400">
                <a:latin typeface="+mn-lt"/>
              </a:defRPr>
            </a:lvl2pPr>
            <a:lvl3pPr marL="1200150" indent="-285750" algn="l">
              <a:buFont typeface="Wingdings" panose="05000000000000000000" pitchFamily="2" charset="2"/>
              <a:buChar char="§"/>
              <a:defRPr sz="1200">
                <a:latin typeface="+mn-lt"/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</a:t>
            </a:r>
            <a:r>
              <a:rPr lang="sv-SE" err="1"/>
              <a:t>bullet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16)</a:t>
            </a:r>
          </a:p>
          <a:p>
            <a:pPr lvl="1"/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</a:t>
            </a:r>
            <a:r>
              <a:rPr lang="sv-SE" err="1"/>
              <a:t>bullet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14)</a:t>
            </a:r>
          </a:p>
          <a:p>
            <a:pPr lvl="2"/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</a:t>
            </a:r>
            <a:r>
              <a:rPr lang="sv-SE" err="1"/>
              <a:t>bullet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12)</a:t>
            </a:r>
          </a:p>
        </p:txBody>
      </p:sp>
    </p:spTree>
    <p:extLst>
      <p:ext uri="{BB962C8B-B14F-4D97-AF65-F5344CB8AC3E}">
        <p14:creationId xmlns:p14="http://schemas.microsoft.com/office/powerpoint/2010/main" val="87884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6" y="382771"/>
            <a:ext cx="6199900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err="1"/>
              <a:t>Heading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sp>
        <p:nvSpPr>
          <p:cNvPr id="11" name="Underrubrik 2">
            <a:extLst>
              <a:ext uri="{FF2B5EF4-FFF2-40B4-BE49-F238E27FC236}">
                <a16:creationId xmlns:a16="http://schemas.microsoft.com/office/drawing/2014/main" id="{4F81B9E1-B033-43EA-83B5-6C2AE89BBAA2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811620" y="1347711"/>
            <a:ext cx="5781685" cy="4596136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text (</a:t>
            </a:r>
            <a:r>
              <a:rPr lang="sv-SE" err="1"/>
              <a:t>size</a:t>
            </a:r>
            <a:r>
              <a:rPr lang="sv-SE"/>
              <a:t> 16)</a:t>
            </a:r>
          </a:p>
        </p:txBody>
      </p:sp>
      <p:sp>
        <p:nvSpPr>
          <p:cNvPr id="12" name="Platshållare för bild 2">
            <a:extLst>
              <a:ext uri="{FF2B5EF4-FFF2-40B4-BE49-F238E27FC236}">
                <a16:creationId xmlns:a16="http://schemas.microsoft.com/office/drawing/2014/main" id="{6BEF3474-BED3-4FB3-A5D3-87489D58F4F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826101" y="2"/>
            <a:ext cx="5365899" cy="68579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insert</a:t>
            </a:r>
            <a:r>
              <a:rPr lang="sv-SE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2688642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image" Target="../media/image7.png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47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1" r:id="rId2"/>
    <p:sldLayoutId id="2147483670" r:id="rId3"/>
    <p:sldLayoutId id="2147483671" r:id="rId4"/>
    <p:sldLayoutId id="2147483672" r:id="rId5"/>
    <p:sldLayoutId id="2147483674" r:id="rId6"/>
    <p:sldLayoutId id="2147483650" r:id="rId7"/>
    <p:sldLayoutId id="2147483667" r:id="rId8"/>
    <p:sldLayoutId id="2147483652" r:id="rId9"/>
    <p:sldLayoutId id="2147483653" r:id="rId10"/>
    <p:sldLayoutId id="2147483668" r:id="rId11"/>
    <p:sldLayoutId id="2147483649" r:id="rId12"/>
    <p:sldLayoutId id="2147483731" r:id="rId13"/>
    <p:sldLayoutId id="2147483732" r:id="rId14"/>
    <p:sldLayoutId id="2147483733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Myriad Pro Light" panose="020B04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4159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76536D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272DCD8B-85C6-4D17-9012-D4C4BE990F6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691" y="131867"/>
            <a:ext cx="1495668" cy="418787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44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  <p:sldLayoutId id="2147483727" r:id="rId27"/>
    <p:sldLayoutId id="2147483728" r:id="rId28"/>
    <p:sldLayoutId id="2147483729" r:id="rId29"/>
    <p:sldLayoutId id="2147483730" r:id="rId3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68A6E3DB-18E7-47ED-B223-EF80F3952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19" y="2618131"/>
            <a:ext cx="5034162" cy="1056276"/>
          </a:xfrm>
          <a:prstGeom prst="rect">
            <a:avLst/>
          </a:prstGeom>
        </p:spPr>
      </p:pic>
      <p:sp>
        <p:nvSpPr>
          <p:cNvPr id="7" name="Underrubrik 5">
            <a:extLst>
              <a:ext uri="{FF2B5EF4-FFF2-40B4-BE49-F238E27FC236}">
                <a16:creationId xmlns:a16="http://schemas.microsoft.com/office/drawing/2014/main" id="{DBAF6A57-9E7A-4A07-A29D-7594EFE7AA60}"/>
              </a:ext>
            </a:extLst>
          </p:cNvPr>
          <p:cNvSpPr txBox="1">
            <a:spLocks/>
          </p:cNvSpPr>
          <p:nvPr/>
        </p:nvSpPr>
        <p:spPr>
          <a:xfrm>
            <a:off x="0" y="3983195"/>
            <a:ext cx="12192000" cy="6001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2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WORLD CLASS DIGITAL X-RAY SYSTEMS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BB0588E-F382-4404-9B49-A972552BB9FE}"/>
              </a:ext>
            </a:extLst>
          </p:cNvPr>
          <p:cNvSpPr/>
          <p:nvPr/>
        </p:nvSpPr>
        <p:spPr>
          <a:xfrm>
            <a:off x="0" y="5720080"/>
            <a:ext cx="12192000" cy="6001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Introduction</a:t>
            </a:r>
            <a:r>
              <a:rPr lang="sv-SE" dirty="0"/>
              <a:t> – OEM partners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2739935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29B2FA-49ED-4E1C-9517-9EDE742E0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73" y="4290660"/>
            <a:ext cx="4502150" cy="795336"/>
          </a:xfrm>
        </p:spPr>
        <p:txBody>
          <a:bodyPr/>
          <a:lstStyle/>
          <a:p>
            <a:r>
              <a:rPr lang="en-US" sz="4800" dirty="0"/>
              <a:t>Products</a:t>
            </a:r>
          </a:p>
        </p:txBody>
      </p:sp>
    </p:spTree>
    <p:extLst>
      <p:ext uri="{BB962C8B-B14F-4D97-AF65-F5344CB8AC3E}">
        <p14:creationId xmlns:p14="http://schemas.microsoft.com/office/powerpoint/2010/main" val="968461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A6ACCA4-B0D9-479D-9181-727787C23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Product </a:t>
            </a:r>
            <a:r>
              <a:rPr lang="sv-SE" dirty="0" err="1"/>
              <a:t>names</a:t>
            </a:r>
            <a:endParaRPr lang="sv-SE" dirty="0"/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EF55D6A0-B1F6-4322-93D0-A8CF8B3B9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622378"/>
              </p:ext>
            </p:extLst>
          </p:nvPr>
        </p:nvGraphicFramePr>
        <p:xfrm>
          <a:off x="1107767" y="1603350"/>
          <a:ext cx="9540568" cy="1713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142">
                  <a:extLst>
                    <a:ext uri="{9D8B030D-6E8A-4147-A177-3AD203B41FA5}">
                      <a16:colId xmlns:a16="http://schemas.microsoft.com/office/drawing/2014/main" val="2905057936"/>
                    </a:ext>
                  </a:extLst>
                </a:gridCol>
                <a:gridCol w="2385142">
                  <a:extLst>
                    <a:ext uri="{9D8B030D-6E8A-4147-A177-3AD203B41FA5}">
                      <a16:colId xmlns:a16="http://schemas.microsoft.com/office/drawing/2014/main" val="1888617560"/>
                    </a:ext>
                  </a:extLst>
                </a:gridCol>
                <a:gridCol w="2385142">
                  <a:extLst>
                    <a:ext uri="{9D8B030D-6E8A-4147-A177-3AD203B41FA5}">
                      <a16:colId xmlns:a16="http://schemas.microsoft.com/office/drawing/2014/main" val="3814993246"/>
                    </a:ext>
                  </a:extLst>
                </a:gridCol>
                <a:gridCol w="2385142">
                  <a:extLst>
                    <a:ext uri="{9D8B030D-6E8A-4147-A177-3AD203B41FA5}">
                      <a16:colId xmlns:a16="http://schemas.microsoft.com/office/drawing/2014/main" val="4118763366"/>
                    </a:ext>
                  </a:extLst>
                </a:gridCol>
              </a:tblGrid>
              <a:tr h="726895">
                <a:tc>
                  <a:txBody>
                    <a:bodyPr/>
                    <a:lstStyle/>
                    <a:p>
                      <a:r>
                        <a:rPr lang="sv-SE" dirty="0"/>
                        <a:t>Arcoma </a:t>
                      </a:r>
                      <a:r>
                        <a:rPr lang="sv-SE" dirty="0" err="1"/>
                        <a:t>Distributors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Canon Europe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Canon USA and Canada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Konica Minolta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277251"/>
                  </a:ext>
                </a:extLst>
              </a:tr>
              <a:tr h="493271">
                <a:tc>
                  <a:txBody>
                    <a:bodyPr/>
                    <a:lstStyle/>
                    <a:p>
                      <a:r>
                        <a:rPr lang="sv-SE" dirty="0"/>
                        <a:t>Arcoma Precision i5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Aceso</a:t>
                      </a:r>
                      <a:r>
                        <a:rPr lang="sv-SE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Omnera</a:t>
                      </a:r>
                      <a:r>
                        <a:rPr lang="sv-SE" dirty="0"/>
                        <a:t> 400A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Aero DR X90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264886"/>
                  </a:ext>
                </a:extLst>
              </a:tr>
              <a:tr h="493271">
                <a:tc>
                  <a:txBody>
                    <a:bodyPr/>
                    <a:lstStyle/>
                    <a:p>
                      <a:r>
                        <a:rPr lang="sv-SE" dirty="0"/>
                        <a:t>Arcoma Intuition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Aceso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Omnera</a:t>
                      </a:r>
                      <a:r>
                        <a:rPr lang="sv-SE" dirty="0"/>
                        <a:t> 400T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Aero DR X70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189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30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16D428-7F71-4466-B591-BE15B055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Product </a:t>
            </a:r>
            <a:r>
              <a:rPr lang="sv-SE" dirty="0" err="1"/>
              <a:t>branding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297DDD8-77D5-4D9C-9C77-D32616E4F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381" y="1318214"/>
            <a:ext cx="9594748" cy="4681775"/>
          </a:xfrm>
          <a:prstGeom prst="rect">
            <a:avLst/>
          </a:prstGeom>
        </p:spPr>
      </p:pic>
      <p:sp>
        <p:nvSpPr>
          <p:cNvPr id="5" name="Ellips 4">
            <a:extLst>
              <a:ext uri="{FF2B5EF4-FFF2-40B4-BE49-F238E27FC236}">
                <a16:creationId xmlns:a16="http://schemas.microsoft.com/office/drawing/2014/main" id="{C6F207BA-37FF-4E70-B5FC-89BB92439C50}"/>
              </a:ext>
            </a:extLst>
          </p:cNvPr>
          <p:cNvSpPr/>
          <p:nvPr/>
        </p:nvSpPr>
        <p:spPr>
          <a:xfrm>
            <a:off x="1818968" y="2792361"/>
            <a:ext cx="1170038" cy="1189704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1CC0216A-BE96-4F8E-A911-4D47E75F9886}"/>
              </a:ext>
            </a:extLst>
          </p:cNvPr>
          <p:cNvSpPr/>
          <p:nvPr/>
        </p:nvSpPr>
        <p:spPr>
          <a:xfrm>
            <a:off x="5510981" y="2792361"/>
            <a:ext cx="1170038" cy="1189704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9F82CDE6-15A8-4A79-84D6-7429620CFC56}"/>
              </a:ext>
            </a:extLst>
          </p:cNvPr>
          <p:cNvSpPr/>
          <p:nvPr/>
        </p:nvSpPr>
        <p:spPr>
          <a:xfrm>
            <a:off x="5392994" y="4567084"/>
            <a:ext cx="1170038" cy="1189704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623ED61-6FF4-476C-8B84-1C592D57EDA5}"/>
              </a:ext>
            </a:extLst>
          </p:cNvPr>
          <p:cNvSpPr txBox="1"/>
          <p:nvPr/>
        </p:nvSpPr>
        <p:spPr>
          <a:xfrm>
            <a:off x="8485238" y="1403259"/>
            <a:ext cx="2733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/>
              <a:t>The </a:t>
            </a:r>
            <a:r>
              <a:rPr lang="sv-SE" i="1" dirty="0" err="1"/>
              <a:t>products</a:t>
            </a:r>
            <a:r>
              <a:rPr lang="sv-SE" i="1" dirty="0"/>
              <a:t> </a:t>
            </a:r>
            <a:r>
              <a:rPr lang="sv-SE" i="1" dirty="0" err="1"/>
              <a:t>can</a:t>
            </a:r>
            <a:r>
              <a:rPr lang="sv-SE" i="1" dirty="0"/>
              <a:t> be </a:t>
            </a:r>
            <a:r>
              <a:rPr lang="sv-SE" i="1" dirty="0" err="1"/>
              <a:t>branded</a:t>
            </a:r>
            <a:r>
              <a:rPr lang="sv-SE" i="1" dirty="0"/>
              <a:t> </a:t>
            </a:r>
            <a:r>
              <a:rPr lang="sv-SE" i="1" dirty="0" err="1"/>
              <a:t>with</a:t>
            </a:r>
            <a:r>
              <a:rPr lang="sv-SE" i="1" dirty="0"/>
              <a:t> OEM partner logotype on </a:t>
            </a:r>
            <a:r>
              <a:rPr lang="sv-SE" i="1" dirty="0" err="1"/>
              <a:t>specific</a:t>
            </a:r>
            <a:r>
              <a:rPr lang="sv-SE" i="1" dirty="0"/>
              <a:t> areas. </a:t>
            </a:r>
            <a:r>
              <a:rPr lang="sv-SE" i="1" dirty="0" err="1"/>
              <a:t>Examples</a:t>
            </a:r>
            <a:r>
              <a:rPr lang="sv-SE" i="1" dirty="0"/>
              <a:t> in image.  </a:t>
            </a:r>
          </a:p>
        </p:txBody>
      </p:sp>
    </p:spTree>
    <p:extLst>
      <p:ext uri="{BB962C8B-B14F-4D97-AF65-F5344CB8AC3E}">
        <p14:creationId xmlns:p14="http://schemas.microsoft.com/office/powerpoint/2010/main" val="2630989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29B2FA-49ED-4E1C-9517-9EDE742E0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73" y="4290660"/>
            <a:ext cx="4502150" cy="795336"/>
          </a:xfrm>
        </p:spPr>
        <p:txBody>
          <a:bodyPr/>
          <a:lstStyle/>
          <a:p>
            <a:r>
              <a:rPr lang="en-US" sz="4800" dirty="0"/>
              <a:t>Sales</a:t>
            </a:r>
          </a:p>
        </p:txBody>
      </p:sp>
    </p:spTree>
    <p:extLst>
      <p:ext uri="{BB962C8B-B14F-4D97-AF65-F5344CB8AC3E}">
        <p14:creationId xmlns:p14="http://schemas.microsoft.com/office/powerpoint/2010/main" val="1357094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022BA20-CE8D-4A9B-A445-31AAF9314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Sales – OEM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867D242-EDEF-4CC6-8D44-5208C6C3C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120" y="2276861"/>
            <a:ext cx="6124268" cy="349619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AA5A53A-7C8A-4CB7-B698-876F3F3AD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12" y="2094272"/>
            <a:ext cx="5826340" cy="350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22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80A8A690-F3E1-43F4-90A7-DF910054310F}"/>
              </a:ext>
            </a:extLst>
          </p:cNvPr>
          <p:cNvSpPr txBox="1"/>
          <p:nvPr/>
        </p:nvSpPr>
        <p:spPr>
          <a:xfrm>
            <a:off x="0" y="301873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1600" dirty="0">
              <a:latin typeface="Segoe UI" panose="020B0502040204020203" pitchFamily="34" charset="0"/>
              <a:ea typeface="Lato Light" charset="0"/>
              <a:cs typeface="Segoe UI" panose="020B0502040204020203" pitchFamily="34" charset="0"/>
            </a:endParaRPr>
          </a:p>
          <a:p>
            <a:pPr algn="ctr"/>
            <a:r>
              <a:rPr lang="en-US" sz="1200" b="1" dirty="0" err="1">
                <a:ea typeface="Lato Light" charset="0"/>
                <a:cs typeface="Segoe UI" panose="020B0502040204020203" pitchFamily="34" charset="0"/>
              </a:rPr>
              <a:t>Arcoma</a:t>
            </a:r>
            <a:r>
              <a:rPr lang="en-US" sz="1200" b="1" dirty="0">
                <a:ea typeface="Lato Light" charset="0"/>
                <a:cs typeface="Segoe UI" panose="020B0502040204020203" pitchFamily="34" charset="0"/>
              </a:rPr>
              <a:t> AB | </a:t>
            </a:r>
            <a:r>
              <a:rPr lang="en-US" sz="1200" b="1" dirty="0" err="1">
                <a:ea typeface="Lato Light" charset="0"/>
                <a:cs typeface="Segoe UI" panose="020B0502040204020203" pitchFamily="34" charset="0"/>
              </a:rPr>
              <a:t>Annavägen</a:t>
            </a:r>
            <a:r>
              <a:rPr lang="en-US" sz="1200" b="1" dirty="0">
                <a:ea typeface="Lato Light" charset="0"/>
                <a:cs typeface="Segoe UI" panose="020B0502040204020203" pitchFamily="34" charset="0"/>
              </a:rPr>
              <a:t> 1 | </a:t>
            </a:r>
            <a:r>
              <a:rPr lang="sv-SE" sz="1200" b="1" dirty="0"/>
              <a:t>352 46</a:t>
            </a:r>
            <a:r>
              <a:rPr lang="en-US" sz="1200" b="1" dirty="0">
                <a:ea typeface="Lato Light" charset="0"/>
                <a:cs typeface="Segoe UI" panose="020B0502040204020203" pitchFamily="34" charset="0"/>
              </a:rPr>
              <a:t> Växjö | Sweden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AC7A3F83-8246-4074-8719-C54E5827C067}"/>
              </a:ext>
            </a:extLst>
          </p:cNvPr>
          <p:cNvSpPr txBox="1"/>
          <p:nvPr/>
        </p:nvSpPr>
        <p:spPr>
          <a:xfrm>
            <a:off x="2687757" y="5358142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pc="300" dirty="0">
                <a:ea typeface="Montserrat Semi" charset="0"/>
                <a:cs typeface="Segoe UI" panose="020B0502040204020203" pitchFamily="34" charset="0"/>
              </a:rPr>
              <a:t>PHONE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DFB183D7-968D-45A9-8ECE-E938EC7E68B8}"/>
              </a:ext>
            </a:extLst>
          </p:cNvPr>
          <p:cNvSpPr txBox="1"/>
          <p:nvPr/>
        </p:nvSpPr>
        <p:spPr>
          <a:xfrm>
            <a:off x="2088200" y="5728907"/>
            <a:ext cx="2188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/>
              <a:t>+46 470 70 69 00</a:t>
            </a:r>
            <a:endParaRPr lang="en-US" sz="1200" dirty="0">
              <a:ea typeface="Lato Light" charset="0"/>
              <a:cs typeface="Segoe UI" panose="020B0502040204020203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3F5451D3-3392-4F6A-81F2-5F0B8C769FB4}"/>
              </a:ext>
            </a:extLst>
          </p:cNvPr>
          <p:cNvSpPr txBox="1"/>
          <p:nvPr/>
        </p:nvSpPr>
        <p:spPr>
          <a:xfrm>
            <a:off x="5655260" y="5358142"/>
            <a:ext cx="92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pc="300" dirty="0">
                <a:ea typeface="Montserrat Semi" charset="0"/>
                <a:cs typeface="Segoe UI" panose="020B0502040204020203" pitchFamily="34" charset="0"/>
              </a:rPr>
              <a:t>EMAIL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BAD23647-EE68-46DF-81D6-81A490A68D8F}"/>
              </a:ext>
            </a:extLst>
          </p:cNvPr>
          <p:cNvSpPr txBox="1"/>
          <p:nvPr/>
        </p:nvSpPr>
        <p:spPr>
          <a:xfrm>
            <a:off x="5022042" y="5728907"/>
            <a:ext cx="2188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a typeface="Lato Light" charset="0"/>
                <a:cs typeface="Segoe UI" panose="020B0502040204020203" pitchFamily="34" charset="0"/>
              </a:rPr>
              <a:t>service@arcoma.se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47EB53F9-A059-408C-976C-28FCDF2A4795}"/>
              </a:ext>
            </a:extLst>
          </p:cNvPr>
          <p:cNvSpPr txBox="1"/>
          <p:nvPr/>
        </p:nvSpPr>
        <p:spPr>
          <a:xfrm>
            <a:off x="8537787" y="5358142"/>
            <a:ext cx="1207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pc="300" dirty="0">
                <a:ea typeface="Montserrat Semi" charset="0"/>
                <a:cs typeface="Segoe UI" panose="020B0502040204020203" pitchFamily="34" charset="0"/>
              </a:rPr>
              <a:t>WEBSITE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1FC3739A-C1B6-408F-9D66-B89E7EEE242E}"/>
              </a:ext>
            </a:extLst>
          </p:cNvPr>
          <p:cNvSpPr txBox="1"/>
          <p:nvPr/>
        </p:nvSpPr>
        <p:spPr>
          <a:xfrm>
            <a:off x="8047237" y="5728907"/>
            <a:ext cx="2188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a typeface="Lato Light" charset="0"/>
                <a:cs typeface="Segoe UI" panose="020B0502040204020203" pitchFamily="34" charset="0"/>
              </a:rPr>
              <a:t>www.arcoma.se</a:t>
            </a:r>
          </a:p>
        </p:txBody>
      </p:sp>
      <p:sp>
        <p:nvSpPr>
          <p:cNvPr id="14" name="Shape 2643">
            <a:extLst>
              <a:ext uri="{FF2B5EF4-FFF2-40B4-BE49-F238E27FC236}">
                <a16:creationId xmlns:a16="http://schemas.microsoft.com/office/drawing/2014/main" id="{2A167D88-D6BE-467B-8E64-704D2C306C55}"/>
              </a:ext>
            </a:extLst>
          </p:cNvPr>
          <p:cNvSpPr/>
          <p:nvPr/>
        </p:nvSpPr>
        <p:spPr>
          <a:xfrm>
            <a:off x="3055822" y="4820934"/>
            <a:ext cx="253229" cy="464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Shape 2944">
            <a:extLst>
              <a:ext uri="{FF2B5EF4-FFF2-40B4-BE49-F238E27FC236}">
                <a16:creationId xmlns:a16="http://schemas.microsoft.com/office/drawing/2014/main" id="{D9E88472-CCA4-4893-B97B-698D4399DECF}"/>
              </a:ext>
            </a:extLst>
          </p:cNvPr>
          <p:cNvSpPr/>
          <p:nvPr/>
        </p:nvSpPr>
        <p:spPr>
          <a:xfrm>
            <a:off x="8973438" y="4888416"/>
            <a:ext cx="386463" cy="386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Shape 2856">
            <a:extLst>
              <a:ext uri="{FF2B5EF4-FFF2-40B4-BE49-F238E27FC236}">
                <a16:creationId xmlns:a16="http://schemas.microsoft.com/office/drawing/2014/main" id="{4D4362F8-417B-4AD9-9310-BAF88ED68376}"/>
              </a:ext>
            </a:extLst>
          </p:cNvPr>
          <p:cNvSpPr/>
          <p:nvPr/>
        </p:nvSpPr>
        <p:spPr>
          <a:xfrm>
            <a:off x="5920680" y="4890803"/>
            <a:ext cx="350640" cy="35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5" y="14735"/>
                </a:moveTo>
                <a:cubicBezTo>
                  <a:pt x="12008" y="15178"/>
                  <a:pt x="11621" y="15531"/>
                  <a:pt x="11226" y="15783"/>
                </a:cubicBezTo>
                <a:cubicBezTo>
                  <a:pt x="10834" y="16035"/>
                  <a:pt x="10421" y="16209"/>
                  <a:pt x="10002" y="16302"/>
                </a:cubicBezTo>
                <a:cubicBezTo>
                  <a:pt x="9027" y="16517"/>
                  <a:pt x="8105" y="16493"/>
                  <a:pt x="7342" y="16179"/>
                </a:cubicBezTo>
                <a:cubicBezTo>
                  <a:pt x="6912" y="16003"/>
                  <a:pt x="6537" y="15755"/>
                  <a:pt x="6227" y="15442"/>
                </a:cubicBezTo>
                <a:cubicBezTo>
                  <a:pt x="5915" y="15129"/>
                  <a:pt x="5669" y="14758"/>
                  <a:pt x="5493" y="14340"/>
                </a:cubicBezTo>
                <a:cubicBezTo>
                  <a:pt x="5317" y="13924"/>
                  <a:pt x="5228" y="13459"/>
                  <a:pt x="5228" y="12958"/>
                </a:cubicBezTo>
                <a:cubicBezTo>
                  <a:pt x="5228" y="12161"/>
                  <a:pt x="5386" y="11302"/>
                  <a:pt x="5698" y="10406"/>
                </a:cubicBezTo>
                <a:cubicBezTo>
                  <a:pt x="6010" y="9509"/>
                  <a:pt x="6454" y="8665"/>
                  <a:pt x="7018" y="7900"/>
                </a:cubicBezTo>
                <a:cubicBezTo>
                  <a:pt x="7579" y="7140"/>
                  <a:pt x="8265" y="6498"/>
                  <a:pt x="9058" y="5993"/>
                </a:cubicBezTo>
                <a:cubicBezTo>
                  <a:pt x="9839" y="5496"/>
                  <a:pt x="10706" y="5245"/>
                  <a:pt x="11636" y="5245"/>
                </a:cubicBezTo>
                <a:cubicBezTo>
                  <a:pt x="12014" y="5245"/>
                  <a:pt x="12413" y="5288"/>
                  <a:pt x="12821" y="5373"/>
                </a:cubicBezTo>
                <a:cubicBezTo>
                  <a:pt x="13224" y="5457"/>
                  <a:pt x="13613" y="5599"/>
                  <a:pt x="13978" y="5795"/>
                </a:cubicBezTo>
                <a:cubicBezTo>
                  <a:pt x="14337" y="5989"/>
                  <a:pt x="14658" y="6246"/>
                  <a:pt x="14931" y="6561"/>
                </a:cubicBezTo>
                <a:cubicBezTo>
                  <a:pt x="15189" y="6858"/>
                  <a:pt x="15389" y="7238"/>
                  <a:pt x="15526" y="7692"/>
                </a:cubicBezTo>
                <a:lnTo>
                  <a:pt x="13353" y="13035"/>
                </a:lnTo>
                <a:cubicBezTo>
                  <a:pt x="13072" y="13720"/>
                  <a:pt x="12743" y="14292"/>
                  <a:pt x="12375" y="14735"/>
                </a:cubicBezTo>
                <a:moveTo>
                  <a:pt x="20215" y="16108"/>
                </a:moveTo>
                <a:cubicBezTo>
                  <a:pt x="19749" y="16741"/>
                  <a:pt x="19196" y="17344"/>
                  <a:pt x="18569" y="17900"/>
                </a:cubicBezTo>
                <a:cubicBezTo>
                  <a:pt x="17943" y="18456"/>
                  <a:pt x="17242" y="18946"/>
                  <a:pt x="16484" y="19359"/>
                </a:cubicBezTo>
                <a:cubicBezTo>
                  <a:pt x="15729" y="19770"/>
                  <a:pt x="14914" y="20096"/>
                  <a:pt x="14064" y="20327"/>
                </a:cubicBezTo>
                <a:cubicBezTo>
                  <a:pt x="13217" y="20556"/>
                  <a:pt x="12316" y="20673"/>
                  <a:pt x="11388" y="20673"/>
                </a:cubicBezTo>
                <a:cubicBezTo>
                  <a:pt x="9991" y="20673"/>
                  <a:pt x="8647" y="20458"/>
                  <a:pt x="7393" y="20036"/>
                </a:cubicBezTo>
                <a:cubicBezTo>
                  <a:pt x="6143" y="19615"/>
                  <a:pt x="5029" y="18981"/>
                  <a:pt x="4083" y="18149"/>
                </a:cubicBezTo>
                <a:cubicBezTo>
                  <a:pt x="3138" y="17320"/>
                  <a:pt x="2378" y="16274"/>
                  <a:pt x="1823" y="15041"/>
                </a:cubicBezTo>
                <a:cubicBezTo>
                  <a:pt x="1269" y="13809"/>
                  <a:pt x="989" y="12357"/>
                  <a:pt x="989" y="10727"/>
                </a:cubicBezTo>
                <a:cubicBezTo>
                  <a:pt x="989" y="9370"/>
                  <a:pt x="1254" y="8086"/>
                  <a:pt x="1777" y="6911"/>
                </a:cubicBezTo>
                <a:cubicBezTo>
                  <a:pt x="2301" y="5736"/>
                  <a:pt x="3037" y="4693"/>
                  <a:pt x="3964" y="3814"/>
                </a:cubicBezTo>
                <a:cubicBezTo>
                  <a:pt x="4892" y="2933"/>
                  <a:pt x="6002" y="2230"/>
                  <a:pt x="7264" y="1722"/>
                </a:cubicBezTo>
                <a:cubicBezTo>
                  <a:pt x="8526" y="1215"/>
                  <a:pt x="9914" y="958"/>
                  <a:pt x="11388" y="958"/>
                </a:cubicBezTo>
                <a:cubicBezTo>
                  <a:pt x="12700" y="958"/>
                  <a:pt x="13940" y="1156"/>
                  <a:pt x="15072" y="1549"/>
                </a:cubicBezTo>
                <a:cubicBezTo>
                  <a:pt x="16200" y="1942"/>
                  <a:pt x="17185" y="2497"/>
                  <a:pt x="17998" y="3203"/>
                </a:cubicBezTo>
                <a:cubicBezTo>
                  <a:pt x="18809" y="3906"/>
                  <a:pt x="19455" y="4765"/>
                  <a:pt x="19917" y="5754"/>
                </a:cubicBezTo>
                <a:cubicBezTo>
                  <a:pt x="20377" y="6743"/>
                  <a:pt x="20611" y="7843"/>
                  <a:pt x="20611" y="9023"/>
                </a:cubicBezTo>
                <a:cubicBezTo>
                  <a:pt x="20611" y="10070"/>
                  <a:pt x="20418" y="11059"/>
                  <a:pt x="20038" y="11962"/>
                </a:cubicBezTo>
                <a:cubicBezTo>
                  <a:pt x="19656" y="12869"/>
                  <a:pt x="19171" y="13663"/>
                  <a:pt x="18598" y="14320"/>
                </a:cubicBezTo>
                <a:cubicBezTo>
                  <a:pt x="18028" y="14976"/>
                  <a:pt x="17393" y="15502"/>
                  <a:pt x="16714" y="15880"/>
                </a:cubicBezTo>
                <a:cubicBezTo>
                  <a:pt x="16044" y="16255"/>
                  <a:pt x="15398" y="16444"/>
                  <a:pt x="14792" y="16444"/>
                </a:cubicBezTo>
                <a:cubicBezTo>
                  <a:pt x="14424" y="16444"/>
                  <a:pt x="14151" y="16374"/>
                  <a:pt x="13980" y="16235"/>
                </a:cubicBezTo>
                <a:cubicBezTo>
                  <a:pt x="13810" y="16098"/>
                  <a:pt x="13710" y="15916"/>
                  <a:pt x="13675" y="15677"/>
                </a:cubicBezTo>
                <a:cubicBezTo>
                  <a:pt x="13638" y="15420"/>
                  <a:pt x="13667" y="15109"/>
                  <a:pt x="13764" y="14754"/>
                </a:cubicBezTo>
                <a:cubicBezTo>
                  <a:pt x="13864" y="14385"/>
                  <a:pt x="14007" y="13983"/>
                  <a:pt x="14190" y="13556"/>
                </a:cubicBezTo>
                <a:lnTo>
                  <a:pt x="17729" y="4845"/>
                </a:lnTo>
                <a:lnTo>
                  <a:pt x="16677" y="4845"/>
                </a:lnTo>
                <a:lnTo>
                  <a:pt x="16026" y="6544"/>
                </a:lnTo>
                <a:cubicBezTo>
                  <a:pt x="15715" y="5890"/>
                  <a:pt x="15207" y="5363"/>
                  <a:pt x="14512" y="4972"/>
                </a:cubicBezTo>
                <a:cubicBezTo>
                  <a:pt x="13703" y="4517"/>
                  <a:pt x="12777" y="4287"/>
                  <a:pt x="11759" y="4287"/>
                </a:cubicBezTo>
                <a:cubicBezTo>
                  <a:pt x="10637" y="4287"/>
                  <a:pt x="9596" y="4568"/>
                  <a:pt x="8663" y="5121"/>
                </a:cubicBezTo>
                <a:cubicBezTo>
                  <a:pt x="7739" y="5669"/>
                  <a:pt x="6940" y="6381"/>
                  <a:pt x="6289" y="7238"/>
                </a:cubicBezTo>
                <a:cubicBezTo>
                  <a:pt x="5641" y="8091"/>
                  <a:pt x="5132" y="9032"/>
                  <a:pt x="4777" y="10034"/>
                </a:cubicBezTo>
                <a:cubicBezTo>
                  <a:pt x="4420" y="11037"/>
                  <a:pt x="4240" y="12021"/>
                  <a:pt x="4240" y="12958"/>
                </a:cubicBezTo>
                <a:cubicBezTo>
                  <a:pt x="4240" y="13568"/>
                  <a:pt x="4354" y="14151"/>
                  <a:pt x="4579" y="14689"/>
                </a:cubicBezTo>
                <a:cubicBezTo>
                  <a:pt x="4804" y="15227"/>
                  <a:pt x="5113" y="15701"/>
                  <a:pt x="5499" y="16097"/>
                </a:cubicBezTo>
                <a:cubicBezTo>
                  <a:pt x="5887" y="16495"/>
                  <a:pt x="6354" y="16815"/>
                  <a:pt x="6889" y="17048"/>
                </a:cubicBezTo>
                <a:cubicBezTo>
                  <a:pt x="8063" y="17561"/>
                  <a:pt x="9489" y="17484"/>
                  <a:pt x="10904" y="17025"/>
                </a:cubicBezTo>
                <a:cubicBezTo>
                  <a:pt x="11562" y="16811"/>
                  <a:pt x="12160" y="16412"/>
                  <a:pt x="12689" y="15835"/>
                </a:cubicBezTo>
                <a:cubicBezTo>
                  <a:pt x="12715" y="16226"/>
                  <a:pt x="12874" y="16561"/>
                  <a:pt x="13164" y="16837"/>
                </a:cubicBezTo>
                <a:cubicBezTo>
                  <a:pt x="13559" y="17211"/>
                  <a:pt x="14086" y="17402"/>
                  <a:pt x="14731" y="17402"/>
                </a:cubicBezTo>
                <a:cubicBezTo>
                  <a:pt x="15501" y="17402"/>
                  <a:pt x="16307" y="17176"/>
                  <a:pt x="17124" y="16733"/>
                </a:cubicBezTo>
                <a:cubicBezTo>
                  <a:pt x="17934" y="16294"/>
                  <a:pt x="18680" y="15687"/>
                  <a:pt x="19342" y="14930"/>
                </a:cubicBezTo>
                <a:cubicBezTo>
                  <a:pt x="20001" y="14176"/>
                  <a:pt x="20548" y="13284"/>
                  <a:pt x="20967" y="12281"/>
                </a:cubicBezTo>
                <a:cubicBezTo>
                  <a:pt x="21387" y="11274"/>
                  <a:pt x="21600" y="10178"/>
                  <a:pt x="21600" y="9023"/>
                </a:cubicBezTo>
                <a:cubicBezTo>
                  <a:pt x="21600" y="7651"/>
                  <a:pt x="21328" y="6389"/>
                  <a:pt x="20793" y="5274"/>
                </a:cubicBezTo>
                <a:cubicBezTo>
                  <a:pt x="20258" y="4158"/>
                  <a:pt x="19518" y="3199"/>
                  <a:pt x="18594" y="2422"/>
                </a:cubicBezTo>
                <a:cubicBezTo>
                  <a:pt x="17672" y="1647"/>
                  <a:pt x="16579" y="1043"/>
                  <a:pt x="15346" y="627"/>
                </a:cubicBezTo>
                <a:cubicBezTo>
                  <a:pt x="14116" y="211"/>
                  <a:pt x="12784" y="0"/>
                  <a:pt x="11388" y="0"/>
                </a:cubicBezTo>
                <a:cubicBezTo>
                  <a:pt x="9845" y="0"/>
                  <a:pt x="8365" y="271"/>
                  <a:pt x="6989" y="805"/>
                </a:cubicBezTo>
                <a:cubicBezTo>
                  <a:pt x="5612" y="1340"/>
                  <a:pt x="4389" y="2093"/>
                  <a:pt x="3356" y="3045"/>
                </a:cubicBezTo>
                <a:cubicBezTo>
                  <a:pt x="2321" y="3996"/>
                  <a:pt x="1495" y="5137"/>
                  <a:pt x="899" y="6436"/>
                </a:cubicBezTo>
                <a:cubicBezTo>
                  <a:pt x="302" y="7737"/>
                  <a:pt x="0" y="9181"/>
                  <a:pt x="0" y="10727"/>
                </a:cubicBezTo>
                <a:cubicBezTo>
                  <a:pt x="0" y="12605"/>
                  <a:pt x="334" y="14252"/>
                  <a:pt x="993" y="15622"/>
                </a:cubicBezTo>
                <a:cubicBezTo>
                  <a:pt x="1652" y="16992"/>
                  <a:pt x="2528" y="18134"/>
                  <a:pt x="3595" y="19018"/>
                </a:cubicBezTo>
                <a:cubicBezTo>
                  <a:pt x="4661" y="19900"/>
                  <a:pt x="5890" y="20559"/>
                  <a:pt x="7249" y="20975"/>
                </a:cubicBezTo>
                <a:cubicBezTo>
                  <a:pt x="8601" y="21390"/>
                  <a:pt x="9994" y="21600"/>
                  <a:pt x="11388" y="21600"/>
                </a:cubicBezTo>
                <a:cubicBezTo>
                  <a:pt x="12348" y="21600"/>
                  <a:pt x="13317" y="21474"/>
                  <a:pt x="14267" y="21228"/>
                </a:cubicBezTo>
                <a:cubicBezTo>
                  <a:pt x="15214" y="20981"/>
                  <a:pt x="16128" y="20624"/>
                  <a:pt x="16983" y="20169"/>
                </a:cubicBezTo>
                <a:cubicBezTo>
                  <a:pt x="17839" y="19713"/>
                  <a:pt x="18642" y="19152"/>
                  <a:pt x="19372" y="18499"/>
                </a:cubicBezTo>
                <a:cubicBezTo>
                  <a:pt x="20104" y="17845"/>
                  <a:pt x="20729" y="17110"/>
                  <a:pt x="21232" y="16316"/>
                </a:cubicBezTo>
                <a:lnTo>
                  <a:pt x="21411" y="16033"/>
                </a:lnTo>
                <a:lnTo>
                  <a:pt x="20270" y="16033"/>
                </a:lnTo>
                <a:cubicBezTo>
                  <a:pt x="20270" y="16033"/>
                  <a:pt x="20215" y="16108"/>
                  <a:pt x="20215" y="16108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2A7E79DD-D1A1-4B46-B974-94C5540B7532}"/>
              </a:ext>
            </a:extLst>
          </p:cNvPr>
          <p:cNvSpPr txBox="1"/>
          <p:nvPr/>
        </p:nvSpPr>
        <p:spPr>
          <a:xfrm>
            <a:off x="0" y="251717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THANK YOU</a:t>
            </a:r>
            <a:endParaRPr lang="en-US" sz="2400" spc="400" dirty="0">
              <a:solidFill>
                <a:schemeClr val="accent1">
                  <a:lumMod val="75000"/>
                </a:schemeClr>
              </a:solidFill>
              <a:cs typeface="Segoe UI" panose="020B0502040204020203" pitchFamily="34" charset="0"/>
            </a:endParaRP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6ED5116D-99E8-4026-BA1D-C1B478757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8" y="6399214"/>
            <a:ext cx="1320161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0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754531" y="2241457"/>
            <a:ext cx="8968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Arcoma has been a trusted OEM partner for the past 30 years by leading image diagnostics companies worldwide.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28DD6BB3-073C-4B79-BC69-165E38FA757A}"/>
              </a:ext>
            </a:extLst>
          </p:cNvPr>
          <p:cNvSpPr txBox="1">
            <a:spLocks/>
          </p:cNvSpPr>
          <p:nvPr/>
        </p:nvSpPr>
        <p:spPr>
          <a:xfrm>
            <a:off x="285280" y="788617"/>
            <a:ext cx="11906715" cy="753854"/>
          </a:xfrm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TRUSTED OEM PARTNER FOR </a:t>
            </a:r>
          </a:p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MORE THAN 30 YEARS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B4975788-5467-48B6-84E8-643ABD7FA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556" y="4909137"/>
            <a:ext cx="2506430" cy="1490077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F3686AD4-C96A-409A-A1B4-44BBAE863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582" y="3662437"/>
            <a:ext cx="2924392" cy="981406"/>
          </a:xfrm>
          <a:prstGeom prst="rect">
            <a:avLst/>
          </a:prstGeom>
        </p:spPr>
      </p:pic>
      <p:pic>
        <p:nvPicPr>
          <p:cNvPr id="6" name="Bildobjekt 5" descr="En bild som visar kniv&#10;&#10;Automatiskt genererad beskrivning">
            <a:extLst>
              <a:ext uri="{FF2B5EF4-FFF2-40B4-BE49-F238E27FC236}">
                <a16:creationId xmlns:a16="http://schemas.microsoft.com/office/drawing/2014/main" id="{A4F2FF82-B519-4203-AA8A-80DB1ACFC3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289" y="4695621"/>
            <a:ext cx="2091447" cy="2091447"/>
          </a:xfrm>
          <a:prstGeom prst="rect">
            <a:avLst/>
          </a:prstGeom>
        </p:spPr>
      </p:pic>
      <p:pic>
        <p:nvPicPr>
          <p:cNvPr id="12" name="Bildobjekt 11" descr="En bild som visar ritning&#10;&#10;Automatiskt genererad beskrivning">
            <a:extLst>
              <a:ext uri="{FF2B5EF4-FFF2-40B4-BE49-F238E27FC236}">
                <a16:creationId xmlns:a16="http://schemas.microsoft.com/office/drawing/2014/main" id="{647EF6C7-D7BD-4CE4-A821-E03D23CF17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959" y="3507206"/>
            <a:ext cx="2778016" cy="150163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42F9BC82-899C-4E0D-AA3B-4F09A99F25B9}"/>
              </a:ext>
            </a:extLst>
          </p:cNvPr>
          <p:cNvSpPr/>
          <p:nvPr/>
        </p:nvSpPr>
        <p:spPr>
          <a:xfrm>
            <a:off x="8855403" y="4579570"/>
            <a:ext cx="937244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SG" altLang="zh-CN" sz="1400" dirty="0">
                <a:cs typeface="Arial" panose="020B0604020202020204" pitchFamily="34" charset="0"/>
              </a:rPr>
              <a:t>(Aristo FX)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D69743A-02EF-4527-8181-C4F2891E5643}"/>
              </a:ext>
            </a:extLst>
          </p:cNvPr>
          <p:cNvSpPr/>
          <p:nvPr/>
        </p:nvSpPr>
        <p:spPr>
          <a:xfrm>
            <a:off x="1253747" y="4500727"/>
            <a:ext cx="348832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SG" altLang="zh-CN" sz="1400" dirty="0">
                <a:cs typeface="Arial" panose="020B0604020202020204" pitchFamily="34" charset="0"/>
              </a:rPr>
              <a:t>(</a:t>
            </a:r>
            <a:r>
              <a:rPr lang="en-SG" altLang="zh-CN" sz="1400" dirty="0" err="1">
                <a:cs typeface="Arial" panose="020B0604020202020204" pitchFamily="34" charset="0"/>
              </a:rPr>
              <a:t>Aceso</a:t>
            </a:r>
            <a:r>
              <a:rPr lang="en-SG" altLang="zh-CN" sz="1400" dirty="0">
                <a:cs typeface="Arial" panose="020B0604020202020204" pitchFamily="34" charset="0"/>
              </a:rPr>
              <a:t>, </a:t>
            </a:r>
            <a:r>
              <a:rPr lang="en-SG" altLang="zh-CN" sz="1400" dirty="0" err="1">
                <a:cs typeface="Arial" panose="020B0604020202020204" pitchFamily="34" charset="0"/>
              </a:rPr>
              <a:t>Aceso</a:t>
            </a:r>
            <a:r>
              <a:rPr lang="en-SG" altLang="zh-CN" sz="1400" dirty="0">
                <a:cs typeface="Arial" panose="020B0604020202020204" pitchFamily="34" charset="0"/>
              </a:rPr>
              <a:t>+, </a:t>
            </a:r>
            <a:r>
              <a:rPr lang="en-SG" altLang="zh-CN" sz="1400" dirty="0" err="1">
                <a:cs typeface="Arial" panose="020B0604020202020204" pitchFamily="34" charset="0"/>
              </a:rPr>
              <a:t>Omnera</a:t>
            </a:r>
            <a:r>
              <a:rPr lang="en-SG" altLang="zh-CN" sz="1400" dirty="0">
                <a:cs typeface="Arial" panose="020B0604020202020204" pitchFamily="34" charset="0"/>
              </a:rPr>
              <a:t> 400T, </a:t>
            </a:r>
            <a:r>
              <a:rPr lang="en-SG" altLang="zh-CN" sz="1400" dirty="0" err="1">
                <a:cs typeface="Arial" panose="020B0604020202020204" pitchFamily="34" charset="0"/>
              </a:rPr>
              <a:t>Omnera</a:t>
            </a:r>
            <a:r>
              <a:rPr lang="en-SG" altLang="zh-CN" sz="1400" dirty="0">
                <a:cs typeface="Arial" panose="020B0604020202020204" pitchFamily="34" charset="0"/>
              </a:rPr>
              <a:t> 400A)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CB60786-D919-47C5-9452-9CC031A26F78}"/>
              </a:ext>
            </a:extLst>
          </p:cNvPr>
          <p:cNvSpPr/>
          <p:nvPr/>
        </p:nvSpPr>
        <p:spPr>
          <a:xfrm>
            <a:off x="3499763" y="6256098"/>
            <a:ext cx="1597553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SG" altLang="zh-CN" sz="1400" dirty="0">
                <a:cs typeface="Arial" panose="020B0604020202020204" pitchFamily="34" charset="0"/>
              </a:rPr>
              <a:t>Aero X70, Aero X90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304E70B-D3C0-4ECC-812B-88F4A1F4F92B}"/>
              </a:ext>
            </a:extLst>
          </p:cNvPr>
          <p:cNvSpPr/>
          <p:nvPr/>
        </p:nvSpPr>
        <p:spPr>
          <a:xfrm>
            <a:off x="7629340" y="6053660"/>
            <a:ext cx="1063625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sv-SE" sz="1400" dirty="0">
                <a:cs typeface="Arial" panose="020B0604020202020204" pitchFamily="34" charset="0"/>
              </a:rPr>
              <a:t>D-EVO </a:t>
            </a:r>
            <a:r>
              <a:rPr lang="sv-SE" sz="1400" dirty="0" err="1">
                <a:cs typeface="Arial" panose="020B0604020202020204" pitchFamily="34" charset="0"/>
              </a:rPr>
              <a:t>Suite</a:t>
            </a:r>
            <a:endParaRPr lang="en-SG" altLang="zh-CN" sz="1400" dirty="0">
              <a:cs typeface="Arial" panose="020B0604020202020204" pitchFamily="34" charset="0"/>
            </a:endParaRP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44D4D4A4-6484-47A2-98A6-4769665BCA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8" y="6399214"/>
            <a:ext cx="1320161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1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F38DCCC-BDA3-4162-AB2C-5404C2EB0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OEM Partners TODAY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8700BC7F-4C54-4395-9114-66D70E117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996" y="2596501"/>
            <a:ext cx="2952419" cy="99692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532B849-FC98-4FCF-A3C2-07C83F260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740" y="2208620"/>
            <a:ext cx="2819428" cy="1712827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A2C09EE0-C6ED-4365-9DD4-872E9F3710E9}"/>
              </a:ext>
            </a:extLst>
          </p:cNvPr>
          <p:cNvSpPr txBox="1"/>
          <p:nvPr/>
        </p:nvSpPr>
        <p:spPr>
          <a:xfrm>
            <a:off x="2433484" y="4375445"/>
            <a:ext cx="7167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Arcoma </a:t>
            </a:r>
            <a:r>
              <a:rPr lang="sv-SE" dirty="0" err="1"/>
              <a:t>cooperate</a:t>
            </a:r>
            <a:r>
              <a:rPr lang="sv-SE" dirty="0"/>
              <a:t> </a:t>
            </a:r>
            <a:r>
              <a:rPr lang="sv-SE" dirty="0" err="1"/>
              <a:t>today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two</a:t>
            </a:r>
            <a:r>
              <a:rPr lang="sv-SE" dirty="0"/>
              <a:t> OEM partners. Canon and Konica Minolta. Konica Minolta </a:t>
            </a:r>
            <a:r>
              <a:rPr lang="sv-SE" dirty="0" err="1"/>
              <a:t>became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OEM partner in 2019.  </a:t>
            </a:r>
          </a:p>
        </p:txBody>
      </p:sp>
    </p:spTree>
    <p:extLst>
      <p:ext uri="{BB962C8B-B14F-4D97-AF65-F5344CB8AC3E}">
        <p14:creationId xmlns:p14="http://schemas.microsoft.com/office/powerpoint/2010/main" val="1837874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29B2FA-49ED-4E1C-9517-9EDE742E0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73" y="4290660"/>
            <a:ext cx="4502150" cy="795336"/>
          </a:xfrm>
        </p:spPr>
        <p:txBody>
          <a:bodyPr/>
          <a:lstStyle/>
          <a:p>
            <a:r>
              <a:rPr lang="en-US" sz="4800" dirty="0"/>
              <a:t>Canon Overview</a:t>
            </a:r>
          </a:p>
        </p:txBody>
      </p:sp>
    </p:spTree>
    <p:extLst>
      <p:ext uri="{BB962C8B-B14F-4D97-AF65-F5344CB8AC3E}">
        <p14:creationId xmlns:p14="http://schemas.microsoft.com/office/powerpoint/2010/main" val="2308192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37813C-1D23-4A08-9DE4-AE832031E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ARCOMA – Canon</a:t>
            </a:r>
            <a:br>
              <a:rPr lang="en-US" sz="4400" dirty="0"/>
            </a:br>
            <a:r>
              <a:rPr lang="en-US" sz="4400" dirty="0"/>
              <a:t>- A successful partnership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D7F73C3-6FAB-4F78-A0B3-D3FD5D1BC590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750715" y="2172649"/>
            <a:ext cx="6387503" cy="3520228"/>
          </a:xfrm>
        </p:spPr>
        <p:txBody>
          <a:bodyPr/>
          <a:lstStyle/>
          <a:p>
            <a:pPr>
              <a:tabLst>
                <a:tab pos="1431925" algn="l"/>
              </a:tabLst>
            </a:pPr>
            <a:r>
              <a:rPr lang="en-GB" sz="1600" b="1" dirty="0"/>
              <a:t>End of 1990</a:t>
            </a:r>
            <a:r>
              <a:rPr lang="en-GB" sz="1600" dirty="0"/>
              <a:t>	First DR installation</a:t>
            </a:r>
            <a:br>
              <a:rPr lang="en-GB" sz="1600" dirty="0"/>
            </a:br>
            <a:r>
              <a:rPr lang="en-GB" sz="1600" dirty="0"/>
              <a:t>	Arcoma - Canon in Sweden.</a:t>
            </a:r>
          </a:p>
          <a:p>
            <a:pPr>
              <a:tabLst>
                <a:tab pos="1431925" algn="l"/>
              </a:tabLst>
            </a:pPr>
            <a:r>
              <a:rPr lang="en-GB" sz="1600" b="1" dirty="0"/>
              <a:t>2000 -2005</a:t>
            </a:r>
            <a:r>
              <a:rPr lang="en-GB" sz="1600" dirty="0"/>
              <a:t>	Combination; Canon DR and Arcoma auto-positioning </a:t>
            </a:r>
            <a:br>
              <a:rPr lang="en-GB" sz="1600" dirty="0"/>
            </a:br>
            <a:r>
              <a:rPr lang="en-GB" sz="1600" dirty="0"/>
              <a:t>	is a pioneer on the market.</a:t>
            </a:r>
          </a:p>
          <a:p>
            <a:pPr>
              <a:tabLst>
                <a:tab pos="1431925" algn="l"/>
              </a:tabLst>
            </a:pPr>
            <a:r>
              <a:rPr lang="en-GB" sz="1600" b="1" dirty="0"/>
              <a:t>2005- </a:t>
            </a:r>
            <a:r>
              <a:rPr lang="en-GB" sz="1600" dirty="0"/>
              <a:t>	Market share in Nordic countries ~70%.</a:t>
            </a:r>
            <a:br>
              <a:rPr lang="en-GB" sz="1600" dirty="0"/>
            </a:br>
            <a:r>
              <a:rPr lang="en-GB" sz="1600" dirty="0"/>
              <a:t>	Canon - Arcoma system</a:t>
            </a:r>
            <a:br>
              <a:rPr lang="en-GB" sz="1600" dirty="0"/>
            </a:br>
            <a:r>
              <a:rPr lang="en-GB" sz="1600" dirty="0"/>
              <a:t>	in the Canon booth at ECR.</a:t>
            </a:r>
          </a:p>
          <a:p>
            <a:pPr>
              <a:tabLst>
                <a:tab pos="1431925" algn="l"/>
              </a:tabLst>
            </a:pPr>
            <a:r>
              <a:rPr lang="en-GB" sz="1600" b="1" dirty="0"/>
              <a:t>2014</a:t>
            </a:r>
            <a:r>
              <a:rPr lang="en-GB" sz="1600" dirty="0"/>
              <a:t>	Canon US signs agreement</a:t>
            </a:r>
            <a:br>
              <a:rPr lang="en-GB" sz="1600" dirty="0"/>
            </a:br>
            <a:r>
              <a:rPr lang="en-GB" sz="1600" dirty="0"/>
              <a:t>	with Arcoma.</a:t>
            </a:r>
          </a:p>
          <a:p>
            <a:pPr>
              <a:tabLst>
                <a:tab pos="1431925" algn="l"/>
              </a:tabLst>
            </a:pPr>
            <a:r>
              <a:rPr lang="en-GB" sz="1600" b="1" dirty="0"/>
              <a:t>2014-</a:t>
            </a:r>
            <a:r>
              <a:rPr lang="en-GB" sz="1600" dirty="0"/>
              <a:t>	Canon-Arcoma system in the Canon booth at RSNA.</a:t>
            </a:r>
          </a:p>
          <a:p>
            <a:pPr>
              <a:tabLst>
                <a:tab pos="1431925" algn="l"/>
              </a:tabLst>
            </a:pPr>
            <a:r>
              <a:rPr lang="en-GB" sz="1600" b="1" dirty="0"/>
              <a:t>2016</a:t>
            </a:r>
            <a:r>
              <a:rPr lang="en-GB" sz="1600" dirty="0"/>
              <a:t>	All available tenders in Hong Kong won</a:t>
            </a:r>
            <a:br>
              <a:rPr lang="en-GB" sz="1600" dirty="0"/>
            </a:br>
            <a:r>
              <a:rPr lang="en-GB" sz="1600" dirty="0"/>
              <a:t>	by Arcoma – Canon Singapore.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C4C18477-BDE5-4808-8E99-63FEBF7BE79B}"/>
              </a:ext>
            </a:extLst>
          </p:cNvPr>
          <p:cNvGrpSpPr/>
          <p:nvPr/>
        </p:nvGrpSpPr>
        <p:grpSpPr>
          <a:xfrm>
            <a:off x="8038641" y="0"/>
            <a:ext cx="4153359" cy="6794115"/>
            <a:chOff x="5126662" y="476672"/>
            <a:chExt cx="3737367" cy="6113631"/>
          </a:xfrm>
        </p:grpSpPr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13C7327F-C098-40A4-B28F-40D5F5ABB3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1" r="14059" b="18327"/>
            <a:stretch/>
          </p:blipFill>
          <p:spPr>
            <a:xfrm>
              <a:off x="5220306" y="476672"/>
              <a:ext cx="3550080" cy="2404819"/>
            </a:xfrm>
            <a:prstGeom prst="rect">
              <a:avLst/>
            </a:prstGeom>
          </p:spPr>
        </p:pic>
        <p:pic>
          <p:nvPicPr>
            <p:cNvPr id="11" name="2FE751DC-86B8-4C60-BA46-A98C2E8749D7" descr="2FE751DC-86B8-4C60-BA46-A98C2E8749D7">
              <a:extLst>
                <a:ext uri="{FF2B5EF4-FFF2-40B4-BE49-F238E27FC236}">
                  <a16:creationId xmlns:a16="http://schemas.microsoft.com/office/drawing/2014/main" id="{BF95DD51-C3EC-4B10-B849-BFD174969F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6662" y="2852936"/>
              <a:ext cx="3737367" cy="373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9327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F38DCCC-BDA3-4162-AB2C-5404C2EB0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Canon </a:t>
            </a:r>
            <a:r>
              <a:rPr lang="sv-SE" dirty="0" err="1"/>
              <a:t>Overview</a:t>
            </a:r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DF8869E-CD26-45EA-ABBC-392D6978FB98}"/>
              </a:ext>
            </a:extLst>
          </p:cNvPr>
          <p:cNvSpPr/>
          <p:nvPr/>
        </p:nvSpPr>
        <p:spPr>
          <a:xfrm>
            <a:off x="847088" y="3054716"/>
            <a:ext cx="1570291" cy="150254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CANON MEDICAL SYSTEMS EUROPE (NETHERLANDS)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A7D30EA-52F2-4148-9005-40EEC011B77D}"/>
              </a:ext>
            </a:extLst>
          </p:cNvPr>
          <p:cNvSpPr/>
          <p:nvPr/>
        </p:nvSpPr>
        <p:spPr>
          <a:xfrm>
            <a:off x="2527495" y="3052012"/>
            <a:ext cx="1466437" cy="150254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CANON MEDICAL SYSTEMS USA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0EACC51-D26E-4A26-9634-9D261E654877}"/>
              </a:ext>
            </a:extLst>
          </p:cNvPr>
          <p:cNvSpPr/>
          <p:nvPr/>
        </p:nvSpPr>
        <p:spPr>
          <a:xfrm>
            <a:off x="7263756" y="3052012"/>
            <a:ext cx="1895168" cy="150254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CANON ENV/COMPONENTS</a:t>
            </a:r>
          </a:p>
          <a:p>
            <a:pPr algn="ctr"/>
            <a:r>
              <a:rPr lang="sv-SE" sz="1200" dirty="0"/>
              <a:t>MEDICAL COMPONENTS BUSINESS GROUP </a:t>
            </a:r>
            <a:r>
              <a:rPr lang="sv-SE" dirty="0"/>
              <a:t>(NETHERLANDS)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A9C39AF-DFB2-4D72-B0A1-1F7C4FBC15F2}"/>
              </a:ext>
            </a:extLst>
          </p:cNvPr>
          <p:cNvSpPr/>
          <p:nvPr/>
        </p:nvSpPr>
        <p:spPr>
          <a:xfrm>
            <a:off x="835746" y="1813544"/>
            <a:ext cx="10450614" cy="61892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CANON GROUP (JAPAN)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0708265-CB12-4C19-8BC7-01D0B1CB80B3}"/>
              </a:ext>
            </a:extLst>
          </p:cNvPr>
          <p:cNvSpPr/>
          <p:nvPr/>
        </p:nvSpPr>
        <p:spPr>
          <a:xfrm>
            <a:off x="4104049" y="3052012"/>
            <a:ext cx="1382352" cy="150254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CANON MEDICAL SYSTEMS CANADA</a:t>
            </a:r>
          </a:p>
        </p:txBody>
      </p:sp>
      <p:sp>
        <p:nvSpPr>
          <p:cNvPr id="8" name="Rektangel 9">
            <a:extLst>
              <a:ext uri="{FF2B5EF4-FFF2-40B4-BE49-F238E27FC236}">
                <a16:creationId xmlns:a16="http://schemas.microsoft.com/office/drawing/2014/main" id="{377C001B-B767-445F-B943-0D30E55CBB87}"/>
              </a:ext>
            </a:extLst>
          </p:cNvPr>
          <p:cNvSpPr/>
          <p:nvPr/>
        </p:nvSpPr>
        <p:spPr>
          <a:xfrm>
            <a:off x="835745" y="2435794"/>
            <a:ext cx="6143125" cy="6189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CANON  MEDICAL SYSTEMS COORPORATION (JAPAN)</a:t>
            </a:r>
          </a:p>
        </p:txBody>
      </p:sp>
      <p:sp>
        <p:nvSpPr>
          <p:cNvPr id="12" name="Rektangel 9">
            <a:extLst>
              <a:ext uri="{FF2B5EF4-FFF2-40B4-BE49-F238E27FC236}">
                <a16:creationId xmlns:a16="http://schemas.microsoft.com/office/drawing/2014/main" id="{FFC7773A-940D-4804-9F6B-AAAEC46E46A0}"/>
              </a:ext>
            </a:extLst>
          </p:cNvPr>
          <p:cNvSpPr/>
          <p:nvPr/>
        </p:nvSpPr>
        <p:spPr>
          <a:xfrm>
            <a:off x="7277734" y="2435794"/>
            <a:ext cx="4008626" cy="6189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CANON  INC. (JAPAN)</a:t>
            </a:r>
          </a:p>
        </p:txBody>
      </p:sp>
      <p:sp>
        <p:nvSpPr>
          <p:cNvPr id="13" name="Rektangel 8">
            <a:extLst>
              <a:ext uri="{FF2B5EF4-FFF2-40B4-BE49-F238E27FC236}">
                <a16:creationId xmlns:a16="http://schemas.microsoft.com/office/drawing/2014/main" id="{BDE8EF92-E9BE-4B41-A148-7E47A421E180}"/>
              </a:ext>
            </a:extLst>
          </p:cNvPr>
          <p:cNvSpPr/>
          <p:nvPr/>
        </p:nvSpPr>
        <p:spPr>
          <a:xfrm>
            <a:off x="9405170" y="3052012"/>
            <a:ext cx="1895168" cy="150254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CANON SINGAPORE</a:t>
            </a:r>
          </a:p>
          <a:p>
            <a:pPr algn="ctr"/>
            <a:r>
              <a:rPr lang="en-SG" sz="1600" dirty="0"/>
              <a:t>Medical Equipment Products Division (SINGAPORE) </a:t>
            </a:r>
            <a:endParaRPr lang="en-US" sz="1600" dirty="0"/>
          </a:p>
        </p:txBody>
      </p:sp>
      <p:cxnSp>
        <p:nvCxnSpPr>
          <p:cNvPr id="4" name="Rak pilkoppling 3">
            <a:extLst>
              <a:ext uri="{FF2B5EF4-FFF2-40B4-BE49-F238E27FC236}">
                <a16:creationId xmlns:a16="http://schemas.microsoft.com/office/drawing/2014/main" id="{C45EC398-1CB6-4A3B-98BE-D53748D197BD}"/>
              </a:ext>
            </a:extLst>
          </p:cNvPr>
          <p:cNvCxnSpPr>
            <a:cxnSpLocks/>
          </p:cNvCxnSpPr>
          <p:nvPr/>
        </p:nvCxnSpPr>
        <p:spPr>
          <a:xfrm flipV="1">
            <a:off x="1760766" y="4741745"/>
            <a:ext cx="187541" cy="577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E1192C7E-FF9C-4FBD-A4FE-53AD744490D9}"/>
              </a:ext>
            </a:extLst>
          </p:cNvPr>
          <p:cNvCxnSpPr>
            <a:cxnSpLocks/>
          </p:cNvCxnSpPr>
          <p:nvPr/>
        </p:nvCxnSpPr>
        <p:spPr>
          <a:xfrm flipV="1">
            <a:off x="2096073" y="4711619"/>
            <a:ext cx="1057030" cy="641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FED49DA0-7CFA-4630-BD9A-85DBD18C79D4}"/>
              </a:ext>
            </a:extLst>
          </p:cNvPr>
          <p:cNvCxnSpPr>
            <a:cxnSpLocks/>
          </p:cNvCxnSpPr>
          <p:nvPr/>
        </p:nvCxnSpPr>
        <p:spPr>
          <a:xfrm flipV="1">
            <a:off x="2337814" y="4631097"/>
            <a:ext cx="2337909" cy="814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ruta 17">
            <a:extLst>
              <a:ext uri="{FF2B5EF4-FFF2-40B4-BE49-F238E27FC236}">
                <a16:creationId xmlns:a16="http://schemas.microsoft.com/office/drawing/2014/main" id="{E435D7D1-487B-4971-B567-2E7E372AA09C}"/>
              </a:ext>
            </a:extLst>
          </p:cNvPr>
          <p:cNvSpPr txBox="1"/>
          <p:nvPr/>
        </p:nvSpPr>
        <p:spPr>
          <a:xfrm>
            <a:off x="125765" y="5501922"/>
            <a:ext cx="4034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”Sales </a:t>
            </a:r>
            <a:r>
              <a:rPr lang="sv-SE" dirty="0" err="1"/>
              <a:t>companies</a:t>
            </a:r>
            <a:r>
              <a:rPr lang="sv-SE" dirty="0"/>
              <a:t>”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sell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systems </a:t>
            </a:r>
            <a:r>
              <a:rPr lang="sv-SE" dirty="0" err="1"/>
              <a:t>through</a:t>
            </a:r>
            <a:r>
              <a:rPr lang="sv-SE" dirty="0"/>
              <a:t> </a:t>
            </a:r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companies</a:t>
            </a:r>
            <a:r>
              <a:rPr lang="sv-SE" dirty="0"/>
              <a:t>.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68D5EE25-B12C-4CCA-8C14-727DFCDA13E6}"/>
              </a:ext>
            </a:extLst>
          </p:cNvPr>
          <p:cNvSpPr txBox="1"/>
          <p:nvPr/>
        </p:nvSpPr>
        <p:spPr>
          <a:xfrm>
            <a:off x="7990116" y="5705671"/>
            <a:ext cx="2830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”part </a:t>
            </a:r>
            <a:r>
              <a:rPr lang="sv-SE" dirty="0" err="1"/>
              <a:t>providers</a:t>
            </a:r>
            <a:r>
              <a:rPr lang="sv-SE" dirty="0"/>
              <a:t>”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buy</a:t>
            </a:r>
            <a:r>
              <a:rPr lang="sv-SE" dirty="0"/>
              <a:t> parts from to </a:t>
            </a:r>
            <a:r>
              <a:rPr lang="sv-SE" dirty="0" err="1"/>
              <a:t>our</a:t>
            </a:r>
            <a:r>
              <a:rPr lang="sv-SE" dirty="0"/>
              <a:t> systems. </a:t>
            </a:r>
          </a:p>
        </p:txBody>
      </p: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CD6F59FC-5995-4312-8156-A8E51207B842}"/>
              </a:ext>
            </a:extLst>
          </p:cNvPr>
          <p:cNvCxnSpPr>
            <a:cxnSpLocks/>
          </p:cNvCxnSpPr>
          <p:nvPr/>
        </p:nvCxnSpPr>
        <p:spPr>
          <a:xfrm flipH="1" flipV="1">
            <a:off x="8339677" y="4741745"/>
            <a:ext cx="675986" cy="776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8671991D-0349-4AAC-8FF1-55A2E8AA816B}"/>
              </a:ext>
            </a:extLst>
          </p:cNvPr>
          <p:cNvCxnSpPr>
            <a:cxnSpLocks/>
          </p:cNvCxnSpPr>
          <p:nvPr/>
        </p:nvCxnSpPr>
        <p:spPr>
          <a:xfrm flipV="1">
            <a:off x="9405170" y="4714323"/>
            <a:ext cx="449016" cy="822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ktangel 20">
            <a:extLst>
              <a:ext uri="{FF2B5EF4-FFF2-40B4-BE49-F238E27FC236}">
                <a16:creationId xmlns:a16="http://schemas.microsoft.com/office/drawing/2014/main" id="{0CFB76E1-B85F-4DCF-AEF7-23896B38E27B}"/>
              </a:ext>
            </a:extLst>
          </p:cNvPr>
          <p:cNvSpPr/>
          <p:nvPr/>
        </p:nvSpPr>
        <p:spPr>
          <a:xfrm>
            <a:off x="5596518" y="3052012"/>
            <a:ext cx="1382352" cy="150254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CANON MEDICAL SYSTEMS TURKEY</a:t>
            </a:r>
          </a:p>
        </p:txBody>
      </p:sp>
      <p:cxnSp>
        <p:nvCxnSpPr>
          <p:cNvPr id="23" name="Rak pilkoppling 22">
            <a:extLst>
              <a:ext uri="{FF2B5EF4-FFF2-40B4-BE49-F238E27FC236}">
                <a16:creationId xmlns:a16="http://schemas.microsoft.com/office/drawing/2014/main" id="{BB402015-70FA-496A-936C-D0A4704BDFAE}"/>
              </a:ext>
            </a:extLst>
          </p:cNvPr>
          <p:cNvCxnSpPr>
            <a:cxnSpLocks/>
          </p:cNvCxnSpPr>
          <p:nvPr/>
        </p:nvCxnSpPr>
        <p:spPr>
          <a:xfrm flipV="1">
            <a:off x="3139167" y="4635080"/>
            <a:ext cx="2921886" cy="897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00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29B2FA-49ED-4E1C-9517-9EDE742E0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73" y="4015357"/>
            <a:ext cx="4502150" cy="795336"/>
          </a:xfrm>
        </p:spPr>
        <p:txBody>
          <a:bodyPr/>
          <a:lstStyle/>
          <a:p>
            <a:r>
              <a:rPr lang="en-US" sz="4800" dirty="0"/>
              <a:t>Konica Minolta overview</a:t>
            </a:r>
          </a:p>
        </p:txBody>
      </p:sp>
    </p:spTree>
    <p:extLst>
      <p:ext uri="{BB962C8B-B14F-4D97-AF65-F5344CB8AC3E}">
        <p14:creationId xmlns:p14="http://schemas.microsoft.com/office/powerpoint/2010/main" val="1329129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48730B-92CC-4E7F-A43E-050273AEA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Konica Minolta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4F1ACC-C018-4F39-8465-9C7918FA6D60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811620" y="1347711"/>
            <a:ext cx="6346264" cy="4596136"/>
          </a:xfrm>
        </p:spPr>
        <p:txBody>
          <a:bodyPr/>
          <a:lstStyle/>
          <a:p>
            <a:pPr marL="0" indent="0">
              <a:buNone/>
            </a:pPr>
            <a:r>
              <a:rPr lang="en-US" sz="1800" b="1" u="sng" dirty="0">
                <a:effectLst/>
              </a:rPr>
              <a:t>SHORT FACTS: </a:t>
            </a:r>
          </a:p>
          <a:p>
            <a:r>
              <a:rPr lang="en-US" sz="2000" dirty="0">
                <a:effectLst/>
              </a:rPr>
              <a:t>Konica Minolta has been active in Healthcare for a long time and has been active in this field since 2010 with it’s state of the art </a:t>
            </a:r>
            <a:r>
              <a:rPr lang="en-US" sz="2000" dirty="0" err="1">
                <a:effectLst/>
              </a:rPr>
              <a:t>AeroDR</a:t>
            </a:r>
            <a:r>
              <a:rPr lang="en-US" sz="2000" dirty="0">
                <a:effectLst/>
              </a:rPr>
              <a:t> product family. </a:t>
            </a:r>
          </a:p>
          <a:p>
            <a:r>
              <a:rPr lang="en-US" sz="2000" dirty="0">
                <a:effectLst/>
              </a:rPr>
              <a:t>Konica Minolta’s Healthcare division in Europe is part of Konica Minolta Business Solutions Europe with headquarters in </a:t>
            </a:r>
            <a:r>
              <a:rPr lang="en-US" sz="2000" dirty="0" err="1">
                <a:effectLst/>
              </a:rPr>
              <a:t>Langenhagen</a:t>
            </a:r>
            <a:r>
              <a:rPr lang="en-US" sz="2000" dirty="0">
                <a:effectLst/>
              </a:rPr>
              <a:t> (Hannover, Germany), and Amsterdam, the Netherlands. </a:t>
            </a:r>
          </a:p>
          <a:p>
            <a:r>
              <a:rPr lang="en-US" sz="2000" dirty="0">
                <a:effectLst/>
              </a:rPr>
              <a:t>Konica Minolta Europe is expanding it’s portfolio in X-ray and Healthcare-IT. </a:t>
            </a:r>
            <a:endParaRPr lang="sv-SE" sz="20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D2ED299-327E-4024-9AB6-F6E7638F2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284" y="2306943"/>
            <a:ext cx="2819428" cy="171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20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F6C01D4-AD84-4D13-9505-58BC42132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05" y="382771"/>
            <a:ext cx="9920634" cy="725520"/>
          </a:xfrm>
        </p:spPr>
        <p:txBody>
          <a:bodyPr/>
          <a:lstStyle/>
          <a:p>
            <a:r>
              <a:rPr lang="en-US" dirty="0"/>
              <a:t>Arcoma – Konica Minolta </a:t>
            </a:r>
            <a:endParaRPr lang="sv-SE" dirty="0"/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288F1735-3919-4ECA-8A9F-1DE5DA93507B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811621" y="1499296"/>
            <a:ext cx="6041464" cy="3859408"/>
          </a:xfrm>
        </p:spPr>
        <p:txBody>
          <a:bodyPr/>
          <a:lstStyle/>
          <a:p>
            <a:r>
              <a:rPr lang="en-US" sz="2000" b="1" dirty="0"/>
              <a:t>Aug 2019 – Arcoma initiates development cooperation with Konica Minolta Europe</a:t>
            </a:r>
          </a:p>
          <a:p>
            <a:pPr marL="0" indent="0">
              <a:buNone/>
            </a:pPr>
            <a:r>
              <a:rPr lang="en-US" sz="2000" dirty="0"/>
              <a:t>Konica Minolta and Arcoma began a collaboration regarding the development of two new products. The products are based on </a:t>
            </a:r>
            <a:r>
              <a:rPr lang="en-US" sz="2000" dirty="0" err="1"/>
              <a:t>Arcoma's</a:t>
            </a:r>
            <a:r>
              <a:rPr lang="en-US" sz="2000" dirty="0"/>
              <a:t> product platform and technology and integrate Konica Minolta's detectors and software for image processing and image management.</a:t>
            </a:r>
            <a:endParaRPr lang="sv-SE" sz="2000" dirty="0"/>
          </a:p>
          <a:p>
            <a:endParaRPr lang="en-US" sz="2000" b="1" dirty="0"/>
          </a:p>
          <a:p>
            <a:r>
              <a:rPr lang="en-US" sz="2000" b="1" dirty="0"/>
              <a:t>May 2020 – Konica Minolta Europa signs 5-year supplier agreement with Arcoma</a:t>
            </a:r>
          </a:p>
          <a:p>
            <a:endParaRPr lang="en-US" sz="20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E9086FD-6AF4-4902-9F7A-4B9753E89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284" y="2306943"/>
            <a:ext cx="2819428" cy="171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82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rcoma colour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8567C"/>
      </a:accent1>
      <a:accent2>
        <a:srgbClr val="8A8700"/>
      </a:accent2>
      <a:accent3>
        <a:srgbClr val="2D3543"/>
      </a:accent3>
      <a:accent4>
        <a:srgbClr val="526A89"/>
      </a:accent4>
      <a:accent5>
        <a:srgbClr val="706F6F"/>
      </a:accent5>
      <a:accent6>
        <a:srgbClr val="BFBFBF"/>
      </a:accent6>
      <a:hlink>
        <a:srgbClr val="2D3543"/>
      </a:hlink>
      <a:folHlink>
        <a:srgbClr val="526A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3383605-3B49-456E-BCDA-34A1D088C705}" vid="{2DAC8043-622E-4D6E-8862-EDA7DD7E3CF7}"/>
    </a:ext>
  </a:extLst>
</a:theme>
</file>

<file path=ppt/theme/theme2.xml><?xml version="1.0" encoding="utf-8"?>
<a:theme xmlns:a="http://schemas.openxmlformats.org/drawingml/2006/main" name="Arcoma Product Presentation 16_9 rev 17101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BACE2FA1E6FF14DB23FA94A7CABC331" ma:contentTypeVersion="5" ma:contentTypeDescription="Skapa ett nytt dokument." ma:contentTypeScope="" ma:versionID="b84068d704ebb7098705ec7be2543c7a">
  <xsd:schema xmlns:xsd="http://www.w3.org/2001/XMLSchema" xmlns:xs="http://www.w3.org/2001/XMLSchema" xmlns:p="http://schemas.microsoft.com/office/2006/metadata/properties" xmlns:ns2="6ee6ed24-9880-41e5-8f39-dcddecf3a723" targetNamespace="http://schemas.microsoft.com/office/2006/metadata/properties" ma:root="true" ma:fieldsID="e687d598392a777e2e6a84e26d0cad5c" ns2:_="">
    <xsd:import namespace="6ee6ed24-9880-41e5-8f39-dcddecf3a7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6ed24-9880-41e5-8f39-dcddecf3a7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835AC9-157A-4C0F-B494-F592042ACD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A68C4C-9200-4A9E-8F91-A04060B794EE}">
  <ds:schemaRefs>
    <ds:schemaRef ds:uri="6ee6ed24-9880-41e5-8f39-dcddecf3a7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03A41B3-D477-477A-B712-1ECFD142EA51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ee6ed24-9880-41e5-8f39-dcddecf3a72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Arcoma_1</Template>
  <TotalTime>1643</TotalTime>
  <Words>794</Words>
  <Application>Microsoft Office PowerPoint</Application>
  <PresentationFormat>Bredbild</PresentationFormat>
  <Paragraphs>91</Paragraphs>
  <Slides>15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10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Myriad Pro</vt:lpstr>
      <vt:lpstr>Myriad Pro Light</vt:lpstr>
      <vt:lpstr>Myriad Pro Regular</vt:lpstr>
      <vt:lpstr>Myriad Pro Semibold</vt:lpstr>
      <vt:lpstr>Segoe UI</vt:lpstr>
      <vt:lpstr>Wingdings</vt:lpstr>
      <vt:lpstr>Office-tema</vt:lpstr>
      <vt:lpstr>Arcoma Product Presentation 16_9 rev 171011</vt:lpstr>
      <vt:lpstr>PowerPoint-presentation</vt:lpstr>
      <vt:lpstr>PowerPoint-presentation</vt:lpstr>
      <vt:lpstr>OEM Partners TODAY</vt:lpstr>
      <vt:lpstr>Canon Overview</vt:lpstr>
      <vt:lpstr>ARCOMA – Canon - A successful partnership</vt:lpstr>
      <vt:lpstr>Canon Overview</vt:lpstr>
      <vt:lpstr>Konica Minolta overview</vt:lpstr>
      <vt:lpstr>Konica Minolta</vt:lpstr>
      <vt:lpstr>Arcoma – Konica Minolta </vt:lpstr>
      <vt:lpstr>Products</vt:lpstr>
      <vt:lpstr>Product names</vt:lpstr>
      <vt:lpstr>Product branding</vt:lpstr>
      <vt:lpstr>Sales</vt:lpstr>
      <vt:lpstr>Sales – OEM 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Ulf Åhag</dc:creator>
  <cp:lastModifiedBy>Frida Robbe</cp:lastModifiedBy>
  <cp:revision>49</cp:revision>
  <dcterms:created xsi:type="dcterms:W3CDTF">2019-09-12T17:37:45Z</dcterms:created>
  <dcterms:modified xsi:type="dcterms:W3CDTF">2020-08-31T13:47:23Z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0x0101001BACE2FA1E6FF14DB23FA94A7CABC331</vt:lpwstr>
  </property>
</Properties>
</file>