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</p:sldMasterIdLst>
  <p:notesMasterIdLst>
    <p:notesMasterId r:id="rId9"/>
  </p:notesMasterIdLst>
  <p:sldIdLst>
    <p:sldId id="3059" r:id="rId6"/>
    <p:sldId id="3060" r:id="rId7"/>
    <p:sldId id="3084" r:id="rId8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tended wall stand" id="{8AF3A8C7-4EF7-4509-978B-EDABF6F6451B}">
          <p14:sldIdLst>
            <p14:sldId id="3059"/>
            <p14:sldId id="3060"/>
            <p14:sldId id="30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FB260B-51D5-7A07-0E2D-79FABAA82FC6}" name="Tarik Cengiz" initials="TC" userId="S::tarik.cengiz@arcoma.se::fc2e82ce-4aec-4ad3-bd1f-7f4c81363691" providerId="AD"/>
  <p188:author id="{A7C63B2D-34E3-31C7-33B4-1BC272FE82C1}" name="Alexis Soh" initials="AS" userId="S::alexis.soh@arcoma.se::c3e0c3ab-240e-4db1-8a64-0e17e2982f3d" providerId="AD"/>
  <p188:author id="{830B784F-3D4B-27D1-A7EC-ADD7377D8C92}" name="Linda Ungsten" initials="LU" userId="S::linda.ungsten@arcoma.se::e710be01-f3f0-4b6a-a5dc-f1f1de848982" providerId="AD"/>
  <p188:author id="{9B2FD08C-724D-01A5-DA57-98EA08726073}" name="Sanna Rydberg" initials="SR" userId="S::sanna.rydberg@arcoma.se::e9194a37-f175-4fb5-ab25-63737c264c8a" providerId="AD"/>
  <p188:author id="{965600B0-8445-6BA5-D4E0-FD42ED528B81}" name="Frida Robbe" initials="FR" userId="S::frida.robbe@arcoma.se::72f0732f-a50c-4560-87ee-eb9f5108084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da Robbe" initials="FR" lastIdx="1" clrIdx="0">
    <p:extLst>
      <p:ext uri="{19B8F6BF-5375-455C-9EA6-DF929625EA0E}">
        <p15:presenceInfo xmlns:p15="http://schemas.microsoft.com/office/powerpoint/2012/main" userId="S::frida.robbe@arcoma.se::72f0732f-a50c-4560-87ee-eb9f51080847" providerId="AD"/>
      </p:ext>
    </p:extLst>
  </p:cmAuthor>
  <p:cmAuthor id="2" name="Linda Ungsten" initials="LU" lastIdx="34" clrIdx="1">
    <p:extLst>
      <p:ext uri="{19B8F6BF-5375-455C-9EA6-DF929625EA0E}">
        <p15:presenceInfo xmlns:p15="http://schemas.microsoft.com/office/powerpoint/2012/main" userId="S::linda.ungsten@arcoma.se::e710be01-f3f0-4b6a-a5dc-f1f1de848982" providerId="AD"/>
      </p:ext>
    </p:extLst>
  </p:cmAuthor>
  <p:cmAuthor id="3" name="Jesper Söderqvist" initials="JS" lastIdx="11" clrIdx="2">
    <p:extLst>
      <p:ext uri="{19B8F6BF-5375-455C-9EA6-DF929625EA0E}">
        <p15:presenceInfo xmlns:p15="http://schemas.microsoft.com/office/powerpoint/2012/main" userId="S::jesper.soderqvist@arcoma.se::f103901e-e1d2-42c1-9d9e-770f1101a2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432FF"/>
    <a:srgbClr val="C4C380"/>
    <a:srgbClr val="A8B4C4"/>
    <a:srgbClr val="7D8FA7"/>
    <a:srgbClr val="526988"/>
    <a:srgbClr val="F2F2F2"/>
    <a:srgbClr val="A8A641"/>
    <a:srgbClr val="8A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llanmörkt format 4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48" y="102"/>
      </p:cViewPr>
      <p:guideLst>
        <p:guide orient="horz" pos="2704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5F73-0DE0-434C-B618-8BD6DA711FDA}" type="datetimeFigureOut">
              <a:rPr lang="sv-SE" smtClean="0"/>
              <a:t>2023-03-21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841C7-846A-4A30-9A45-DF0EDE1361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07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8A926-6071-45AF-B20F-CEF2F81CE29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024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Easy to use interface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Quick start-up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Auto positioning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Excellent fine tuning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Easy access for patients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Easy stitching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8A926-6071-45AF-B20F-CEF2F81CE29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87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CCA2104-30FE-4090-90A3-BAD1A8189710}"/>
              </a:ext>
            </a:extLst>
          </p:cNvPr>
          <p:cNvSpPr/>
          <p:nvPr userDrawn="1"/>
        </p:nvSpPr>
        <p:spPr>
          <a:xfrm>
            <a:off x="0" y="5317958"/>
            <a:ext cx="12192000" cy="154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E512534-F2DC-4806-BBA0-2761D25EE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87" y="2033718"/>
            <a:ext cx="5034162" cy="1056276"/>
          </a:xfrm>
          <a:prstGeom prst="rect">
            <a:avLst/>
          </a:prstGeom>
        </p:spPr>
      </p:pic>
      <p:sp>
        <p:nvSpPr>
          <p:cNvPr id="10" name="Underrubrik 5">
            <a:extLst>
              <a:ext uri="{FF2B5EF4-FFF2-40B4-BE49-F238E27FC236}">
                <a16:creationId xmlns:a16="http://schemas.microsoft.com/office/drawing/2014/main" id="{EC967143-4F29-4329-8BA4-01DECA6C1B3E}"/>
              </a:ext>
            </a:extLst>
          </p:cNvPr>
          <p:cNvSpPr txBox="1">
            <a:spLocks/>
          </p:cNvSpPr>
          <p:nvPr userDrawn="1"/>
        </p:nvSpPr>
        <p:spPr>
          <a:xfrm>
            <a:off x="-12032" y="3398782"/>
            <a:ext cx="12192000" cy="600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200">
                <a:solidFill>
                  <a:schemeClr val="bg1">
                    <a:lumMod val="65000"/>
                  </a:schemeClr>
                </a:solidFill>
                <a:latin typeface="+mn-lt"/>
              </a:rPr>
              <a:t>WORLD CLASS DIGITAL X-RAY SYSTEMS</a:t>
            </a:r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CA24D71B-D441-419D-88EF-D5B02FE04CCA}"/>
              </a:ext>
            </a:extLst>
          </p:cNvPr>
          <p:cNvCxnSpPr>
            <a:cxnSpLocks/>
          </p:cNvCxnSpPr>
          <p:nvPr userDrawn="1"/>
        </p:nvCxnSpPr>
        <p:spPr>
          <a:xfrm>
            <a:off x="0" y="5317956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nderrubrik 5">
            <a:extLst>
              <a:ext uri="{FF2B5EF4-FFF2-40B4-BE49-F238E27FC236}">
                <a16:creationId xmlns:a16="http://schemas.microsoft.com/office/drawing/2014/main" id="{BF346F3F-9488-452A-A6C2-5A9CCBE1A69A}"/>
              </a:ext>
            </a:extLst>
          </p:cNvPr>
          <p:cNvSpPr txBox="1">
            <a:spLocks/>
          </p:cNvSpPr>
          <p:nvPr userDrawn="1"/>
        </p:nvSpPr>
        <p:spPr>
          <a:xfrm>
            <a:off x="0" y="5646927"/>
            <a:ext cx="12192000" cy="600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v-SE" sz="220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7298213F-960F-4277-9FC5-1EC5EDCF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032" y="5730654"/>
            <a:ext cx="12204032" cy="714650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sv-SE"/>
              <a:t>INSERT HEADING</a:t>
            </a:r>
            <a:br>
              <a:rPr lang="sv-SE"/>
            </a:br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sub</a:t>
            </a:r>
            <a:r>
              <a:rPr lang="sv-SE"/>
              <a:t> </a:t>
            </a:r>
            <a:r>
              <a:rPr lang="sv-SE" err="1"/>
              <a:t>heading</a:t>
            </a:r>
            <a:r>
              <a:rPr lang="sv-SE"/>
              <a:t> or date</a:t>
            </a:r>
          </a:p>
        </p:txBody>
      </p:sp>
    </p:spTree>
    <p:extLst>
      <p:ext uri="{BB962C8B-B14F-4D97-AF65-F5344CB8AC3E}">
        <p14:creationId xmlns:p14="http://schemas.microsoft.com/office/powerpoint/2010/main" val="420140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F843760A-319E-4B03-AA48-4F0DC01434A3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16)</a:t>
            </a:r>
          </a:p>
          <a:p>
            <a:pPr lvl="1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14)</a:t>
            </a:r>
          </a:p>
          <a:p>
            <a:pPr lvl="2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12)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599DD8-352F-4BF6-9597-7472C47C8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4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2">
            <a:extLst>
              <a:ext uri="{FF2B5EF4-FFF2-40B4-BE49-F238E27FC236}">
                <a16:creationId xmlns:a16="http://schemas.microsoft.com/office/drawing/2014/main" id="{6BEF3474-BED3-4FB3-A5D3-87489D58F4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26101" y="2"/>
            <a:ext cx="5365899" cy="68579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9990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F81B9E1-B033-43EA-83B5-6C2AE89BBAA2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811620" y="1347711"/>
            <a:ext cx="5781685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text (</a:t>
            </a:r>
            <a:r>
              <a:rPr lang="sv-SE" err="1"/>
              <a:t>size</a:t>
            </a:r>
            <a:r>
              <a:rPr lang="sv-SE"/>
              <a:t> 16)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3ED07A4-4561-4851-874F-57B706AED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4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1568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373956F4-B047-4CD0-9A02-14B75673DFD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11621" y="1347711"/>
            <a:ext cx="5697464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16)</a:t>
            </a:r>
          </a:p>
          <a:p>
            <a:pPr lvl="1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14)</a:t>
            </a:r>
          </a:p>
          <a:p>
            <a:pPr lvl="2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12)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C54B15D7-A7EB-48A7-B12D-2843C30C32F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02052" y="124933"/>
            <a:ext cx="5365899" cy="33959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447CFAA3-4100-4BAF-84A1-6C4F6EF1535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702052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329E8B90-B9E4-4C98-96AE-059D644ED53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33130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9091733-954F-4472-B55B-5F4C94F85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94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6C6079B9-104E-4B3A-BC73-48213B11C4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89231083"/>
              </p:ext>
            </p:extLst>
          </p:nvPr>
        </p:nvGraphicFramePr>
        <p:xfrm>
          <a:off x="81162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D78F2926-6136-43F4-89C1-EE68B192EF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97823114"/>
              </p:ext>
            </p:extLst>
          </p:nvPr>
        </p:nvGraphicFramePr>
        <p:xfrm>
          <a:off x="609600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423D2B56-618F-41EE-8370-D7E4F06AF7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18819068"/>
              </p:ext>
            </p:extLst>
          </p:nvPr>
        </p:nvGraphicFramePr>
        <p:xfrm>
          <a:off x="81162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3DD83A28-0EAE-406E-8D7A-4E2AA051628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76696287"/>
              </p:ext>
            </p:extLst>
          </p:nvPr>
        </p:nvGraphicFramePr>
        <p:xfrm>
          <a:off x="609600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EBEDA7C5-404D-4807-96DF-ADCB41AC2A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42342" y="54315"/>
            <a:ext cx="2289498" cy="691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err="1"/>
              <a:t>Tables</a:t>
            </a:r>
            <a:r>
              <a:rPr lang="sv-SE"/>
              <a:t> </a:t>
            </a:r>
            <a:r>
              <a:rPr lang="sv-SE" err="1"/>
              <a:t>can</a:t>
            </a:r>
            <a:r>
              <a:rPr lang="sv-SE"/>
              <a:t> be </a:t>
            </a:r>
            <a:r>
              <a:rPr lang="sv-SE" err="1"/>
              <a:t>designed</a:t>
            </a:r>
            <a:r>
              <a:rPr lang="sv-SE"/>
              <a:t> </a:t>
            </a:r>
            <a:r>
              <a:rPr lang="sv-SE" err="1"/>
              <a:t>preferably</a:t>
            </a:r>
            <a:r>
              <a:rPr lang="sv-SE"/>
              <a:t> in </a:t>
            </a:r>
            <a:r>
              <a:rPr lang="sv-SE" err="1"/>
              <a:t>theese</a:t>
            </a:r>
            <a:r>
              <a:rPr lang="sv-SE"/>
              <a:t> </a:t>
            </a:r>
            <a:r>
              <a:rPr lang="sv-SE" err="1"/>
              <a:t>colours</a:t>
            </a:r>
            <a:r>
              <a:rPr lang="sv-SE"/>
              <a:t>.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cannot</a:t>
            </a:r>
            <a:r>
              <a:rPr lang="sv-SE"/>
              <a:t> </a:t>
            </a:r>
            <a:r>
              <a:rPr lang="sv-SE" err="1"/>
              <a:t>edit</a:t>
            </a:r>
            <a:r>
              <a:rPr lang="sv-SE"/>
              <a:t> in </a:t>
            </a:r>
            <a:r>
              <a:rPr lang="sv-SE" err="1"/>
              <a:t>these</a:t>
            </a:r>
            <a:r>
              <a:rPr lang="sv-SE"/>
              <a:t> </a:t>
            </a:r>
            <a:r>
              <a:rPr lang="sv-SE" err="1"/>
              <a:t>tables</a:t>
            </a:r>
            <a:r>
              <a:rPr lang="sv-SE"/>
              <a:t> so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need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new </a:t>
            </a:r>
            <a:r>
              <a:rPr lang="sv-SE" err="1"/>
              <a:t>ones</a:t>
            </a:r>
            <a:r>
              <a:rPr lang="sv-SE"/>
              <a:t> and </a:t>
            </a:r>
            <a:r>
              <a:rPr lang="sv-SE" err="1"/>
              <a:t>select</a:t>
            </a:r>
            <a:r>
              <a:rPr lang="sv-SE"/>
              <a:t> </a:t>
            </a:r>
            <a:r>
              <a:rPr lang="sv-SE" err="1"/>
              <a:t>colour</a:t>
            </a:r>
            <a:r>
              <a:rPr lang="sv-SE"/>
              <a:t>.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772FF7C-4A0A-459B-B862-5CD4DDCB72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01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6C6079B9-104E-4B3A-BC73-48213B11C4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5642104"/>
              </p:ext>
            </p:extLst>
          </p:nvPr>
        </p:nvGraphicFramePr>
        <p:xfrm>
          <a:off x="81162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D78F2926-6136-43F4-89C1-EE68B192EF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82470076"/>
              </p:ext>
            </p:extLst>
          </p:nvPr>
        </p:nvGraphicFramePr>
        <p:xfrm>
          <a:off x="609600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423D2B56-618F-41EE-8370-D7E4F06AF7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59063001"/>
              </p:ext>
            </p:extLst>
          </p:nvPr>
        </p:nvGraphicFramePr>
        <p:xfrm>
          <a:off x="81162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3DD83A28-0EAE-406E-8D7A-4E2AA051628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18715101"/>
              </p:ext>
            </p:extLst>
          </p:nvPr>
        </p:nvGraphicFramePr>
        <p:xfrm>
          <a:off x="609600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EBEDA7C5-404D-4807-96DF-ADCB41AC2A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42342" y="54315"/>
            <a:ext cx="2289498" cy="691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err="1"/>
              <a:t>Tables</a:t>
            </a:r>
            <a:r>
              <a:rPr lang="sv-SE"/>
              <a:t> </a:t>
            </a:r>
            <a:r>
              <a:rPr lang="sv-SE" err="1"/>
              <a:t>can</a:t>
            </a:r>
            <a:r>
              <a:rPr lang="sv-SE"/>
              <a:t> be </a:t>
            </a:r>
            <a:r>
              <a:rPr lang="sv-SE" err="1"/>
              <a:t>designed</a:t>
            </a:r>
            <a:r>
              <a:rPr lang="sv-SE"/>
              <a:t> </a:t>
            </a:r>
            <a:r>
              <a:rPr lang="sv-SE" err="1"/>
              <a:t>preferably</a:t>
            </a:r>
            <a:r>
              <a:rPr lang="sv-SE"/>
              <a:t> in </a:t>
            </a:r>
            <a:r>
              <a:rPr lang="sv-SE" err="1"/>
              <a:t>theese</a:t>
            </a:r>
            <a:r>
              <a:rPr lang="sv-SE"/>
              <a:t> </a:t>
            </a:r>
            <a:r>
              <a:rPr lang="sv-SE" err="1"/>
              <a:t>colours</a:t>
            </a:r>
            <a:r>
              <a:rPr lang="sv-SE"/>
              <a:t>.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cannot</a:t>
            </a:r>
            <a:r>
              <a:rPr lang="sv-SE"/>
              <a:t> </a:t>
            </a:r>
            <a:r>
              <a:rPr lang="sv-SE" err="1"/>
              <a:t>edit</a:t>
            </a:r>
            <a:r>
              <a:rPr lang="sv-SE"/>
              <a:t> in </a:t>
            </a:r>
            <a:r>
              <a:rPr lang="sv-SE" err="1"/>
              <a:t>these</a:t>
            </a:r>
            <a:r>
              <a:rPr lang="sv-SE"/>
              <a:t> </a:t>
            </a:r>
            <a:r>
              <a:rPr lang="sv-SE" err="1"/>
              <a:t>tables</a:t>
            </a:r>
            <a:r>
              <a:rPr lang="sv-SE"/>
              <a:t> so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need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new </a:t>
            </a:r>
            <a:r>
              <a:rPr lang="sv-SE" err="1"/>
              <a:t>ones</a:t>
            </a:r>
            <a:r>
              <a:rPr lang="sv-SE"/>
              <a:t> and </a:t>
            </a:r>
            <a:r>
              <a:rPr lang="sv-SE" err="1"/>
              <a:t>select</a:t>
            </a:r>
            <a:r>
              <a:rPr lang="sv-SE"/>
              <a:t> </a:t>
            </a:r>
            <a:r>
              <a:rPr lang="sv-SE" err="1"/>
              <a:t>colour</a:t>
            </a:r>
            <a:r>
              <a:rPr lang="sv-SE"/>
              <a:t>.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772FF7C-4A0A-459B-B862-5CD4DDCB72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1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>
            <a:extLst>
              <a:ext uri="{FF2B5EF4-FFF2-40B4-BE49-F238E27FC236}">
                <a16:creationId xmlns:a16="http://schemas.microsoft.com/office/drawing/2014/main" id="{AA131195-D7A5-443C-95A4-CDD7E699DCEC}"/>
              </a:ext>
            </a:extLst>
          </p:cNvPr>
          <p:cNvSpPr txBox="1"/>
          <p:nvPr userDrawn="1"/>
        </p:nvSpPr>
        <p:spPr>
          <a:xfrm>
            <a:off x="0" y="25171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40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THANK YOU</a:t>
            </a:r>
            <a:endParaRPr lang="en-US" sz="2400" spc="400">
              <a:solidFill>
                <a:schemeClr val="accent1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15051F0-F616-4D2F-BFBF-AEFF0111A5FF}"/>
              </a:ext>
            </a:extLst>
          </p:cNvPr>
          <p:cNvSpPr txBox="1"/>
          <p:nvPr userDrawn="1"/>
        </p:nvSpPr>
        <p:spPr>
          <a:xfrm>
            <a:off x="0" y="301873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1600">
              <a:latin typeface="Segoe UI" panose="020B0502040204020203" pitchFamily="34" charset="0"/>
              <a:ea typeface="Lato Light" charset="0"/>
              <a:cs typeface="Segoe UI" panose="020B0502040204020203" pitchFamily="34" charset="0"/>
            </a:endParaRPr>
          </a:p>
          <a:p>
            <a:pPr algn="ctr"/>
            <a:r>
              <a:rPr lang="en-US" sz="1200" b="1" err="1">
                <a:ea typeface="Lato Light" charset="0"/>
                <a:cs typeface="Segoe UI" panose="020B0502040204020203" pitchFamily="34" charset="0"/>
              </a:rPr>
              <a:t>Arcoma</a:t>
            </a:r>
            <a:r>
              <a:rPr lang="en-US" sz="1200" b="1">
                <a:ea typeface="Lato Light" charset="0"/>
                <a:cs typeface="Segoe UI" panose="020B0502040204020203" pitchFamily="34" charset="0"/>
              </a:rPr>
              <a:t> AB | </a:t>
            </a:r>
            <a:r>
              <a:rPr lang="en-US" sz="1200" b="1" err="1">
                <a:ea typeface="Lato Light" charset="0"/>
                <a:cs typeface="Segoe UI" panose="020B0502040204020203" pitchFamily="34" charset="0"/>
              </a:rPr>
              <a:t>Annavägen</a:t>
            </a:r>
            <a:r>
              <a:rPr lang="en-US" sz="1200" b="1">
                <a:ea typeface="Lato Light" charset="0"/>
                <a:cs typeface="Segoe UI" panose="020B0502040204020203" pitchFamily="34" charset="0"/>
              </a:rPr>
              <a:t> 1 | </a:t>
            </a:r>
            <a:r>
              <a:rPr lang="sv-SE" sz="1200" b="1"/>
              <a:t>352 46</a:t>
            </a:r>
            <a:r>
              <a:rPr lang="en-US" sz="1200" b="1">
                <a:ea typeface="Lato Light" charset="0"/>
                <a:cs typeface="Segoe UI" panose="020B0502040204020203" pitchFamily="34" charset="0"/>
              </a:rPr>
              <a:t> Växjö | Sweden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77BDE75-2F97-434C-AC50-3131ACE72DBB}"/>
              </a:ext>
            </a:extLst>
          </p:cNvPr>
          <p:cNvSpPr txBox="1"/>
          <p:nvPr userDrawn="1"/>
        </p:nvSpPr>
        <p:spPr>
          <a:xfrm>
            <a:off x="2687757" y="5358142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300">
                <a:ea typeface="Montserrat Semi" charset="0"/>
                <a:cs typeface="Segoe UI" panose="020B0502040204020203" pitchFamily="34" charset="0"/>
              </a:rPr>
              <a:t>PHONE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0669B5EA-18B4-4507-8F94-03B86AA977FB}"/>
              </a:ext>
            </a:extLst>
          </p:cNvPr>
          <p:cNvSpPr txBox="1"/>
          <p:nvPr userDrawn="1"/>
        </p:nvSpPr>
        <p:spPr>
          <a:xfrm>
            <a:off x="2088200" y="5728907"/>
            <a:ext cx="218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+46 470 70 69 00</a:t>
            </a:r>
            <a:endParaRPr lang="en-US" sz="1200">
              <a:ea typeface="Lato Light" charset="0"/>
              <a:cs typeface="Segoe UI" panose="020B0502040204020203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9B4AA73-5806-43D5-A3F5-66DDD86EF54E}"/>
              </a:ext>
            </a:extLst>
          </p:cNvPr>
          <p:cNvSpPr txBox="1"/>
          <p:nvPr userDrawn="1"/>
        </p:nvSpPr>
        <p:spPr>
          <a:xfrm>
            <a:off x="5655260" y="5358142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300">
                <a:ea typeface="Montserrat Semi" charset="0"/>
                <a:cs typeface="Segoe UI" panose="020B0502040204020203" pitchFamily="34" charset="0"/>
              </a:rPr>
              <a:t>EMAIL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F3DE8D32-A109-440C-990E-B132F90F5395}"/>
              </a:ext>
            </a:extLst>
          </p:cNvPr>
          <p:cNvSpPr txBox="1"/>
          <p:nvPr userDrawn="1"/>
        </p:nvSpPr>
        <p:spPr>
          <a:xfrm>
            <a:off x="5022042" y="5728907"/>
            <a:ext cx="218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ea typeface="Lato Light" charset="0"/>
                <a:cs typeface="Segoe UI" panose="020B0502040204020203" pitchFamily="34" charset="0"/>
              </a:rPr>
              <a:t>service@arcoma.se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FB2E20BE-723A-40EE-87F2-B172B947C537}"/>
              </a:ext>
            </a:extLst>
          </p:cNvPr>
          <p:cNvSpPr txBox="1"/>
          <p:nvPr userDrawn="1"/>
        </p:nvSpPr>
        <p:spPr>
          <a:xfrm>
            <a:off x="8537787" y="5358142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300">
                <a:ea typeface="Montserrat Semi" charset="0"/>
                <a:cs typeface="Segoe UI" panose="020B0502040204020203" pitchFamily="34" charset="0"/>
              </a:rPr>
              <a:t>WEBSITE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811593ED-0F68-43B8-8E4C-5BE4AF6E1C6F}"/>
              </a:ext>
            </a:extLst>
          </p:cNvPr>
          <p:cNvSpPr txBox="1"/>
          <p:nvPr userDrawn="1"/>
        </p:nvSpPr>
        <p:spPr>
          <a:xfrm>
            <a:off x="8047237" y="5728907"/>
            <a:ext cx="218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ea typeface="Lato Light" charset="0"/>
                <a:cs typeface="Segoe UI" panose="020B0502040204020203" pitchFamily="34" charset="0"/>
              </a:rPr>
              <a:t>www.arcoma.se</a:t>
            </a:r>
          </a:p>
        </p:txBody>
      </p:sp>
      <p:sp>
        <p:nvSpPr>
          <p:cNvPr id="14" name="Shape 2643">
            <a:extLst>
              <a:ext uri="{FF2B5EF4-FFF2-40B4-BE49-F238E27FC236}">
                <a16:creationId xmlns:a16="http://schemas.microsoft.com/office/drawing/2014/main" id="{5535309F-026B-4463-97E0-3AD66C13C628}"/>
              </a:ext>
            </a:extLst>
          </p:cNvPr>
          <p:cNvSpPr/>
          <p:nvPr userDrawn="1"/>
        </p:nvSpPr>
        <p:spPr>
          <a:xfrm>
            <a:off x="3055822" y="4820934"/>
            <a:ext cx="253229" cy="464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hape 2944">
            <a:extLst>
              <a:ext uri="{FF2B5EF4-FFF2-40B4-BE49-F238E27FC236}">
                <a16:creationId xmlns:a16="http://schemas.microsoft.com/office/drawing/2014/main" id="{6199C7BD-4632-4562-BCE8-048F0857189F}"/>
              </a:ext>
            </a:extLst>
          </p:cNvPr>
          <p:cNvSpPr/>
          <p:nvPr userDrawn="1"/>
        </p:nvSpPr>
        <p:spPr>
          <a:xfrm>
            <a:off x="8973438" y="4888416"/>
            <a:ext cx="386463" cy="386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Shape 2856">
            <a:extLst>
              <a:ext uri="{FF2B5EF4-FFF2-40B4-BE49-F238E27FC236}">
                <a16:creationId xmlns:a16="http://schemas.microsoft.com/office/drawing/2014/main" id="{992F97F9-0F42-46B3-B012-259955CC86DD}"/>
              </a:ext>
            </a:extLst>
          </p:cNvPr>
          <p:cNvSpPr/>
          <p:nvPr userDrawn="1"/>
        </p:nvSpPr>
        <p:spPr>
          <a:xfrm>
            <a:off x="5920680" y="4890803"/>
            <a:ext cx="350640" cy="35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0C6C2CBE-09EB-4627-8C59-C8B8F24D0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759200"/>
            <a:ext cx="3949574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119245" y="3759200"/>
            <a:ext cx="3949636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238553" y="3759200"/>
            <a:ext cx="3953447" cy="309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4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99078" y="664856"/>
            <a:ext cx="1189703" cy="154316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48183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799077" y="940839"/>
            <a:ext cx="6841236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27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24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24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4799014" y="1708346"/>
            <a:ext cx="6840537" cy="4377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429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6858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028700" indent="0">
              <a:buNone/>
              <a:defRPr lang="en-US" sz="1425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371600" indent="0">
              <a:buNone/>
              <a:defRPr lang="en-US" sz="1425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" y="-3322"/>
            <a:ext cx="4164189" cy="6861321"/>
          </a:xfrm>
          <a:prstGeom prst="rect">
            <a:avLst/>
          </a:prstGeom>
          <a:solidFill>
            <a:srgbClr val="F2F2F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0" y="-3175"/>
            <a:ext cx="4164013" cy="6861174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272DCD8B-85C6-4D17-9012-D4C4BE990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789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52498" y="775702"/>
            <a:ext cx="1189703" cy="154316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48183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63660" y="1046332"/>
            <a:ext cx="10504108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36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32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32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32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32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763597" y="1813841"/>
            <a:ext cx="10504171" cy="4286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9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457200" indent="0">
              <a:buNone/>
              <a:defRPr lang="en-US" sz="19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914400" indent="0">
              <a:buNone/>
              <a:defRPr lang="en-US" sz="19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371600" indent="0">
              <a:buNone/>
              <a:defRPr lang="en-US" sz="19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828800" indent="0">
              <a:buNone/>
              <a:defRPr lang="en-US" sz="19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0AE2D923-FA73-FE48-94A1-E3DC8F817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7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1CCA2104-30FE-4090-90A3-BAD1A8189710}"/>
              </a:ext>
            </a:extLst>
          </p:cNvPr>
          <p:cNvSpPr/>
          <p:nvPr userDrawn="1"/>
        </p:nvSpPr>
        <p:spPr>
          <a:xfrm>
            <a:off x="0" y="5317958"/>
            <a:ext cx="12192000" cy="1540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E512534-F2DC-4806-BBA0-2761D25EE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87" y="2033718"/>
            <a:ext cx="5034162" cy="1056276"/>
          </a:xfrm>
          <a:prstGeom prst="rect">
            <a:avLst/>
          </a:prstGeom>
        </p:spPr>
      </p:pic>
      <p:sp>
        <p:nvSpPr>
          <p:cNvPr id="10" name="Underrubrik 5">
            <a:extLst>
              <a:ext uri="{FF2B5EF4-FFF2-40B4-BE49-F238E27FC236}">
                <a16:creationId xmlns:a16="http://schemas.microsoft.com/office/drawing/2014/main" id="{EC967143-4F29-4329-8BA4-01DECA6C1B3E}"/>
              </a:ext>
            </a:extLst>
          </p:cNvPr>
          <p:cNvSpPr txBox="1">
            <a:spLocks/>
          </p:cNvSpPr>
          <p:nvPr userDrawn="1"/>
        </p:nvSpPr>
        <p:spPr>
          <a:xfrm>
            <a:off x="-12032" y="3398782"/>
            <a:ext cx="12192000" cy="600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200">
                <a:solidFill>
                  <a:schemeClr val="bg1">
                    <a:lumMod val="65000"/>
                  </a:schemeClr>
                </a:solidFill>
                <a:latin typeface="+mn-lt"/>
              </a:rPr>
              <a:t>WORLD CLASS DIGITAL X-RAY SYSTEMS</a:t>
            </a:r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CA24D71B-D441-419D-88EF-D5B02FE04CCA}"/>
              </a:ext>
            </a:extLst>
          </p:cNvPr>
          <p:cNvCxnSpPr>
            <a:cxnSpLocks/>
          </p:cNvCxnSpPr>
          <p:nvPr userDrawn="1"/>
        </p:nvCxnSpPr>
        <p:spPr>
          <a:xfrm>
            <a:off x="0" y="5317956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nderrubrik 5">
            <a:extLst>
              <a:ext uri="{FF2B5EF4-FFF2-40B4-BE49-F238E27FC236}">
                <a16:creationId xmlns:a16="http://schemas.microsoft.com/office/drawing/2014/main" id="{BF346F3F-9488-452A-A6C2-5A9CCBE1A69A}"/>
              </a:ext>
            </a:extLst>
          </p:cNvPr>
          <p:cNvSpPr txBox="1">
            <a:spLocks/>
          </p:cNvSpPr>
          <p:nvPr userDrawn="1"/>
        </p:nvSpPr>
        <p:spPr>
          <a:xfrm>
            <a:off x="0" y="5646927"/>
            <a:ext cx="12192000" cy="600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v-SE" sz="220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7298213F-960F-4277-9FC5-1EC5EDCF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032" y="5730654"/>
            <a:ext cx="12204032" cy="714650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INSERT HEADING</a:t>
            </a:r>
            <a:br>
              <a:rPr lang="sv-SE"/>
            </a:br>
            <a:r>
              <a:rPr lang="sv-SE" err="1"/>
              <a:t>Insert</a:t>
            </a:r>
            <a:r>
              <a:rPr lang="sv-SE"/>
              <a:t> </a:t>
            </a:r>
            <a:r>
              <a:rPr lang="sv-SE" err="1"/>
              <a:t>sub</a:t>
            </a:r>
            <a:r>
              <a:rPr lang="sv-SE"/>
              <a:t> </a:t>
            </a:r>
            <a:r>
              <a:rPr lang="sv-SE" err="1"/>
              <a:t>heading</a:t>
            </a:r>
            <a:r>
              <a:rPr lang="sv-SE"/>
              <a:t> or date</a:t>
            </a:r>
          </a:p>
        </p:txBody>
      </p:sp>
    </p:spTree>
    <p:extLst>
      <p:ext uri="{BB962C8B-B14F-4D97-AF65-F5344CB8AC3E}">
        <p14:creationId xmlns:p14="http://schemas.microsoft.com/office/powerpoint/2010/main" val="125006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939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43C3530-75EF-4DA2-92B7-893E6EFDD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5605"/>
          <a:stretch/>
        </p:blipFill>
        <p:spPr>
          <a:xfrm>
            <a:off x="0" y="-14656"/>
            <a:ext cx="12192000" cy="687265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26E8720-D594-4CD8-8F7C-E33AD188850B}"/>
              </a:ext>
            </a:extLst>
          </p:cNvPr>
          <p:cNvSpPr/>
          <p:nvPr userDrawn="1"/>
        </p:nvSpPr>
        <p:spPr>
          <a:xfrm>
            <a:off x="0" y="0"/>
            <a:ext cx="4082902" cy="6858000"/>
          </a:xfrm>
          <a:prstGeom prst="rect">
            <a:avLst/>
          </a:prstGeom>
          <a:solidFill>
            <a:srgbClr val="706F6F">
              <a:alpha val="89804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63291E2-034E-4523-9CBE-B10608405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34874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CONTENTS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A60507A6-A36C-4DAD-93B2-C7041F29E72E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5774" y="1335432"/>
            <a:ext cx="314807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content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16)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5DDA69D8-3A61-4DE8-8EC7-10821F947E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7" y="6388878"/>
            <a:ext cx="1320161" cy="2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4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C614C1B-8CAC-49F7-8676-349D211A0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7445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44A76B7-0EC4-47B3-A9FF-C1768C4C8576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8567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1</a:t>
            </a:r>
          </a:p>
        </p:txBody>
      </p:sp>
      <p:pic>
        <p:nvPicPr>
          <p:cNvPr id="8" name="Bildobjekt 7" descr="En bild som visar objekt&#10;&#10;Automatiskt genererad beskrivning">
            <a:extLst>
              <a:ext uri="{FF2B5EF4-FFF2-40B4-BE49-F238E27FC236}">
                <a16:creationId xmlns:a16="http://schemas.microsoft.com/office/drawing/2014/main" id="{8967110D-39BD-448B-A4F5-7B2B2DC4F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7" y="6388878"/>
            <a:ext cx="1320161" cy="2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0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64FB2F4-B6D8-4C83-AA8F-0E08EFB133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7445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4A1E127-6F4E-490B-B183-A480E5947C40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accent1">
              <a:lumMod val="5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2</a:t>
            </a:r>
          </a:p>
        </p:txBody>
      </p:sp>
      <p:pic>
        <p:nvPicPr>
          <p:cNvPr id="8" name="Bildobjekt 7" descr="En bild som visar objekt&#10;&#10;Automatiskt genererad beskrivning">
            <a:extLst>
              <a:ext uri="{FF2B5EF4-FFF2-40B4-BE49-F238E27FC236}">
                <a16:creationId xmlns:a16="http://schemas.microsoft.com/office/drawing/2014/main" id="{0C04153D-8427-4EC5-A6B5-84BA27812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7" y="6388878"/>
            <a:ext cx="1320161" cy="2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83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AF09401-6188-4197-8944-0DD7827FD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7445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46384E7-8C95-48F6-973F-44BB0622FEBD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3</a:t>
            </a:r>
          </a:p>
        </p:txBody>
      </p:sp>
      <p:pic>
        <p:nvPicPr>
          <p:cNvPr id="8" name="Bildobjekt 7" descr="En bild som visar objekt&#10;&#10;Automatiskt genererad beskrivning">
            <a:extLst>
              <a:ext uri="{FF2B5EF4-FFF2-40B4-BE49-F238E27FC236}">
                <a16:creationId xmlns:a16="http://schemas.microsoft.com/office/drawing/2014/main" id="{523D861F-9CED-4696-999C-987178A241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7" y="6388878"/>
            <a:ext cx="1320161" cy="2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06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7C572D6-EB04-487D-97EA-6DCCEB0DB5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7445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A87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4</a:t>
            </a:r>
          </a:p>
        </p:txBody>
      </p:sp>
      <p:pic>
        <p:nvPicPr>
          <p:cNvPr id="8" name="Bildobjekt 7" descr="En bild som visar objekt&#10;&#10;Automatiskt genererad beskrivning">
            <a:extLst>
              <a:ext uri="{FF2B5EF4-FFF2-40B4-BE49-F238E27FC236}">
                <a16:creationId xmlns:a16="http://schemas.microsoft.com/office/drawing/2014/main" id="{5BB19C90-1F85-4D02-A40D-AD347E4D50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7" y="6388878"/>
            <a:ext cx="1320161" cy="2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70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F843760A-319E-4B03-AA48-4F0DC01434A3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16)</a:t>
            </a:r>
          </a:p>
          <a:p>
            <a:pPr lvl="1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14)</a:t>
            </a:r>
          </a:p>
          <a:p>
            <a:pPr lvl="2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12)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599DD8-352F-4BF6-9597-7472C47C8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11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2">
            <a:extLst>
              <a:ext uri="{FF2B5EF4-FFF2-40B4-BE49-F238E27FC236}">
                <a16:creationId xmlns:a16="http://schemas.microsoft.com/office/drawing/2014/main" id="{6BEF3474-BED3-4FB3-A5D3-87489D58F4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26101" y="2"/>
            <a:ext cx="5365899" cy="68579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9990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F81B9E1-B033-43EA-83B5-6C2AE89BBAA2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811620" y="1347711"/>
            <a:ext cx="5781685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text (</a:t>
            </a:r>
            <a:r>
              <a:rPr lang="sv-SE" err="1"/>
              <a:t>size</a:t>
            </a:r>
            <a:r>
              <a:rPr lang="sv-SE"/>
              <a:t> 16)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3ED07A4-4561-4851-874F-57B706AED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53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6" y="382771"/>
            <a:ext cx="6115680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373956F4-B047-4CD0-9A02-14B75673DFD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11621" y="1347711"/>
            <a:ext cx="5697464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  <a:latin typeface="+mn-lt"/>
              </a:defRPr>
            </a:lvl1pPr>
            <a:lvl2pPr marL="800100" indent="-342900" algn="l">
              <a:buFont typeface="Courier New" panose="02070309020205020404" pitchFamily="49" charset="0"/>
              <a:buChar char="o"/>
              <a:defRPr sz="1400">
                <a:latin typeface="+mn-lt"/>
              </a:defRPr>
            </a:lvl2pPr>
            <a:lvl3pPr marL="1200150" indent="-285750" algn="l">
              <a:buFont typeface="Wingdings" panose="05000000000000000000" pitchFamily="2" charset="2"/>
              <a:buChar char="§"/>
              <a:defRPr sz="1200">
                <a:latin typeface="+mn-lt"/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16)</a:t>
            </a:r>
          </a:p>
          <a:p>
            <a:pPr lvl="1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14)</a:t>
            </a:r>
          </a:p>
          <a:p>
            <a:pPr lvl="2"/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bullet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12)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C54B15D7-A7EB-48A7-B12D-2843C30C32F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02052" y="124933"/>
            <a:ext cx="5365899" cy="33959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447CFAA3-4100-4BAF-84A1-6C4F6EF1535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702052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329E8B90-B9E4-4C98-96AE-059D644ED53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33130" y="3645780"/>
            <a:ext cx="2622699" cy="30872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insert</a:t>
            </a:r>
            <a:r>
              <a:rPr lang="sv-SE"/>
              <a:t> image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9091733-954F-4472-B55B-5F4C94F85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65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80A7B11-C743-4092-82C3-EE091C24C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6298407"/>
            <a:ext cx="1796903" cy="377029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6C6079B9-104E-4B3A-BC73-48213B11C45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81162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D78F2926-6136-43F4-89C1-EE68B192EF2B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096000" y="1347711"/>
          <a:ext cx="5121348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423D2B56-618F-41EE-8370-D7E4F06AF71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81162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3DD83A28-0EAE-406E-8D7A-4E2AA051628C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096000" y="3754215"/>
          <a:ext cx="5121348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7116">
                  <a:extLst>
                    <a:ext uri="{9D8B030D-6E8A-4147-A177-3AD203B41FA5}">
                      <a16:colId xmlns:a16="http://schemas.microsoft.com/office/drawing/2014/main" val="3239829772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1271191320"/>
                    </a:ext>
                  </a:extLst>
                </a:gridCol>
                <a:gridCol w="1707116">
                  <a:extLst>
                    <a:ext uri="{9D8B030D-6E8A-4147-A177-3AD203B41FA5}">
                      <a16:colId xmlns:a16="http://schemas.microsoft.com/office/drawing/2014/main" val="4243990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/>
                        <a:t>Table style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0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/>
                        <a:t>Body text (</a:t>
                      </a:r>
                      <a:r>
                        <a:rPr lang="sv-SE" sz="1400" err="1"/>
                        <a:t>size</a:t>
                      </a:r>
                      <a:r>
                        <a:rPr lang="sv-SE" sz="1400"/>
                        <a:t> 14)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66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0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40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39861"/>
                  </a:ext>
                </a:extLst>
              </a:tr>
            </a:tbl>
          </a:graphicData>
        </a:graphic>
      </p:graphicFrame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EBEDA7C5-404D-4807-96DF-ADCB41AC2A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42342" y="54315"/>
            <a:ext cx="2289498" cy="691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err="1"/>
              <a:t>Tables</a:t>
            </a:r>
            <a:r>
              <a:rPr lang="sv-SE"/>
              <a:t> </a:t>
            </a:r>
            <a:r>
              <a:rPr lang="sv-SE" err="1"/>
              <a:t>can</a:t>
            </a:r>
            <a:r>
              <a:rPr lang="sv-SE"/>
              <a:t> be </a:t>
            </a:r>
            <a:r>
              <a:rPr lang="sv-SE" err="1"/>
              <a:t>designed</a:t>
            </a:r>
            <a:r>
              <a:rPr lang="sv-SE"/>
              <a:t> </a:t>
            </a:r>
            <a:r>
              <a:rPr lang="sv-SE" err="1"/>
              <a:t>preferably</a:t>
            </a:r>
            <a:r>
              <a:rPr lang="sv-SE"/>
              <a:t> in </a:t>
            </a:r>
            <a:r>
              <a:rPr lang="sv-SE" err="1"/>
              <a:t>theese</a:t>
            </a:r>
            <a:r>
              <a:rPr lang="sv-SE"/>
              <a:t> </a:t>
            </a:r>
            <a:r>
              <a:rPr lang="sv-SE" err="1"/>
              <a:t>colours</a:t>
            </a:r>
            <a:r>
              <a:rPr lang="sv-SE"/>
              <a:t>.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cannot</a:t>
            </a:r>
            <a:r>
              <a:rPr lang="sv-SE"/>
              <a:t> </a:t>
            </a:r>
            <a:r>
              <a:rPr lang="sv-SE" err="1"/>
              <a:t>edit</a:t>
            </a:r>
            <a:r>
              <a:rPr lang="sv-SE"/>
              <a:t> in </a:t>
            </a:r>
            <a:r>
              <a:rPr lang="sv-SE" err="1"/>
              <a:t>these</a:t>
            </a:r>
            <a:r>
              <a:rPr lang="sv-SE"/>
              <a:t> </a:t>
            </a:r>
            <a:r>
              <a:rPr lang="sv-SE" err="1"/>
              <a:t>tables</a:t>
            </a:r>
            <a:r>
              <a:rPr lang="sv-SE"/>
              <a:t> so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need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new </a:t>
            </a:r>
            <a:r>
              <a:rPr lang="sv-SE" err="1"/>
              <a:t>ones</a:t>
            </a:r>
            <a:r>
              <a:rPr lang="sv-SE"/>
              <a:t> and </a:t>
            </a:r>
            <a:r>
              <a:rPr lang="sv-SE" err="1"/>
              <a:t>select</a:t>
            </a:r>
            <a:r>
              <a:rPr lang="sv-SE"/>
              <a:t> </a:t>
            </a:r>
            <a:r>
              <a:rPr lang="sv-SE" err="1"/>
              <a:t>colour</a:t>
            </a:r>
            <a:r>
              <a:rPr lang="sv-SE"/>
              <a:t>.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772FF7C-4A0A-459B-B862-5CD4DDCB72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5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>
            <a:extLst>
              <a:ext uri="{FF2B5EF4-FFF2-40B4-BE49-F238E27FC236}">
                <a16:creationId xmlns:a16="http://schemas.microsoft.com/office/drawing/2014/main" id="{AA131195-D7A5-443C-95A4-CDD7E699DCEC}"/>
              </a:ext>
            </a:extLst>
          </p:cNvPr>
          <p:cNvSpPr txBox="1"/>
          <p:nvPr userDrawn="1"/>
        </p:nvSpPr>
        <p:spPr>
          <a:xfrm>
            <a:off x="0" y="25171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40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THANK YOU</a:t>
            </a:r>
            <a:endParaRPr lang="en-US" sz="2400" spc="400">
              <a:solidFill>
                <a:schemeClr val="accent1">
                  <a:lumMod val="7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415051F0-F616-4D2F-BFBF-AEFF0111A5FF}"/>
              </a:ext>
            </a:extLst>
          </p:cNvPr>
          <p:cNvSpPr txBox="1"/>
          <p:nvPr userDrawn="1"/>
        </p:nvSpPr>
        <p:spPr>
          <a:xfrm>
            <a:off x="0" y="301873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1600">
              <a:latin typeface="Segoe UI" panose="020B0502040204020203" pitchFamily="34" charset="0"/>
              <a:ea typeface="Lato Light" charset="0"/>
              <a:cs typeface="Segoe UI" panose="020B0502040204020203" pitchFamily="34" charset="0"/>
            </a:endParaRPr>
          </a:p>
          <a:p>
            <a:pPr algn="ctr"/>
            <a:r>
              <a:rPr lang="en-US" sz="1200" b="1" err="1">
                <a:ea typeface="Lato Light" charset="0"/>
                <a:cs typeface="Segoe UI" panose="020B0502040204020203" pitchFamily="34" charset="0"/>
              </a:rPr>
              <a:t>Arcoma</a:t>
            </a:r>
            <a:r>
              <a:rPr lang="en-US" sz="1200" b="1">
                <a:ea typeface="Lato Light" charset="0"/>
                <a:cs typeface="Segoe UI" panose="020B0502040204020203" pitchFamily="34" charset="0"/>
              </a:rPr>
              <a:t> AB | </a:t>
            </a:r>
            <a:r>
              <a:rPr lang="en-US" sz="1200" b="1" err="1">
                <a:ea typeface="Lato Light" charset="0"/>
                <a:cs typeface="Segoe UI" panose="020B0502040204020203" pitchFamily="34" charset="0"/>
              </a:rPr>
              <a:t>Annavägen</a:t>
            </a:r>
            <a:r>
              <a:rPr lang="en-US" sz="1200" b="1">
                <a:ea typeface="Lato Light" charset="0"/>
                <a:cs typeface="Segoe UI" panose="020B0502040204020203" pitchFamily="34" charset="0"/>
              </a:rPr>
              <a:t> 1 | </a:t>
            </a:r>
            <a:r>
              <a:rPr lang="sv-SE" sz="1200" b="1"/>
              <a:t>352 46</a:t>
            </a:r>
            <a:r>
              <a:rPr lang="en-US" sz="1200" b="1">
                <a:ea typeface="Lato Light" charset="0"/>
                <a:cs typeface="Segoe UI" panose="020B0502040204020203" pitchFamily="34" charset="0"/>
              </a:rPr>
              <a:t> Växjö | Sweden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77BDE75-2F97-434C-AC50-3131ACE72DBB}"/>
              </a:ext>
            </a:extLst>
          </p:cNvPr>
          <p:cNvSpPr txBox="1"/>
          <p:nvPr userDrawn="1"/>
        </p:nvSpPr>
        <p:spPr>
          <a:xfrm>
            <a:off x="2687757" y="5358142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300">
                <a:ea typeface="Montserrat Semi" charset="0"/>
                <a:cs typeface="Segoe UI" panose="020B0502040204020203" pitchFamily="34" charset="0"/>
              </a:rPr>
              <a:t>PHONE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0669B5EA-18B4-4507-8F94-03B86AA977FB}"/>
              </a:ext>
            </a:extLst>
          </p:cNvPr>
          <p:cNvSpPr txBox="1"/>
          <p:nvPr userDrawn="1"/>
        </p:nvSpPr>
        <p:spPr>
          <a:xfrm>
            <a:off x="2088200" y="5728907"/>
            <a:ext cx="218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/>
              <a:t>+46 470 70 69 00</a:t>
            </a:r>
            <a:endParaRPr lang="en-US" sz="1200">
              <a:ea typeface="Lato Light" charset="0"/>
              <a:cs typeface="Segoe UI" panose="020B0502040204020203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9B4AA73-5806-43D5-A3F5-66DDD86EF54E}"/>
              </a:ext>
            </a:extLst>
          </p:cNvPr>
          <p:cNvSpPr txBox="1"/>
          <p:nvPr userDrawn="1"/>
        </p:nvSpPr>
        <p:spPr>
          <a:xfrm>
            <a:off x="5655260" y="5358142"/>
            <a:ext cx="92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300">
                <a:ea typeface="Montserrat Semi" charset="0"/>
                <a:cs typeface="Segoe UI" panose="020B0502040204020203" pitchFamily="34" charset="0"/>
              </a:rPr>
              <a:t>EMAIL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F3DE8D32-A109-440C-990E-B132F90F5395}"/>
              </a:ext>
            </a:extLst>
          </p:cNvPr>
          <p:cNvSpPr txBox="1"/>
          <p:nvPr userDrawn="1"/>
        </p:nvSpPr>
        <p:spPr>
          <a:xfrm>
            <a:off x="5022042" y="5728907"/>
            <a:ext cx="218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ea typeface="Lato Light" charset="0"/>
                <a:cs typeface="Segoe UI" panose="020B0502040204020203" pitchFamily="34" charset="0"/>
              </a:rPr>
              <a:t>office@arcoma.se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FB2E20BE-723A-40EE-87F2-B172B947C537}"/>
              </a:ext>
            </a:extLst>
          </p:cNvPr>
          <p:cNvSpPr txBox="1"/>
          <p:nvPr userDrawn="1"/>
        </p:nvSpPr>
        <p:spPr>
          <a:xfrm>
            <a:off x="8537787" y="5358142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300">
                <a:ea typeface="Montserrat Semi" charset="0"/>
                <a:cs typeface="Segoe UI" panose="020B0502040204020203" pitchFamily="34" charset="0"/>
              </a:rPr>
              <a:t>WEBSITE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811593ED-0F68-43B8-8E4C-5BE4AF6E1C6F}"/>
              </a:ext>
            </a:extLst>
          </p:cNvPr>
          <p:cNvSpPr txBox="1"/>
          <p:nvPr userDrawn="1"/>
        </p:nvSpPr>
        <p:spPr>
          <a:xfrm>
            <a:off x="8047237" y="5728907"/>
            <a:ext cx="218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ea typeface="Lato Light" charset="0"/>
                <a:cs typeface="Segoe UI" panose="020B0502040204020203" pitchFamily="34" charset="0"/>
              </a:rPr>
              <a:t>www.arcoma.se</a:t>
            </a:r>
          </a:p>
        </p:txBody>
      </p:sp>
      <p:sp>
        <p:nvSpPr>
          <p:cNvPr id="14" name="Shape 2643">
            <a:extLst>
              <a:ext uri="{FF2B5EF4-FFF2-40B4-BE49-F238E27FC236}">
                <a16:creationId xmlns:a16="http://schemas.microsoft.com/office/drawing/2014/main" id="{5535309F-026B-4463-97E0-3AD66C13C628}"/>
              </a:ext>
            </a:extLst>
          </p:cNvPr>
          <p:cNvSpPr/>
          <p:nvPr userDrawn="1"/>
        </p:nvSpPr>
        <p:spPr>
          <a:xfrm>
            <a:off x="3055822" y="4820934"/>
            <a:ext cx="253229" cy="464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hape 2944">
            <a:extLst>
              <a:ext uri="{FF2B5EF4-FFF2-40B4-BE49-F238E27FC236}">
                <a16:creationId xmlns:a16="http://schemas.microsoft.com/office/drawing/2014/main" id="{6199C7BD-4632-4562-BCE8-048F0857189F}"/>
              </a:ext>
            </a:extLst>
          </p:cNvPr>
          <p:cNvSpPr/>
          <p:nvPr userDrawn="1"/>
        </p:nvSpPr>
        <p:spPr>
          <a:xfrm>
            <a:off x="8973438" y="4888416"/>
            <a:ext cx="386463" cy="386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Shape 2856">
            <a:extLst>
              <a:ext uri="{FF2B5EF4-FFF2-40B4-BE49-F238E27FC236}">
                <a16:creationId xmlns:a16="http://schemas.microsoft.com/office/drawing/2014/main" id="{992F97F9-0F42-46B3-B012-259955CC86DD}"/>
              </a:ext>
            </a:extLst>
          </p:cNvPr>
          <p:cNvSpPr/>
          <p:nvPr userDrawn="1"/>
        </p:nvSpPr>
        <p:spPr>
          <a:xfrm>
            <a:off x="5920680" y="4890803"/>
            <a:ext cx="350640" cy="35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0C6C2CBE-09EB-4627-8C59-C8B8F24D0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9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43C3530-75EF-4DA2-92B7-893E6EFDD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5605"/>
          <a:stretch/>
        </p:blipFill>
        <p:spPr>
          <a:xfrm>
            <a:off x="0" y="-14656"/>
            <a:ext cx="12192000" cy="687265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26E8720-D594-4CD8-8F7C-E33AD188850B}"/>
              </a:ext>
            </a:extLst>
          </p:cNvPr>
          <p:cNvSpPr/>
          <p:nvPr userDrawn="1"/>
        </p:nvSpPr>
        <p:spPr>
          <a:xfrm>
            <a:off x="0" y="0"/>
            <a:ext cx="4082902" cy="6858000"/>
          </a:xfrm>
          <a:prstGeom prst="rect">
            <a:avLst/>
          </a:prstGeom>
          <a:solidFill>
            <a:srgbClr val="706F6F">
              <a:alpha val="89804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63291E2-034E-4523-9CBE-B106084053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34874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CONTENTS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A60507A6-A36C-4DAD-93B2-C7041F29E72E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605774" y="1335432"/>
            <a:ext cx="3148079" cy="4596136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content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16)</a:t>
            </a:r>
          </a:p>
        </p:txBody>
      </p:sp>
      <p:pic>
        <p:nvPicPr>
          <p:cNvPr id="7" name="Bildobjekt 6" descr="En bild som visar objekt&#10;&#10;Automatiskt genererad beskrivning">
            <a:extLst>
              <a:ext uri="{FF2B5EF4-FFF2-40B4-BE49-F238E27FC236}">
                <a16:creationId xmlns:a16="http://schemas.microsoft.com/office/drawing/2014/main" id="{5DDA69D8-3A61-4DE8-8EC7-10821F947E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7" y="6388878"/>
            <a:ext cx="1320161" cy="2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16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C614C1B-8CAC-49F7-8676-349D211A0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7445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44A76B7-0EC4-47B3-A9FF-C1768C4C8576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8567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1</a:t>
            </a:r>
          </a:p>
        </p:txBody>
      </p:sp>
      <p:pic>
        <p:nvPicPr>
          <p:cNvPr id="8" name="Bildobjekt 7" descr="En bild som visar objekt&#10;&#10;Automatiskt genererad beskrivning">
            <a:extLst>
              <a:ext uri="{FF2B5EF4-FFF2-40B4-BE49-F238E27FC236}">
                <a16:creationId xmlns:a16="http://schemas.microsoft.com/office/drawing/2014/main" id="{8967110D-39BD-448B-A4F5-7B2B2DC4F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7" y="6388878"/>
            <a:ext cx="1320161" cy="2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64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52498" y="775702"/>
            <a:ext cx="1189703" cy="154316"/>
          </a:xfrm>
          <a:prstGeom prst="rect">
            <a:avLst/>
          </a:prstGeom>
          <a:solidFill>
            <a:srgbClr val="765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48183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763660" y="1046332"/>
            <a:ext cx="10504108" cy="6461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kumimoji="0" lang="en-US" sz="3600" b="1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defRPr>
            </a:lvl1pPr>
            <a:lvl2pPr algn="r">
              <a:defRPr lang="en-US" sz="32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algn="r">
              <a:defRPr lang="en-US" sz="32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algn="r">
              <a:defRPr lang="en-US" sz="3200" b="1" i="0" kern="1200" dirty="0" smtClean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algn="r">
              <a:defRPr lang="en-US" sz="3200" b="1" i="0" kern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415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76536D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0AE2D923-FA73-FE48-94A1-E3DC8F817B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7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E038E-C71A-0447-AD9E-0D2146920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A96AD6-6882-484D-A72F-01E191EB4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A619B0-ABEE-C940-A2DC-A66B83669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8FCC-7F10-4840-BBFE-2C07C93BF65E}" type="datetimeFigureOut">
              <a:rPr lang="de-DE" smtClean="0"/>
              <a:t>21.03.2023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241620-11CB-074A-9262-64EAD279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FD5128-2A27-FE46-949F-8CED7180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BD26D-DDD9-1A48-BF71-48115E0A10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398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57CA6D-4ECB-4C25-8C0D-8C13A8700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3F861-971C-41DB-B03E-DD6328359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05BF2A-5240-47ED-AD95-761827364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EB2D-2162-490C-A450-46B0E7AEC5EA}" type="datetimeFigureOut">
              <a:rPr lang="sv-SE" smtClean="0"/>
              <a:t>2023-03-21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6C0E81-B8FC-4723-B947-4991A9F8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769618-12FF-4DC2-A6A3-421AE7F8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B91A-4A2E-40A2-A827-53CF7E7DF9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966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BD294DB6-6515-499B-A658-FD82DD589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Bildobjekt 7" descr="En bild som visar objekt&#10;&#10;Automatiskt genererad beskrivning">
            <a:extLst>
              <a:ext uri="{FF2B5EF4-FFF2-40B4-BE49-F238E27FC236}">
                <a16:creationId xmlns:a16="http://schemas.microsoft.com/office/drawing/2014/main" id="{0C04153D-8427-4EC5-A6B5-84BA27812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7" y="6388878"/>
            <a:ext cx="1320161" cy="2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7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BD294DB6-6515-499B-A658-FD82DD589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8567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1</a:t>
            </a:r>
          </a:p>
        </p:txBody>
      </p:sp>
      <p:pic>
        <p:nvPicPr>
          <p:cNvPr id="8" name="Bildobjekt 7" descr="En bild som visar objekt&#10;&#10;Automatiskt genererad beskrivning">
            <a:extLst>
              <a:ext uri="{FF2B5EF4-FFF2-40B4-BE49-F238E27FC236}">
                <a16:creationId xmlns:a16="http://schemas.microsoft.com/office/drawing/2014/main" id="{0C04153D-8427-4EC5-A6B5-84BA27812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7" y="6388878"/>
            <a:ext cx="1320161" cy="2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6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F69C519-617A-4682-AF33-7592A9258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2</a:t>
            </a:r>
          </a:p>
        </p:txBody>
      </p:sp>
      <p:pic>
        <p:nvPicPr>
          <p:cNvPr id="8" name="Bildobjekt 7" descr="En bild som visar objekt&#10;&#10;Automatiskt genererad beskrivning">
            <a:extLst>
              <a:ext uri="{FF2B5EF4-FFF2-40B4-BE49-F238E27FC236}">
                <a16:creationId xmlns:a16="http://schemas.microsoft.com/office/drawing/2014/main" id="{D6F1E525-7C5B-41CC-9A76-130C87C5ED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7" y="6388878"/>
            <a:ext cx="1320161" cy="2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5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F02D3495-113F-4B06-8B91-9C0218D3A0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" r="3909" b="-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rgbClr val="8A87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3</a:t>
            </a:r>
          </a:p>
        </p:txBody>
      </p:sp>
      <p:pic>
        <p:nvPicPr>
          <p:cNvPr id="9" name="Bildobjekt 8" descr="En bild som visar objekt&#10;&#10;Automatiskt genererad beskrivning">
            <a:extLst>
              <a:ext uri="{FF2B5EF4-FFF2-40B4-BE49-F238E27FC236}">
                <a16:creationId xmlns:a16="http://schemas.microsoft.com/office/drawing/2014/main" id="{BE6E08FA-AADD-4527-A467-054463D47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7" y="6388878"/>
            <a:ext cx="1320161" cy="2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2FF3F21-2CEE-4C51-9B9D-3AA081DBC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10273" b="1804"/>
          <a:stretch/>
        </p:blipFill>
        <p:spPr>
          <a:xfrm>
            <a:off x="0" y="-58189"/>
            <a:ext cx="12192000" cy="691618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E1F567B-05B5-4FF7-A459-149B76EE9B02}"/>
              </a:ext>
            </a:extLst>
          </p:cNvPr>
          <p:cNvSpPr/>
          <p:nvPr userDrawn="1"/>
        </p:nvSpPr>
        <p:spPr>
          <a:xfrm>
            <a:off x="0" y="3429000"/>
            <a:ext cx="5019675" cy="2457450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500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7374184-2E79-4DA0-97AC-79F0C1301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700" y="4167189"/>
            <a:ext cx="4502150" cy="795336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CHAPTER 4</a:t>
            </a:r>
          </a:p>
        </p:txBody>
      </p:sp>
      <p:pic>
        <p:nvPicPr>
          <p:cNvPr id="11" name="Bildobjekt 10" descr="En bild som visar objekt&#10;&#10;Automatiskt genererad beskrivning">
            <a:extLst>
              <a:ext uri="{FF2B5EF4-FFF2-40B4-BE49-F238E27FC236}">
                <a16:creationId xmlns:a16="http://schemas.microsoft.com/office/drawing/2014/main" id="{26829DD7-B55F-4A76-867A-28D5D2B5BD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7" y="6388878"/>
            <a:ext cx="1320161" cy="2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3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291222-5357-4499-9F9E-43072248B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405" y="382771"/>
            <a:ext cx="7449879" cy="725520"/>
          </a:xfrm>
          <a:prstGeom prst="rect">
            <a:avLst/>
          </a:prstGeom>
        </p:spPr>
        <p:txBody>
          <a:bodyPr/>
          <a:lstStyle>
            <a:lvl1pPr algn="l">
              <a:defRPr sz="4400">
                <a:latin typeface="+mj-lt"/>
              </a:defRPr>
            </a:lvl1pPr>
          </a:lstStyle>
          <a:p>
            <a:r>
              <a:rPr lang="sv-SE" err="1"/>
              <a:t>Heading</a:t>
            </a:r>
            <a:r>
              <a:rPr lang="sv-SE"/>
              <a:t> (</a:t>
            </a:r>
            <a:r>
              <a:rPr lang="sv-SE" err="1"/>
              <a:t>size</a:t>
            </a:r>
            <a:r>
              <a:rPr lang="sv-SE"/>
              <a:t> 44)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4169CF66-1117-4CFE-86FA-9857E4F462B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811620" y="1347711"/>
            <a:ext cx="10690569" cy="4596136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err="1"/>
              <a:t>Click</a:t>
            </a:r>
            <a:r>
              <a:rPr lang="sv-SE"/>
              <a:t> </a:t>
            </a:r>
            <a:r>
              <a:rPr lang="sv-SE" err="1"/>
              <a:t>here</a:t>
            </a:r>
            <a:r>
              <a:rPr lang="sv-SE"/>
              <a:t> to </a:t>
            </a:r>
            <a:r>
              <a:rPr lang="sv-SE" err="1"/>
              <a:t>add</a:t>
            </a:r>
            <a:r>
              <a:rPr lang="sv-SE"/>
              <a:t> text (</a:t>
            </a:r>
            <a:r>
              <a:rPr lang="sv-SE" err="1"/>
              <a:t>size</a:t>
            </a:r>
            <a:r>
              <a:rPr lang="sv-SE"/>
              <a:t> 16)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EFD40D9-4917-45DA-AA3A-270ECD2CB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548" y="6399214"/>
            <a:ext cx="1320161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6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47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1" r:id="rId2"/>
    <p:sldLayoutId id="2147483651" r:id="rId3"/>
    <p:sldLayoutId id="2147483679" r:id="rId4"/>
    <p:sldLayoutId id="2147483737" r:id="rId5"/>
    <p:sldLayoutId id="2147483740" r:id="rId6"/>
    <p:sldLayoutId id="2147483738" r:id="rId7"/>
    <p:sldLayoutId id="2147483671" r:id="rId8"/>
    <p:sldLayoutId id="2147483650" r:id="rId9"/>
    <p:sldLayoutId id="2147483735" r:id="rId10"/>
    <p:sldLayoutId id="2147483652" r:id="rId11"/>
    <p:sldLayoutId id="2147483653" r:id="rId12"/>
    <p:sldLayoutId id="2147483739" r:id="rId13"/>
    <p:sldLayoutId id="2147483736" r:id="rId14"/>
    <p:sldLayoutId id="2147483649" r:id="rId15"/>
    <p:sldLayoutId id="2147483742" r:id="rId16"/>
    <p:sldLayoutId id="2147483681" r:id="rId17"/>
    <p:sldLayoutId id="21474837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56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667" r:id="rId7"/>
    <p:sldLayoutId id="2147483668" r:id="rId8"/>
    <p:sldLayoutId id="2147483669" r:id="rId9"/>
    <p:sldLayoutId id="2147483670" r:id="rId10"/>
    <p:sldLayoutId id="2147483704" r:id="rId11"/>
    <p:sldLayoutId id="2147483672" r:id="rId12"/>
    <p:sldLayoutId id="2147483673" r:id="rId13"/>
    <p:sldLayoutId id="2147483675" r:id="rId14"/>
    <p:sldLayoutId id="2147483676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objekt 37">
            <a:extLst>
              <a:ext uri="{FF2B5EF4-FFF2-40B4-BE49-F238E27FC236}">
                <a16:creationId xmlns:a16="http://schemas.microsoft.com/office/drawing/2014/main" id="{D8B81049-5383-4B4B-9A46-AF18E4479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"/>
          <a:stretch/>
        </p:blipFill>
        <p:spPr>
          <a:xfrm>
            <a:off x="2561575" y="1944796"/>
            <a:ext cx="6774249" cy="380682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6D07664-6CEF-405D-9D0C-E49A5450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EXTENDED WALL STAND</a:t>
            </a:r>
          </a:p>
        </p:txBody>
      </p:sp>
      <p:sp>
        <p:nvSpPr>
          <p:cNvPr id="35" name="TextBox 31">
            <a:extLst>
              <a:ext uri="{FF2B5EF4-FFF2-40B4-BE49-F238E27FC236}">
                <a16:creationId xmlns:a16="http://schemas.microsoft.com/office/drawing/2014/main" id="{158D83E3-A978-4B2B-A4FC-95B70374FA18}"/>
              </a:ext>
            </a:extLst>
          </p:cNvPr>
          <p:cNvSpPr txBox="1"/>
          <p:nvPr/>
        </p:nvSpPr>
        <p:spPr>
          <a:xfrm>
            <a:off x="404734" y="1866406"/>
            <a:ext cx="331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>
                <a:ln>
                  <a:noFill/>
                </a:ln>
                <a:solidFill>
                  <a:srgbClr val="88567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Playfair Display SC" charset="0"/>
                <a:cs typeface="Playfair Display SC" charset="0"/>
              </a:rPr>
              <a:t>EXTENDED </a:t>
            </a:r>
            <a:br>
              <a:rPr kumimoji="0" lang="en-US" sz="1600" b="1" i="0" u="none" strike="noStrike" kern="1200" cap="none" spc="300" normalizeH="0" baseline="0" noProof="0">
                <a:ln>
                  <a:noFill/>
                </a:ln>
                <a:solidFill>
                  <a:srgbClr val="88567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Playfair Display SC" charset="0"/>
                <a:cs typeface="Playfair Display SC" charset="0"/>
              </a:rPr>
            </a:br>
            <a:r>
              <a:rPr kumimoji="0" lang="en-US" sz="1600" b="1" i="0" u="none" strike="noStrike" kern="1200" cap="none" spc="300" normalizeH="0" baseline="0" noProof="0">
                <a:ln>
                  <a:noFill/>
                </a:ln>
                <a:solidFill>
                  <a:srgbClr val="88567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Playfair Display SC" charset="0"/>
                <a:cs typeface="Playfair Display SC" charset="0"/>
              </a:rPr>
              <a:t>WALLSTAND</a:t>
            </a:r>
          </a:p>
        </p:txBody>
      </p:sp>
      <p:cxnSp>
        <p:nvCxnSpPr>
          <p:cNvPr id="22" name="Koppling: vinklad 21">
            <a:extLst>
              <a:ext uri="{FF2B5EF4-FFF2-40B4-BE49-F238E27FC236}">
                <a16:creationId xmlns:a16="http://schemas.microsoft.com/office/drawing/2014/main" id="{94B0E135-4CBE-4EC5-AED7-12A34AF3866E}"/>
              </a:ext>
            </a:extLst>
          </p:cNvPr>
          <p:cNvCxnSpPr>
            <a:cxnSpLocks/>
          </p:cNvCxnSpPr>
          <p:nvPr/>
        </p:nvCxnSpPr>
        <p:spPr>
          <a:xfrm rot="10800000">
            <a:off x="1894114" y="2130465"/>
            <a:ext cx="2338828" cy="1793071"/>
          </a:xfrm>
          <a:prstGeom prst="bentConnector3">
            <a:avLst>
              <a:gd name="adj1" fmla="val 37899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oval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Underrubrik 3">
            <a:extLst>
              <a:ext uri="{FF2B5EF4-FFF2-40B4-BE49-F238E27FC236}">
                <a16:creationId xmlns:a16="http://schemas.microsoft.com/office/drawing/2014/main" id="{36C8D97F-946A-4626-9EAA-E4A54301C323}"/>
              </a:ext>
            </a:extLst>
          </p:cNvPr>
          <p:cNvSpPr txBox="1">
            <a:spLocks/>
          </p:cNvSpPr>
          <p:nvPr/>
        </p:nvSpPr>
        <p:spPr>
          <a:xfrm>
            <a:off x="395974" y="2354125"/>
            <a:ext cx="2921308" cy="885573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Extended length between the column and the Wall stand detector. Allows easier examinations of the patients on a stretcher.</a:t>
            </a:r>
            <a:br>
              <a:rPr lang="en-US" sz="140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&gt; </a:t>
            </a:r>
            <a:r>
              <a:rPr lang="en-US" sz="1400" i="1">
                <a:solidFill>
                  <a:prstClr val="black"/>
                </a:solidFill>
                <a:latin typeface="Calibri" panose="020F0502020204030204"/>
              </a:rPr>
              <a:t>new option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31">
            <a:extLst>
              <a:ext uri="{FF2B5EF4-FFF2-40B4-BE49-F238E27FC236}">
                <a16:creationId xmlns:a16="http://schemas.microsoft.com/office/drawing/2014/main" id="{4E52C482-A683-CE0F-EE00-B4ADEAAC3BE0}"/>
              </a:ext>
            </a:extLst>
          </p:cNvPr>
          <p:cNvSpPr txBox="1"/>
          <p:nvPr/>
        </p:nvSpPr>
        <p:spPr>
          <a:xfrm>
            <a:off x="404734" y="889457"/>
            <a:ext cx="331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30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Playfair Display SC" charset="0"/>
                <a:cs typeface="Playfair Display SC" charset="0"/>
              </a:rPr>
              <a:t>ARCOMA PRECISION i5</a:t>
            </a:r>
            <a:endParaRPr kumimoji="0" lang="en-US" i="0" u="none" strike="noStrike" kern="1200" cap="none" spc="30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Playfair Display SC" charset="0"/>
              <a:cs typeface="Playfair Display SC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39920EA-5053-EE9E-FBAA-6FC44BCDABB5}"/>
              </a:ext>
            </a:extLst>
          </p:cNvPr>
          <p:cNvSpPr txBox="1"/>
          <p:nvPr/>
        </p:nvSpPr>
        <p:spPr>
          <a:xfrm>
            <a:off x="8775327" y="1944796"/>
            <a:ext cx="33499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new option improves the workflow, makes the examination more efficient and much more comfortable for the patient. 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The extended length between the column and the wall stand detector allows easier examinations of the patients on a stretcher. Instead of transferring a Patient to the examination table the Patient can remain on the stretcher.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044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6D07664-6CEF-405D-9D0C-E49A5450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EXTENDED WALL STAND</a:t>
            </a:r>
          </a:p>
        </p:txBody>
      </p:sp>
      <p:sp>
        <p:nvSpPr>
          <p:cNvPr id="50" name="TextBox 31">
            <a:extLst>
              <a:ext uri="{FF2B5EF4-FFF2-40B4-BE49-F238E27FC236}">
                <a16:creationId xmlns:a16="http://schemas.microsoft.com/office/drawing/2014/main" id="{4E52C482-A683-CE0F-EE00-B4ADEAAC3BE0}"/>
              </a:ext>
            </a:extLst>
          </p:cNvPr>
          <p:cNvSpPr txBox="1"/>
          <p:nvPr/>
        </p:nvSpPr>
        <p:spPr>
          <a:xfrm>
            <a:off x="404734" y="889457"/>
            <a:ext cx="331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30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Playfair Display SC" charset="0"/>
                <a:cs typeface="Playfair Display SC" charset="0"/>
              </a:rPr>
              <a:t>ARCOMA PRECISION i5</a:t>
            </a:r>
            <a:endParaRPr kumimoji="0" lang="en-US" i="0" u="none" strike="noStrike" kern="1200" cap="none" spc="30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Playfair Display SC" charset="0"/>
              <a:cs typeface="Playfair Display SC" charset="0"/>
            </a:endParaRP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791E3CC6-96DC-E81F-CAC6-D149E949C40D}"/>
              </a:ext>
            </a:extLst>
          </p:cNvPr>
          <p:cNvGrpSpPr/>
          <p:nvPr/>
        </p:nvGrpSpPr>
        <p:grpSpPr>
          <a:xfrm>
            <a:off x="545374" y="2180150"/>
            <a:ext cx="2150555" cy="3550444"/>
            <a:chOff x="1308837" y="2130465"/>
            <a:chExt cx="2150555" cy="3550444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A8B264CC-2092-4BCC-A4E3-B42080342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8837" y="2130465"/>
              <a:ext cx="2150555" cy="3550444"/>
            </a:xfrm>
            <a:prstGeom prst="rect">
              <a:avLst/>
            </a:prstGeom>
          </p:spPr>
        </p:pic>
        <p:sp>
          <p:nvSpPr>
            <p:cNvPr id="8" name="Pil: vänster-höger 7">
              <a:extLst>
                <a:ext uri="{FF2B5EF4-FFF2-40B4-BE49-F238E27FC236}">
                  <a16:creationId xmlns:a16="http://schemas.microsoft.com/office/drawing/2014/main" id="{AF4C03BA-C08E-429B-3E45-386B73E58393}"/>
                </a:ext>
              </a:extLst>
            </p:cNvPr>
            <p:cNvSpPr/>
            <p:nvPr/>
          </p:nvSpPr>
          <p:spPr>
            <a:xfrm>
              <a:off x="1893318" y="3680101"/>
              <a:ext cx="991396" cy="195213"/>
            </a:xfrm>
            <a:prstGeom prst="left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52" name="Bildobjekt 51">
            <a:extLst>
              <a:ext uri="{FF2B5EF4-FFF2-40B4-BE49-F238E27FC236}">
                <a16:creationId xmlns:a16="http://schemas.microsoft.com/office/drawing/2014/main" id="{FE671387-4D85-1432-84BB-CCB5CFBE3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94" y="1766466"/>
            <a:ext cx="7047337" cy="3964128"/>
          </a:xfrm>
          <a:prstGeom prst="rect">
            <a:avLst/>
          </a:prstGeom>
        </p:spPr>
      </p:pic>
      <p:cxnSp>
        <p:nvCxnSpPr>
          <p:cNvPr id="66" name="Rak koppling 65">
            <a:extLst>
              <a:ext uri="{FF2B5EF4-FFF2-40B4-BE49-F238E27FC236}">
                <a16:creationId xmlns:a16="http://schemas.microsoft.com/office/drawing/2014/main" id="{049C2895-D212-AFF2-4DA0-E4F75275A0B3}"/>
              </a:ext>
            </a:extLst>
          </p:cNvPr>
          <p:cNvCxnSpPr>
            <a:cxnSpLocks/>
          </p:cNvCxnSpPr>
          <p:nvPr/>
        </p:nvCxnSpPr>
        <p:spPr>
          <a:xfrm>
            <a:off x="3962400" y="4296733"/>
            <a:ext cx="762000" cy="183784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Koppling: vinklad 69">
            <a:extLst>
              <a:ext uri="{FF2B5EF4-FFF2-40B4-BE49-F238E27FC236}">
                <a16:creationId xmlns:a16="http://schemas.microsoft.com/office/drawing/2014/main" id="{46DCA96B-4057-BC6F-570A-E4D22E1AF74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96159" y="4880759"/>
            <a:ext cx="1620896" cy="1190585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8C587F"/>
            </a:solidFill>
            <a:prstDash val="dash"/>
            <a:round/>
            <a:headEnd type="oval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9" name="TextBox 31">
            <a:extLst>
              <a:ext uri="{FF2B5EF4-FFF2-40B4-BE49-F238E27FC236}">
                <a16:creationId xmlns:a16="http://schemas.microsoft.com/office/drawing/2014/main" id="{FBB60BCE-16FA-82F1-33ED-2794F10B9597}"/>
              </a:ext>
            </a:extLst>
          </p:cNvPr>
          <p:cNvSpPr txBox="1"/>
          <p:nvPr/>
        </p:nvSpPr>
        <p:spPr>
          <a:xfrm>
            <a:off x="1311314" y="6204103"/>
            <a:ext cx="331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30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Playfair Display SC" charset="0"/>
                <a:cs typeface="Playfair Display SC" charset="0"/>
              </a:rPr>
              <a:t>EXTENDED LENGTH</a:t>
            </a:r>
            <a:endParaRPr kumimoji="0" lang="en-US" i="0" u="none" strike="noStrike" kern="1200" cap="none" spc="30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Playfair Display SC" charset="0"/>
              <a:cs typeface="Playfair Display SC" charset="0"/>
            </a:endParaRPr>
          </a:p>
        </p:txBody>
      </p:sp>
      <p:sp>
        <p:nvSpPr>
          <p:cNvPr id="80" name="TextBox 31">
            <a:extLst>
              <a:ext uri="{FF2B5EF4-FFF2-40B4-BE49-F238E27FC236}">
                <a16:creationId xmlns:a16="http://schemas.microsoft.com/office/drawing/2014/main" id="{6B98186D-9619-E864-7220-918D2D5C42CA}"/>
              </a:ext>
            </a:extLst>
          </p:cNvPr>
          <p:cNvSpPr txBox="1"/>
          <p:nvPr/>
        </p:nvSpPr>
        <p:spPr>
          <a:xfrm>
            <a:off x="4251434" y="6204103"/>
            <a:ext cx="331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30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Playfair Display SC" charset="0"/>
                <a:cs typeface="Playfair Display SC" charset="0"/>
              </a:rPr>
              <a:t>STANDARD LENGTH</a:t>
            </a:r>
            <a:endParaRPr kumimoji="0" lang="en-US" i="0" u="none" strike="noStrike" kern="1200" cap="none" spc="30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Playfair Display SC" charset="0"/>
              <a:cs typeface="Playfair Display SC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DBD234F-872E-3085-C007-77B026A49C43}"/>
              </a:ext>
            </a:extLst>
          </p:cNvPr>
          <p:cNvSpPr/>
          <p:nvPr/>
        </p:nvSpPr>
        <p:spPr>
          <a:xfrm>
            <a:off x="255181" y="1860698"/>
            <a:ext cx="2573079" cy="3964128"/>
          </a:xfrm>
          <a:prstGeom prst="rect">
            <a:avLst/>
          </a:prstGeom>
          <a:solidFill>
            <a:srgbClr val="F2F2F2">
              <a:alpha val="10196"/>
            </a:srgbClr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4C588E4A-FA07-5C65-2430-B0789E4047B4}"/>
              </a:ext>
            </a:extLst>
          </p:cNvPr>
          <p:cNvCxnSpPr>
            <a:cxnSpLocks/>
          </p:cNvCxnSpPr>
          <p:nvPr/>
        </p:nvCxnSpPr>
        <p:spPr>
          <a:xfrm flipV="1">
            <a:off x="2129489" y="3657600"/>
            <a:ext cx="0" cy="94735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5055F0D6-4982-425D-CF3C-ECDBA2FDA608}"/>
              </a:ext>
            </a:extLst>
          </p:cNvPr>
          <p:cNvCxnSpPr>
            <a:cxnSpLocks/>
          </p:cNvCxnSpPr>
          <p:nvPr/>
        </p:nvCxnSpPr>
        <p:spPr>
          <a:xfrm flipH="1" flipV="1">
            <a:off x="2828260" y="1860698"/>
            <a:ext cx="680484" cy="10419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76C3B457-A132-DF67-2F1D-7D51374B3681}"/>
              </a:ext>
            </a:extLst>
          </p:cNvPr>
          <p:cNvCxnSpPr>
            <a:cxnSpLocks/>
          </p:cNvCxnSpPr>
          <p:nvPr/>
        </p:nvCxnSpPr>
        <p:spPr>
          <a:xfrm flipH="1">
            <a:off x="2828260" y="5560828"/>
            <a:ext cx="633609" cy="2639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0826C30C-B517-DCE7-36A8-3AD5C01629DF}"/>
              </a:ext>
            </a:extLst>
          </p:cNvPr>
          <p:cNvSpPr/>
          <p:nvPr/>
        </p:nvSpPr>
        <p:spPr>
          <a:xfrm>
            <a:off x="8361903" y="3984171"/>
            <a:ext cx="1355145" cy="1711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ADED908-776E-45ED-7CEC-1B69C8ABD1A3}"/>
              </a:ext>
            </a:extLst>
          </p:cNvPr>
          <p:cNvSpPr/>
          <p:nvPr/>
        </p:nvSpPr>
        <p:spPr>
          <a:xfrm>
            <a:off x="8668172" y="3336742"/>
            <a:ext cx="3523827" cy="111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6DFE9574-1FDF-35AA-EC57-ABFE3B65B8FE}"/>
              </a:ext>
            </a:extLst>
          </p:cNvPr>
          <p:cNvSpPr txBox="1"/>
          <p:nvPr/>
        </p:nvSpPr>
        <p:spPr>
          <a:xfrm>
            <a:off x="8691398" y="3429000"/>
            <a:ext cx="2995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/>
              <a:t>Flexible workflow</a:t>
            </a:r>
          </a:p>
          <a:p>
            <a:r>
              <a:rPr lang="sv-SE" sz="2400" err="1"/>
              <a:t>Convenient</a:t>
            </a:r>
            <a:r>
              <a:rPr lang="sv-SE" sz="2400"/>
              <a:t> for patient</a:t>
            </a:r>
          </a:p>
        </p:txBody>
      </p: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A26833F1-2430-3BB4-C411-3BD25C13AB3D}"/>
              </a:ext>
            </a:extLst>
          </p:cNvPr>
          <p:cNvCxnSpPr>
            <a:cxnSpLocks/>
          </p:cNvCxnSpPr>
          <p:nvPr/>
        </p:nvCxnSpPr>
        <p:spPr>
          <a:xfrm>
            <a:off x="8668172" y="3336742"/>
            <a:ext cx="0" cy="111927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67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7D1CF38-FD10-ACAB-8E24-6493A40B142A}"/>
              </a:ext>
            </a:extLst>
          </p:cNvPr>
          <p:cNvSpPr/>
          <p:nvPr/>
        </p:nvSpPr>
        <p:spPr>
          <a:xfrm>
            <a:off x="811621" y="1645389"/>
            <a:ext cx="5505122" cy="1209296"/>
          </a:xfrm>
          <a:prstGeom prst="rect">
            <a:avLst/>
          </a:prstGeom>
          <a:solidFill>
            <a:srgbClr val="A8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0C6E61D3-C9E2-B956-729F-2A0C5B7F316C}"/>
              </a:ext>
            </a:extLst>
          </p:cNvPr>
          <p:cNvSpPr txBox="1"/>
          <p:nvPr/>
        </p:nvSpPr>
        <p:spPr>
          <a:xfrm>
            <a:off x="920520" y="1735592"/>
            <a:ext cx="550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Playfair Display SC" charset="0"/>
                <a:cs typeface="Playfair Display SC" charset="0"/>
              </a:rPr>
              <a:t>BRIEF DESCRIPTION</a:t>
            </a:r>
          </a:p>
        </p:txBody>
      </p:sp>
      <p:sp>
        <p:nvSpPr>
          <p:cNvPr id="24" name="Underrubrik 3">
            <a:extLst>
              <a:ext uri="{FF2B5EF4-FFF2-40B4-BE49-F238E27FC236}">
                <a16:creationId xmlns:a16="http://schemas.microsoft.com/office/drawing/2014/main" id="{D85C6E6F-84F1-52D1-87D2-363D42952CDF}"/>
              </a:ext>
            </a:extLst>
          </p:cNvPr>
          <p:cNvSpPr txBox="1">
            <a:spLocks/>
          </p:cNvSpPr>
          <p:nvPr/>
        </p:nvSpPr>
        <p:spPr>
          <a:xfrm>
            <a:off x="920520" y="1983107"/>
            <a:ext cx="4803333" cy="62207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The extended Wall stand will give a longer distance between WS column and detector center.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64D4CFC-FBBF-18FA-F6C9-49DDAE7421A0}"/>
              </a:ext>
            </a:extLst>
          </p:cNvPr>
          <p:cNvSpPr/>
          <p:nvPr/>
        </p:nvSpPr>
        <p:spPr>
          <a:xfrm>
            <a:off x="811621" y="2934726"/>
            <a:ext cx="5505122" cy="1209296"/>
          </a:xfrm>
          <a:prstGeom prst="rect">
            <a:avLst/>
          </a:prstGeom>
          <a:solidFill>
            <a:srgbClr val="7D8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5C3133D5-5EC9-7093-2E28-16DE1B3EC879}"/>
              </a:ext>
            </a:extLst>
          </p:cNvPr>
          <p:cNvSpPr txBox="1"/>
          <p:nvPr/>
        </p:nvSpPr>
        <p:spPr>
          <a:xfrm>
            <a:off x="920520" y="2984700"/>
            <a:ext cx="5422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Playfair Display SC" charset="0"/>
                <a:cs typeface="Playfair Display SC" charset="0"/>
              </a:rPr>
              <a:t>CLINICAL VALUE</a:t>
            </a:r>
          </a:p>
        </p:txBody>
      </p:sp>
      <p:sp>
        <p:nvSpPr>
          <p:cNvPr id="14" name="Underrubrik 3">
            <a:extLst>
              <a:ext uri="{FF2B5EF4-FFF2-40B4-BE49-F238E27FC236}">
                <a16:creationId xmlns:a16="http://schemas.microsoft.com/office/drawing/2014/main" id="{1A0B2336-C3E1-7515-538C-17A06B552542}"/>
              </a:ext>
            </a:extLst>
          </p:cNvPr>
          <p:cNvSpPr txBox="1">
            <a:spLocks/>
          </p:cNvSpPr>
          <p:nvPr/>
        </p:nvSpPr>
        <p:spPr>
          <a:xfrm>
            <a:off x="920520" y="3209196"/>
            <a:ext cx="4754890" cy="830876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The longer distance will give access to position a stretcher above a titled WS detector. Instead of transferring a Patient to the examination table the Patient can remain on the stretcher.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latshållare för bild 6" descr="En bild som visar inomhus, golv, person, stående&#10;&#10;Automatiskt genererad beskrivning">
            <a:extLst>
              <a:ext uri="{FF2B5EF4-FFF2-40B4-BE49-F238E27FC236}">
                <a16:creationId xmlns:a16="http://schemas.microsoft.com/office/drawing/2014/main" id="{6AB7426E-DBA3-D6FA-63B7-10D5DC239B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7" t="182" r="2936" b="-182"/>
          <a:stretch/>
        </p:blipFill>
        <p:spPr>
          <a:xfrm>
            <a:off x="6826101" y="2"/>
            <a:ext cx="5365899" cy="6857998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7BA4195-763F-7815-4750-BDCE03C2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+mn-lt"/>
              </a:rPr>
              <a:t>EXTENDED WALLSTAND</a:t>
            </a:r>
            <a:endParaRPr lang="sv-SE"/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id="{8CC406C4-187C-A689-9307-DA0FF958E517}"/>
              </a:ext>
            </a:extLst>
          </p:cNvPr>
          <p:cNvSpPr txBox="1"/>
          <p:nvPr/>
        </p:nvSpPr>
        <p:spPr>
          <a:xfrm>
            <a:off x="404734" y="889457"/>
            <a:ext cx="331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30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Playfair Display SC" charset="0"/>
                <a:cs typeface="Playfair Display SC" charset="0"/>
              </a:rPr>
              <a:t>ARCOMA PRECISION i5</a:t>
            </a:r>
            <a:endParaRPr kumimoji="0" lang="en-US" i="0" u="none" strike="noStrike" kern="1200" cap="none" spc="30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Playfair Display SC" charset="0"/>
              <a:cs typeface="Playfair Display S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6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rcoma colou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8567C"/>
      </a:accent1>
      <a:accent2>
        <a:srgbClr val="8A8700"/>
      </a:accent2>
      <a:accent3>
        <a:srgbClr val="2D3543"/>
      </a:accent3>
      <a:accent4>
        <a:srgbClr val="526A89"/>
      </a:accent4>
      <a:accent5>
        <a:srgbClr val="706F6F"/>
      </a:accent5>
      <a:accent6>
        <a:srgbClr val="BFBFBF"/>
      </a:accent6>
      <a:hlink>
        <a:srgbClr val="2D3543"/>
      </a:hlink>
      <a:folHlink>
        <a:srgbClr val="526A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l rev02" id="{33B977EA-B1EE-4903-BDD2-DAAD255B660E}" vid="{D7233A44-B271-4A7E-8700-3ADA7E6E8522}"/>
    </a:ext>
  </a:extLst>
</a:theme>
</file>

<file path=ppt/theme/theme2.xml><?xml version="1.0" encoding="utf-8"?>
<a:theme xmlns:a="http://schemas.openxmlformats.org/drawingml/2006/main" name="arcoma tema">
  <a:themeElements>
    <a:clrScheme name="Arcoma colou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8567C"/>
      </a:accent1>
      <a:accent2>
        <a:srgbClr val="8A8700"/>
      </a:accent2>
      <a:accent3>
        <a:srgbClr val="2D3543"/>
      </a:accent3>
      <a:accent4>
        <a:srgbClr val="526A89"/>
      </a:accent4>
      <a:accent5>
        <a:srgbClr val="706F6F"/>
      </a:accent5>
      <a:accent6>
        <a:srgbClr val="BFBFBF"/>
      </a:accent6>
      <a:hlink>
        <a:srgbClr val="2D3543"/>
      </a:hlink>
      <a:folHlink>
        <a:srgbClr val="526A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oma tema" id="{678CEA55-96E1-4B29-BC95-210909B99E8E}" vid="{1AF04A63-B23F-4315-A257-ABEEA4A4E41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5DBEFF68AFC2419002200412A8D345" ma:contentTypeVersion="2" ma:contentTypeDescription="Skapa ett nytt dokument." ma:contentTypeScope="" ma:versionID="817857454ee7d254dff736547e91305c">
  <xsd:schema xmlns:xsd="http://www.w3.org/2001/XMLSchema" xmlns:xs="http://www.w3.org/2001/XMLSchema" xmlns:p="http://schemas.microsoft.com/office/2006/metadata/properties" xmlns:ns2="29365648-2595-4bbe-ac14-72c1e1f02797" targetNamespace="http://schemas.microsoft.com/office/2006/metadata/properties" ma:root="true" ma:fieldsID="2e312daf9268344858ccce177f4dedb9" ns2:_="">
    <xsd:import namespace="29365648-2595-4bbe-ac14-72c1e1f027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365648-2595-4bbe-ac14-72c1e1f027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345E5A-B09D-401F-A502-69E9AF2EC3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1C9C21-0F38-488D-89C5-DAB23FC01C2F}">
  <ds:schemaRefs>
    <ds:schemaRef ds:uri="29365648-2595-4bbe-ac14-72c1e1f027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41DED45-0262-4575-A252-EC0F5EC4F1C3}">
  <ds:schemaRefs>
    <ds:schemaRef ds:uri="29365648-2595-4bbe-ac14-72c1e1f02797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187</Words>
  <Application>Microsoft Office PowerPoint</Application>
  <PresentationFormat>Bredbild</PresentationFormat>
  <Paragraphs>25</Paragraphs>
  <Slides>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Myriad Pro</vt:lpstr>
      <vt:lpstr>Myriad Pro Light</vt:lpstr>
      <vt:lpstr>Segoe UI</vt:lpstr>
      <vt:lpstr>Wingdings</vt:lpstr>
      <vt:lpstr>Office-tema</vt:lpstr>
      <vt:lpstr>arcoma tema</vt:lpstr>
      <vt:lpstr>EXTENDED WALL STAND</vt:lpstr>
      <vt:lpstr>EXTENDED WALL STAND</vt:lpstr>
      <vt:lpstr>EXTENDED WALLSTAND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ARCOMA MONTHLY MEETING 2021-01-19</dc:title>
  <dc:creator>Sanna Rydberg</dc:creator>
  <cp:lastModifiedBy>Frida Robbe</cp:lastModifiedBy>
  <cp:revision>5</cp:revision>
  <cp:lastPrinted>2022-09-21T09:12:21Z</cp:lastPrinted>
  <dcterms:created xsi:type="dcterms:W3CDTF">2021-01-19T06:12:32Z</dcterms:created>
  <dcterms:modified xsi:type="dcterms:W3CDTF">2023-03-21T09:20:13Z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0x0101001E5DBEFF68AFC2419002200412A8D345</vt:lpwstr>
  </property>
  <property fmtid="{D5CDD505-2E9C-101B-9397-08002B2CF9AE}" pid="3" name="Order">
    <vt:r8>3300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