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484" r:id="rId3"/>
    <p:sldId id="2430" r:id="rId4"/>
    <p:sldId id="2485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F052-34AD-48EC-8183-DE01B6C14090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2E6E-28DE-4302-BD98-78A5F302E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91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71256-C306-4614-A358-2CDD94FE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108607-E213-48BD-AE78-41B99275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D66C70-686F-4D91-B6B9-E7E46A23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DD6D1C-E3D6-4CFA-BDA7-FCB7136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FEA09-2EBF-4B43-BB67-BD1D05A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7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EEFB7-1747-49C8-BF54-DD5F96C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E645D8-66EB-4291-A4E2-8F27EE05A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DCBED-9C27-4FE7-9341-7852EDD4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282B94-4077-4E5E-A2B8-A788C9F6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0CEA1C-30B5-4A80-B74C-8A1F66F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3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8E20B6-505C-41A5-B40B-C3915CB27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7BDAE7-8A22-4C63-B91E-875CC752E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47B3BA-A6D0-47FE-8BE6-F6C1F3BC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50ACF4-010D-4709-B7AD-BAD897F1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DA6FAE-0BC0-42E1-9F75-6C8DCA73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7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CCA2104-30FE-4090-90A3-BAD1A8189710}"/>
              </a:ext>
            </a:extLst>
          </p:cNvPr>
          <p:cNvSpPr/>
          <p:nvPr userDrawn="1"/>
        </p:nvSpPr>
        <p:spPr>
          <a:xfrm>
            <a:off x="0" y="5317958"/>
            <a:ext cx="12192000" cy="154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512534-F2DC-4806-BBA0-2761D25EE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7" y="2033718"/>
            <a:ext cx="5034162" cy="1056276"/>
          </a:xfrm>
          <a:prstGeom prst="rect">
            <a:avLst/>
          </a:prstGeom>
        </p:spPr>
      </p:pic>
      <p:sp>
        <p:nvSpPr>
          <p:cNvPr id="10" name="Underrubrik 5">
            <a:extLst>
              <a:ext uri="{FF2B5EF4-FFF2-40B4-BE49-F238E27FC236}">
                <a16:creationId xmlns:a16="http://schemas.microsoft.com/office/drawing/2014/main" id="{EC967143-4F29-4329-8BA4-01DECA6C1B3E}"/>
              </a:ext>
            </a:extLst>
          </p:cNvPr>
          <p:cNvSpPr txBox="1">
            <a:spLocks/>
          </p:cNvSpPr>
          <p:nvPr userDrawn="1"/>
        </p:nvSpPr>
        <p:spPr>
          <a:xfrm>
            <a:off x="-12032" y="3398782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CA24D71B-D441-419D-88EF-D5B02FE04CCA}"/>
              </a:ext>
            </a:extLst>
          </p:cNvPr>
          <p:cNvCxnSpPr>
            <a:cxnSpLocks/>
          </p:cNvCxnSpPr>
          <p:nvPr userDrawn="1"/>
        </p:nvCxnSpPr>
        <p:spPr>
          <a:xfrm>
            <a:off x="0" y="531795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derrubrik 5">
            <a:extLst>
              <a:ext uri="{FF2B5EF4-FFF2-40B4-BE49-F238E27FC236}">
                <a16:creationId xmlns:a16="http://schemas.microsoft.com/office/drawing/2014/main" id="{BF346F3F-9488-452A-A6C2-5A9CCBE1A69A}"/>
              </a:ext>
            </a:extLst>
          </p:cNvPr>
          <p:cNvSpPr txBox="1">
            <a:spLocks/>
          </p:cNvSpPr>
          <p:nvPr userDrawn="1"/>
        </p:nvSpPr>
        <p:spPr>
          <a:xfrm>
            <a:off x="0" y="5646927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22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7298213F-960F-4277-9FC5-1EC5EDCF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032" y="5730654"/>
            <a:ext cx="12204032" cy="71465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sv-SE"/>
              <a:t>INSERT HEADING</a:t>
            </a:r>
            <a:br>
              <a:rPr lang="sv-SE"/>
            </a:br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 or date</a:t>
            </a:r>
          </a:p>
        </p:txBody>
      </p:sp>
    </p:spTree>
    <p:extLst>
      <p:ext uri="{BB962C8B-B14F-4D97-AF65-F5344CB8AC3E}">
        <p14:creationId xmlns:p14="http://schemas.microsoft.com/office/powerpoint/2010/main" val="112489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/Presenter/Date or </a:t>
            </a:r>
            <a:r>
              <a:rPr lang="sv-SE" dirty="0" err="1"/>
              <a:t>similar</a:t>
            </a:r>
            <a:endParaRPr lang="sv-SE" dirty="0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Contents</a:t>
            </a:r>
            <a:endParaRPr lang="sv-SE" dirty="0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311628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1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9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13498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2897D-13D7-4133-A6F1-CD320416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A3A826-41D6-42F5-9706-FDC37F49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659235-248D-4F7E-A186-6C5E8ABD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0AA695-F937-427C-9C0C-590B56A6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4B6D89-CDC9-4F20-B516-FE3DC174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4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163470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938166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713180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6567080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8770454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645053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879393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err="1"/>
              <a:t>Tables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designed</a:t>
            </a:r>
            <a:r>
              <a:rPr lang="sv-SE" dirty="0"/>
              <a:t> </a:t>
            </a:r>
            <a:r>
              <a:rPr lang="sv-SE" dirty="0" err="1"/>
              <a:t>preferably</a:t>
            </a:r>
            <a:r>
              <a:rPr lang="sv-SE" dirty="0"/>
              <a:t> in </a:t>
            </a:r>
            <a:r>
              <a:rPr lang="sv-SE" dirty="0" err="1"/>
              <a:t>theese</a:t>
            </a:r>
            <a:r>
              <a:rPr lang="sv-SE" dirty="0"/>
              <a:t> </a:t>
            </a:r>
            <a:r>
              <a:rPr lang="sv-SE" dirty="0" err="1"/>
              <a:t>colours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in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tables</a:t>
            </a:r>
            <a:r>
              <a:rPr lang="sv-SE" dirty="0"/>
              <a:t>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new </a:t>
            </a:r>
            <a:r>
              <a:rPr lang="sv-SE" dirty="0" err="1"/>
              <a:t>ones</a:t>
            </a:r>
            <a:r>
              <a:rPr lang="sv-SE" dirty="0"/>
              <a:t> and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colour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800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0A90EB-0CC8-486D-A2D8-55152C95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6313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F6D72-88E7-41E8-A26F-E712C784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CFE9F9-2258-42E2-B05A-1047FC41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ED4D23-A707-436D-88C3-3C0C7C77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FDE408-A64B-4E0D-9FD8-14DEA886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5249DA-C699-4202-8B9C-D98C4D6E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88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93167-36EF-4AD5-B760-6739800C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E05E40-3CF6-4A20-A52B-4371C071F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242C70-7CEC-4E71-B696-EAB3FA2B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06A300-A99F-4EF2-8B70-E798D6CD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D498CA-621F-4745-8221-ABAE523E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98D6D8-9A92-417F-904F-D584E552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3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DEA8E-3DC4-46BE-8A4A-B94D519C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424EB8-A3F8-41AE-AD80-ED55CCDE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160A7B-7D28-49DF-9F9A-A16C2E2C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81AF0E-67EC-48EF-8FD2-A982EBF51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EB21FB-9EBB-47CB-B353-74961774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0CF764-C187-4418-8CD2-BBA8BFE0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16F2FF-8A2E-4D51-B11F-7B8F4DC5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1D0C1E8-4DD1-47D7-B7AE-EE86D24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EB4218-1C0E-4FC5-B158-D2FE6B37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75FF84-BB4A-4969-8258-0073246A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C5F456-3B9B-4E57-930A-4B2B61D2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3F60D6-CFC2-4C41-9E12-17CDDCAC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71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256C65-F958-47D1-A9BA-9439F1F6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2777E8-1F23-4827-8414-61ECA053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8DEC6D-B4F8-416A-967E-F0D79372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4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EEEC0-E4B2-48D1-89B2-C9A2458B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58A0E-D51D-4664-98A1-C43C38C5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963733-A6E3-4083-BEEB-ECD657DA7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23C3759-49E1-40B1-89C9-3D0E937E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BB99DE-999C-44CB-8D6F-2AF401D4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569A7B-0D2F-45B1-A1F5-9AF7ABCD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27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EDA38-2035-461E-B784-9A8A6FFD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8E70C4-B25C-490D-ADFD-8CB839CF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5A9F0B-0DD2-45CE-B45E-9B709D7DB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A7A330-2431-48F3-B4F7-3747E946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7BB66D-A131-45C0-834C-87D7158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00006F-A3A4-4B5E-B3C7-EA4285AC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2914647-684E-4A4D-99BE-A3609DF6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15E3D7-FE8D-4689-AE12-4CF20255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730717-3530-467B-9D27-AA7D1AF2E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65E7-1E7E-47C0-B2DF-A3E1A7753F77}" type="datetimeFigureOut">
              <a:rPr lang="sv-SE" smtClean="0"/>
              <a:t>2020-08-31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3FFED9-04C0-4D9E-8676-38A8D1EB4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F3589B-618D-4BFC-9EF5-E0DE0C7D9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0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5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se/sv/marknad/emittenter/insiderinform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daqomxnordic.com/osakkeet/microsite?languageId=3&amp;Instrument=SSE103617&amp;symbol=ARCOMA&amp;name=Arco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hyperlink" Target="https://www.nordnet.se/marknaden/aktiekurser/16334046-arco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F53D5D-4608-4524-A31A-1020DD5B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Arcoma – a </a:t>
            </a:r>
            <a:r>
              <a:rPr lang="sv-SE" dirty="0" err="1">
                <a:solidFill>
                  <a:schemeClr val="tx1"/>
                </a:solidFill>
              </a:rPr>
              <a:t>listed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company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82771"/>
            <a:ext cx="9362991" cy="725520"/>
          </a:xfrm>
        </p:spPr>
        <p:txBody>
          <a:bodyPr/>
          <a:lstStyle/>
          <a:p>
            <a:r>
              <a:rPr lang="sv-SE" dirty="0"/>
              <a:t>Arcoma – a </a:t>
            </a:r>
            <a:r>
              <a:rPr lang="sv-SE" dirty="0" err="1"/>
              <a:t>listed</a:t>
            </a:r>
            <a:r>
              <a:rPr lang="sv-SE" dirty="0"/>
              <a:t> </a:t>
            </a:r>
            <a:r>
              <a:rPr lang="sv-SE" dirty="0" err="1"/>
              <a:t>company</a:t>
            </a:r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FE7CB86-EA00-4869-BF5A-977302AFEBFA}"/>
              </a:ext>
            </a:extLst>
          </p:cNvPr>
          <p:cNvSpPr txBox="1"/>
          <p:nvPr/>
        </p:nvSpPr>
        <p:spPr>
          <a:xfrm>
            <a:off x="826846" y="1702803"/>
            <a:ext cx="71007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 </a:t>
            </a:r>
            <a:r>
              <a:rPr lang="sv-SE" dirty="0" err="1"/>
              <a:t>listed</a:t>
            </a:r>
            <a:r>
              <a:rPr lang="sv-SE" dirty="0"/>
              <a:t>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en-US" dirty="0"/>
              <a:t>can offer shares on the open market.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Arcoma must publish “inside information” which may have an impact on the share via press release.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an employee at a listed company you cannot share “inside information” which may have an impact on the share.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inside information is must always be made in each individual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Read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https://www.fi.se/sv/marknad/emittenter/insiderinformation/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5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82771"/>
            <a:ext cx="9362991" cy="725520"/>
          </a:xfrm>
        </p:spPr>
        <p:txBody>
          <a:bodyPr/>
          <a:lstStyle/>
          <a:p>
            <a:r>
              <a:rPr lang="sv-SE" dirty="0"/>
              <a:t>Arcoma – </a:t>
            </a:r>
            <a:r>
              <a:rPr lang="sv-SE" dirty="0" err="1"/>
              <a:t>listed</a:t>
            </a:r>
            <a:r>
              <a:rPr lang="sv-SE" dirty="0"/>
              <a:t> at Nasdaq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north</a:t>
            </a:r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FE7CB86-EA00-4869-BF5A-977302AFEBFA}"/>
              </a:ext>
            </a:extLst>
          </p:cNvPr>
          <p:cNvSpPr txBox="1"/>
          <p:nvPr/>
        </p:nvSpPr>
        <p:spPr>
          <a:xfrm>
            <a:off x="826846" y="1702803"/>
            <a:ext cx="6094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Arcoma is a public </a:t>
            </a:r>
            <a:r>
              <a:rPr lang="sv-SE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r>
              <a:rPr lang="sv-S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sv-SE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listed</a:t>
            </a:r>
            <a:r>
              <a:rPr lang="sv-S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at Nasdaq </a:t>
            </a:r>
            <a:r>
              <a:rPr lang="sv-SE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</a:t>
            </a:r>
            <a:r>
              <a:rPr lang="sv-S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</a:t>
            </a:r>
            <a:endParaRPr lang="sv-SE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SE" dirty="0">
                <a:hlinkClick r:id="rId3"/>
              </a:rPr>
              <a:t>http://www.nasdaqomxnordic.com/osakkeet/microsite?languageId=3&amp;Instrument=SSE103617&amp;symbol=ARCOMA&amp;name=Arcoma</a:t>
            </a: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You</a:t>
            </a:r>
            <a:r>
              <a:rPr lang="sv-SE" b="1" dirty="0"/>
              <a:t> </a:t>
            </a:r>
            <a:r>
              <a:rPr lang="sv-SE" b="1" dirty="0" err="1"/>
              <a:t>can</a:t>
            </a:r>
            <a:r>
              <a:rPr lang="sv-SE" b="1" dirty="0"/>
              <a:t> </a:t>
            </a:r>
            <a:r>
              <a:rPr lang="sv-SE" b="1" dirty="0" err="1"/>
              <a:t>buy</a:t>
            </a:r>
            <a:r>
              <a:rPr lang="sv-SE" b="1" dirty="0"/>
              <a:t> Arcoma </a:t>
            </a:r>
            <a:r>
              <a:rPr lang="sv-SE" b="1" dirty="0" err="1"/>
              <a:t>shares</a:t>
            </a:r>
            <a:r>
              <a:rPr lang="sv-SE" b="1" dirty="0"/>
              <a:t> for </a:t>
            </a:r>
            <a:r>
              <a:rPr lang="sv-SE" b="1" dirty="0" err="1"/>
              <a:t>example</a:t>
            </a:r>
            <a:r>
              <a:rPr lang="sv-SE" b="1" dirty="0"/>
              <a:t> at </a:t>
            </a:r>
            <a:r>
              <a:rPr lang="sv-SE" b="1" dirty="0" err="1"/>
              <a:t>Nordnet</a:t>
            </a:r>
            <a:r>
              <a:rPr lang="sv-SE" b="1" dirty="0"/>
              <a:t>: </a:t>
            </a:r>
            <a:r>
              <a:rPr lang="sv-SE" dirty="0">
                <a:hlinkClick r:id="rId4"/>
              </a:rPr>
              <a:t>https://www.nordnet.se/marknaden/aktiekurser/16334046-arcoma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4277A8-1617-4EF2-8F4E-8A6330995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544" y="1702803"/>
            <a:ext cx="26003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8ACAF-4FF9-4655-B24D-1EAAC03973A5}" vid="{AA23A7BB-747E-4205-AAEC-517435F7676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198</Words>
  <Application>Microsoft Office PowerPoint</Application>
  <PresentationFormat>Bredbild</PresentationFormat>
  <Paragraphs>22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Myriad Pro Light</vt:lpstr>
      <vt:lpstr>Wingdings</vt:lpstr>
      <vt:lpstr>Office-tema</vt:lpstr>
      <vt:lpstr>1_Office-tema</vt:lpstr>
      <vt:lpstr>Arcoma – a listed company</vt:lpstr>
      <vt:lpstr>Arcoma – a listed company</vt:lpstr>
      <vt:lpstr>Arcoma – listed at Nasdaq First north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Robbe</dc:creator>
  <cp:lastModifiedBy>Frida Robbe</cp:lastModifiedBy>
  <cp:revision>21</cp:revision>
  <dcterms:created xsi:type="dcterms:W3CDTF">2020-08-21T08:06:02Z</dcterms:created>
  <dcterms:modified xsi:type="dcterms:W3CDTF">2020-08-31T14:15:26Z</dcterms:modified>
</cp:coreProperties>
</file>