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6" r:id="rId2"/>
    <p:sldId id="2196" r:id="rId3"/>
    <p:sldId id="270" r:id="rId4"/>
    <p:sldId id="271" r:id="rId5"/>
    <p:sldId id="288" r:id="rId6"/>
    <p:sldId id="273" r:id="rId7"/>
    <p:sldId id="2411" r:id="rId8"/>
    <p:sldId id="2400" r:id="rId9"/>
    <p:sldId id="2401" r:id="rId10"/>
    <p:sldId id="2402" r:id="rId11"/>
    <p:sldId id="2413" r:id="rId12"/>
    <p:sldId id="2412" r:id="rId13"/>
    <p:sldId id="267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D4D6FEF0-BB6F-4A99-B381-85C221FBC0C2}">
          <p14:sldIdLst>
            <p14:sldId id="286"/>
            <p14:sldId id="2196"/>
            <p14:sldId id="270"/>
            <p14:sldId id="271"/>
            <p14:sldId id="288"/>
            <p14:sldId id="273"/>
            <p14:sldId id="2411"/>
            <p14:sldId id="2400"/>
            <p14:sldId id="2401"/>
            <p14:sldId id="2402"/>
            <p14:sldId id="2413"/>
            <p14:sldId id="2412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da Robbe" initials="FR" lastIdx="12" clrIdx="0">
    <p:extLst>
      <p:ext uri="{19B8F6BF-5375-455C-9EA6-DF929625EA0E}">
        <p15:presenceInfo xmlns:p15="http://schemas.microsoft.com/office/powerpoint/2012/main" userId="S::frida.robbe@arcoma.se::72f0732f-a50c-4560-87ee-eb9f51080847" providerId="AD"/>
      </p:ext>
    </p:extLst>
  </p:cmAuthor>
  <p:cmAuthor id="2" name="Jesper Söderqvist" initials="JS" lastIdx="4" clrIdx="1">
    <p:extLst>
      <p:ext uri="{19B8F6BF-5375-455C-9EA6-DF929625EA0E}">
        <p15:presenceInfo xmlns:p15="http://schemas.microsoft.com/office/powerpoint/2012/main" userId="S::jesper.soderqvist@arcoma.se::f103901e-e1d2-42c1-9d9e-770f1101a2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567C"/>
    <a:srgbClr val="FFFFFF"/>
    <a:srgbClr val="8A8700"/>
    <a:srgbClr val="E6E6E6"/>
    <a:srgbClr val="767171"/>
    <a:srgbClr val="D9D9D9"/>
    <a:srgbClr val="70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537" autoAdjust="0"/>
  </p:normalViewPr>
  <p:slideViewPr>
    <p:cSldViewPr snapToGrid="0">
      <p:cViewPr>
        <p:scale>
          <a:sx n="60" d="100"/>
          <a:sy n="60" d="100"/>
        </p:scale>
        <p:origin x="2496" y="1104"/>
      </p:cViewPr>
      <p:guideLst>
        <p:guide orient="horz" pos="2160"/>
        <p:guide pos="3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716D3-8C64-438B-8D5D-16524D3F893E}" type="datetimeFigureOut">
              <a:rPr lang="sv-SE" smtClean="0"/>
              <a:t>2020-03-31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8A926-6071-45AF-B20F-CEF2F81CE2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853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462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https://www.istockphoto.com/se/foto/osk%C3%A4rpa-bildbakgrund-av-korridor-i-sjukhus-eller-klinik-bild-gm974363768-265081917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538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https://www.istockphoto.com/se/foto/osk%C3%A4rpa-bildbakgrund-av-korridor-i-sjukhus-eller-klinik-bild-gm974363768-265081917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631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237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27 </a:t>
            </a:r>
            <a:r>
              <a:rPr lang="sv-SE" dirty="0" err="1"/>
              <a:t>countries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8A926-6071-45AF-B20F-CEF2F81CE29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993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https://www.istockphoto.com/se/foto/patienten-gubbe-h%C3%A5ller-hj%C3%A4rta-f%C3%B6r-hj%C3%A4rtinfarkt-koncept-gm1049772140-280738636</a:t>
            </a:r>
          </a:p>
          <a:p>
            <a:pPr marL="171450" indent="-171450">
              <a:buFontTx/>
              <a:buChar char="-"/>
            </a:pPr>
            <a:r>
              <a:rPr lang="sv-SE" dirty="0"/>
              <a:t>https://www.istockphoto.com/se/foto/sjukgymnaster-anv%C3%A4nder-h%C3%A4nderna-f%C3%B6r-att-greppa-patientens-l%C3%A5r-f%C3%B6r-att-kontrol-lera-gm1147201070-309365276</a:t>
            </a:r>
          </a:p>
          <a:p>
            <a:pPr marL="171450" indent="-171450">
              <a:buFontTx/>
              <a:buChar char="-"/>
            </a:pPr>
            <a:r>
              <a:rPr lang="sv-SE" dirty="0"/>
              <a:t>https://www.istockphoto.com/se/foto/l%C3%A4kare-att-unders%C3%B6ka-patientens-medicinska-journaler-gm902231646-248883193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1321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https://www.istockphoto.com/se/foto/osk%C3%A4rpa-bildbakgrund-av-korridor-i-sjukhus-eller-klinik-bild-gm974363768-265081917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254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02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https://www.istockphoto.com/se/foto/osk%C3%A4rpa-bildbakgrund-av-korridor-i-sjukhus-eller-klinik-bild-gm974363768-265081917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9146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https://www.istockphoto.com/se/foto/osk%C3%A4rpa-bildbakgrund-av-korridor-i-sjukhus-eller-klinik-bild-gm974363768-265081917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2E71-B74D-4E1C-8996-E6B2DFF0D73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028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6CFCA3D-7212-4CDB-B306-E723EDE19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0273" b="1804"/>
          <a:stretch/>
        </p:blipFill>
        <p:spPr>
          <a:xfrm>
            <a:off x="0" y="-58189"/>
            <a:ext cx="12192000" cy="691618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447C329-34E6-4F8D-B6D3-E1DD3E800EF8}"/>
              </a:ext>
            </a:extLst>
          </p:cNvPr>
          <p:cNvSpPr/>
          <p:nvPr userDrawn="1"/>
        </p:nvSpPr>
        <p:spPr>
          <a:xfrm>
            <a:off x="0" y="3260558"/>
            <a:ext cx="12192000" cy="2418347"/>
          </a:xfrm>
          <a:prstGeom prst="rect">
            <a:avLst/>
          </a:prstGeom>
          <a:solidFill>
            <a:srgbClr val="88567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3B1EB89-2C05-4C01-A044-F574B9A62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062" y="3490934"/>
            <a:ext cx="10515600" cy="77372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 err="1"/>
              <a:t>Heading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E93A392B-7D4C-45B5-9D36-C827BC0155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6062" y="4300751"/>
            <a:ext cx="9144000" cy="6001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heading</a:t>
            </a:r>
            <a:r>
              <a:rPr lang="sv-SE" dirty="0"/>
              <a:t>/Presenter/Date or </a:t>
            </a:r>
            <a:r>
              <a:rPr lang="sv-SE" dirty="0" err="1"/>
              <a:t>similar</a:t>
            </a:r>
            <a:endParaRPr lang="sv-SE" dirty="0"/>
          </a:p>
        </p:txBody>
      </p:sp>
      <p:pic>
        <p:nvPicPr>
          <p:cNvPr id="9" name="Bildobjekt 8" descr="En bild som visar objekt&#10;&#10;Automatiskt genererad beskrivning">
            <a:extLst>
              <a:ext uri="{FF2B5EF4-FFF2-40B4-BE49-F238E27FC236}">
                <a16:creationId xmlns:a16="http://schemas.microsoft.com/office/drawing/2014/main" id="{4F9A7181-7230-415C-83CD-D9B182F1BD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1" y="5077329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0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6" y="382771"/>
            <a:ext cx="6115680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sp>
        <p:nvSpPr>
          <p:cNvPr id="13" name="Underrubrik 2">
            <a:extLst>
              <a:ext uri="{FF2B5EF4-FFF2-40B4-BE49-F238E27FC236}">
                <a16:creationId xmlns:a16="http://schemas.microsoft.com/office/drawing/2014/main" id="{373956F4-B047-4CD0-9A02-14B75673DF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11621" y="1347711"/>
            <a:ext cx="5697464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800100" indent="-342900" algn="l">
              <a:buFont typeface="Courier New" panose="02070309020205020404" pitchFamily="49" charset="0"/>
              <a:buChar char="o"/>
              <a:defRPr sz="1400">
                <a:latin typeface="+mn-lt"/>
              </a:defRPr>
            </a:lvl2pPr>
            <a:lvl3pPr marL="1200150" indent="-285750" algn="l"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  <a:p>
            <a:pPr lvl="1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14)</a:t>
            </a:r>
          </a:p>
          <a:p>
            <a:pPr lvl="2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12)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C54B15D7-A7EB-48A7-B12D-2843C30C32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702052" y="124933"/>
            <a:ext cx="5365899" cy="33959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447CFAA3-4100-4BAF-84A1-6C4F6EF1535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702052" y="3645780"/>
            <a:ext cx="2622699" cy="3087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329E8B90-B9E4-4C98-96AE-059D644ED53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33130" y="3645780"/>
            <a:ext cx="2622699" cy="3087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64059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6C6079B9-104E-4B3A-BC73-48213B11C45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5642104"/>
              </p:ext>
            </p:extLst>
          </p:nvPr>
        </p:nvGraphicFramePr>
        <p:xfrm>
          <a:off x="811620" y="1347711"/>
          <a:ext cx="5121348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D78F2926-6136-43F4-89C1-EE68B192EF2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82470076"/>
              </p:ext>
            </p:extLst>
          </p:nvPr>
        </p:nvGraphicFramePr>
        <p:xfrm>
          <a:off x="6096000" y="1347711"/>
          <a:ext cx="5121348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423D2B56-618F-41EE-8370-D7E4F06AF7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59063001"/>
              </p:ext>
            </p:extLst>
          </p:nvPr>
        </p:nvGraphicFramePr>
        <p:xfrm>
          <a:off x="811620" y="3754215"/>
          <a:ext cx="51213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3DD83A28-0EAE-406E-8D7A-4E2AA051628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18715101"/>
              </p:ext>
            </p:extLst>
          </p:nvPr>
        </p:nvGraphicFramePr>
        <p:xfrm>
          <a:off x="6096000" y="3754215"/>
          <a:ext cx="5121348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EBEDA7C5-404D-4807-96DF-ADCB41AC2A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842342" y="54315"/>
            <a:ext cx="2289498" cy="691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 err="1"/>
              <a:t>Tables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designed</a:t>
            </a:r>
            <a:r>
              <a:rPr lang="sv-SE" dirty="0"/>
              <a:t> </a:t>
            </a:r>
            <a:r>
              <a:rPr lang="sv-SE" dirty="0" err="1"/>
              <a:t>preferably</a:t>
            </a:r>
            <a:r>
              <a:rPr lang="sv-SE" dirty="0"/>
              <a:t> in </a:t>
            </a:r>
            <a:r>
              <a:rPr lang="sv-SE" dirty="0" err="1"/>
              <a:t>theese</a:t>
            </a:r>
            <a:r>
              <a:rPr lang="sv-SE" dirty="0"/>
              <a:t> </a:t>
            </a:r>
            <a:r>
              <a:rPr lang="sv-SE" dirty="0" err="1"/>
              <a:t>colours</a:t>
            </a:r>
            <a:r>
              <a:rPr lang="sv-SE" dirty="0"/>
              <a:t>.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cannot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in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tables</a:t>
            </a:r>
            <a:r>
              <a:rPr lang="sv-SE" dirty="0"/>
              <a:t> so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new </a:t>
            </a:r>
            <a:r>
              <a:rPr lang="sv-SE" dirty="0" err="1"/>
              <a:t>ones</a:t>
            </a:r>
            <a:r>
              <a:rPr lang="sv-SE" dirty="0"/>
              <a:t> and </a:t>
            </a:r>
            <a:r>
              <a:rPr lang="sv-SE" dirty="0" err="1"/>
              <a:t>select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2413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60A90EB-0CC8-486D-A2D8-55152C956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766313" cy="6858000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D228F04D-BE39-4DAC-A282-7F686A32F1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811" y="2766218"/>
            <a:ext cx="6549188" cy="725520"/>
          </a:xfrm>
          <a:prstGeom prst="rect">
            <a:avLst/>
          </a:prstGeom>
        </p:spPr>
        <p:txBody>
          <a:bodyPr/>
          <a:lstStyle>
            <a:lvl1pPr algn="ctr">
              <a:defRPr sz="4400" i="1">
                <a:latin typeface="+mj-lt"/>
              </a:defRPr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!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92AD9A1-9C81-42B4-A3E3-F45A6BE27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64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57CA6D-4ECB-4C25-8C0D-8C13A8700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03F861-971C-41DB-B03E-DD6328359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05BF2A-5240-47ED-AD95-761827364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EB2D-2162-490C-A450-46B0E7AEC5EA}" type="datetimeFigureOut">
              <a:rPr lang="sv-SE" smtClean="0"/>
              <a:t>2020-03-31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6C0E81-B8FC-4723-B947-4991A9F8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769618-12FF-4DC2-A6A3-421AE7F8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2B91A-4A2E-40A2-A827-53CF7E7DF9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8384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30088" y="1"/>
            <a:ext cx="4961912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9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759200"/>
            <a:ext cx="3949574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119245" y="3759200"/>
            <a:ext cx="3949636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238553" y="3759200"/>
            <a:ext cx="3953447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0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43C3530-75EF-4DA2-92B7-893E6EFDD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605"/>
          <a:stretch/>
        </p:blipFill>
        <p:spPr>
          <a:xfrm>
            <a:off x="0" y="-14656"/>
            <a:ext cx="12192000" cy="687265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26E8720-D594-4CD8-8F7C-E33AD188850B}"/>
              </a:ext>
            </a:extLst>
          </p:cNvPr>
          <p:cNvSpPr/>
          <p:nvPr userDrawn="1"/>
        </p:nvSpPr>
        <p:spPr>
          <a:xfrm>
            <a:off x="0" y="0"/>
            <a:ext cx="4082902" cy="6858000"/>
          </a:xfrm>
          <a:prstGeom prst="rect">
            <a:avLst/>
          </a:prstGeom>
          <a:solidFill>
            <a:srgbClr val="706F6F">
              <a:alpha val="89804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B63291E2-034E-4523-9CBE-B10608405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34874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 err="1"/>
              <a:t>Contents</a:t>
            </a:r>
            <a:endParaRPr lang="sv-SE" dirty="0"/>
          </a:p>
        </p:txBody>
      </p:sp>
      <p:pic>
        <p:nvPicPr>
          <p:cNvPr id="16" name="Bildobjekt 15" descr="En bild som visar objekt&#10;&#10;Automatiskt genererad beskrivning">
            <a:extLst>
              <a:ext uri="{FF2B5EF4-FFF2-40B4-BE49-F238E27FC236}">
                <a16:creationId xmlns:a16="http://schemas.microsoft.com/office/drawing/2014/main" id="{141B4AE4-9424-40A0-8B4D-D27BA86257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A60507A6-A36C-4DAD-93B2-C7041F29E72E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5774" y="1335432"/>
            <a:ext cx="3148079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content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</p:spTree>
    <p:extLst>
      <p:ext uri="{BB962C8B-B14F-4D97-AF65-F5344CB8AC3E}">
        <p14:creationId xmlns:p14="http://schemas.microsoft.com/office/powerpoint/2010/main" val="369271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B58A053-E2A1-4840-B526-4EE6855D5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rgbClr val="88567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1</a:t>
            </a:r>
          </a:p>
        </p:txBody>
      </p:sp>
      <p:pic>
        <p:nvPicPr>
          <p:cNvPr id="7" name="Bildobjekt 6" descr="En bild som visar objekt&#10;&#10;Automatiskt genererad beskrivning">
            <a:extLst>
              <a:ext uri="{FF2B5EF4-FFF2-40B4-BE49-F238E27FC236}">
                <a16:creationId xmlns:a16="http://schemas.microsoft.com/office/drawing/2014/main" id="{7C7AC678-3F99-4F71-84E5-DD18D23DFD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6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557CC981-91A6-4180-A815-AAB85C5D7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2</a:t>
            </a:r>
          </a:p>
        </p:txBody>
      </p:sp>
      <p:pic>
        <p:nvPicPr>
          <p:cNvPr id="10" name="Bildobjekt 9" descr="En bild som visar objekt&#10;&#10;Automatiskt genererad beskrivning">
            <a:extLst>
              <a:ext uri="{FF2B5EF4-FFF2-40B4-BE49-F238E27FC236}">
                <a16:creationId xmlns:a16="http://schemas.microsoft.com/office/drawing/2014/main" id="{91054507-E87C-454A-B5C5-93F2C4ECC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3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6608186-052A-4300-AA65-6FB7F2566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rgbClr val="8A87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3</a:t>
            </a:r>
          </a:p>
        </p:txBody>
      </p:sp>
      <p:pic>
        <p:nvPicPr>
          <p:cNvPr id="7" name="Bildobjekt 6" descr="En bild som visar objekt&#10;&#10;Automatiskt genererad beskrivning">
            <a:extLst>
              <a:ext uri="{FF2B5EF4-FFF2-40B4-BE49-F238E27FC236}">
                <a16:creationId xmlns:a16="http://schemas.microsoft.com/office/drawing/2014/main" id="{F80712A6-A952-41F5-B919-0BBA2FE2CC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863D365D-7986-4786-B665-87B94D46E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chemeClr val="accent4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3</a:t>
            </a:r>
          </a:p>
        </p:txBody>
      </p:sp>
      <p:pic>
        <p:nvPicPr>
          <p:cNvPr id="7" name="Bildobjekt 6" descr="En bild som visar objekt&#10;&#10;Automatiskt genererad beskrivning">
            <a:extLst>
              <a:ext uri="{FF2B5EF4-FFF2-40B4-BE49-F238E27FC236}">
                <a16:creationId xmlns:a16="http://schemas.microsoft.com/office/drawing/2014/main" id="{31CF7B83-F88B-45B8-B427-2BAD213986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7" y="6309040"/>
            <a:ext cx="1796906" cy="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5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4169CF66-1117-4CFE-86FA-9857E4F462BD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1620" y="1347711"/>
            <a:ext cx="10690569" cy="459613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</p:spTree>
    <p:extLst>
      <p:ext uri="{BB962C8B-B14F-4D97-AF65-F5344CB8AC3E}">
        <p14:creationId xmlns:p14="http://schemas.microsoft.com/office/powerpoint/2010/main" val="232716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F843760A-319E-4B03-AA48-4F0DC01434A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1620" y="1347711"/>
            <a:ext cx="10690569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800100" indent="-342900" algn="l">
              <a:buFont typeface="Courier New" panose="02070309020205020404" pitchFamily="49" charset="0"/>
              <a:buChar char="o"/>
              <a:defRPr sz="1400">
                <a:latin typeface="+mn-lt"/>
              </a:defRPr>
            </a:lvl2pPr>
            <a:lvl3pPr marL="1200150" indent="-285750" algn="l"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  <a:p>
            <a:pPr lvl="1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14)</a:t>
            </a:r>
          </a:p>
          <a:p>
            <a:pPr lvl="2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12)</a:t>
            </a:r>
          </a:p>
        </p:txBody>
      </p:sp>
    </p:spTree>
    <p:extLst>
      <p:ext uri="{BB962C8B-B14F-4D97-AF65-F5344CB8AC3E}">
        <p14:creationId xmlns:p14="http://schemas.microsoft.com/office/powerpoint/2010/main" val="87884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6" y="382771"/>
            <a:ext cx="6199900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sp>
        <p:nvSpPr>
          <p:cNvPr id="11" name="Underrubrik 2">
            <a:extLst>
              <a:ext uri="{FF2B5EF4-FFF2-40B4-BE49-F238E27FC236}">
                <a16:creationId xmlns:a16="http://schemas.microsoft.com/office/drawing/2014/main" id="{4F81B9E1-B033-43EA-83B5-6C2AE89BBAA2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11620" y="1347711"/>
            <a:ext cx="5781685" cy="459613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6BEF3474-BED3-4FB3-A5D3-87489D58F4F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826101" y="2"/>
            <a:ext cx="5365899" cy="68579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68864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47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0" r:id="rId3"/>
    <p:sldLayoutId id="2147483671" r:id="rId4"/>
    <p:sldLayoutId id="2147483672" r:id="rId5"/>
    <p:sldLayoutId id="2147483674" r:id="rId6"/>
    <p:sldLayoutId id="2147483650" r:id="rId7"/>
    <p:sldLayoutId id="2147483667" r:id="rId8"/>
    <p:sldLayoutId id="2147483652" r:id="rId9"/>
    <p:sldLayoutId id="2147483653" r:id="rId10"/>
    <p:sldLayoutId id="2147483668" r:id="rId11"/>
    <p:sldLayoutId id="2147483649" r:id="rId12"/>
    <p:sldLayoutId id="2147483676" r:id="rId13"/>
    <p:sldLayoutId id="2147483678" r:id="rId14"/>
    <p:sldLayoutId id="2147483679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8A6E3DB-18E7-47ED-B223-EF80F395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19" y="2618131"/>
            <a:ext cx="5034162" cy="1056276"/>
          </a:xfrm>
          <a:prstGeom prst="rect">
            <a:avLst/>
          </a:prstGeom>
        </p:spPr>
      </p:pic>
      <p:sp>
        <p:nvSpPr>
          <p:cNvPr id="7" name="Underrubrik 5">
            <a:extLst>
              <a:ext uri="{FF2B5EF4-FFF2-40B4-BE49-F238E27FC236}">
                <a16:creationId xmlns:a16="http://schemas.microsoft.com/office/drawing/2014/main" id="{DBAF6A57-9E7A-4A07-A29D-7594EFE7AA60}"/>
              </a:ext>
            </a:extLst>
          </p:cNvPr>
          <p:cNvSpPr txBox="1">
            <a:spLocks/>
          </p:cNvSpPr>
          <p:nvPr/>
        </p:nvSpPr>
        <p:spPr>
          <a:xfrm>
            <a:off x="0" y="3983195"/>
            <a:ext cx="12192000" cy="600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WORLD CLASS DIGITAL X-RAY SYSTEMS</a:t>
            </a:r>
          </a:p>
        </p:txBody>
      </p:sp>
    </p:spTree>
    <p:extLst>
      <p:ext uri="{BB962C8B-B14F-4D97-AF65-F5344CB8AC3E}">
        <p14:creationId xmlns:p14="http://schemas.microsoft.com/office/powerpoint/2010/main" val="273993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39795DDB-5505-4E96-A27B-49808BDD4628}"/>
              </a:ext>
            </a:extLst>
          </p:cNvPr>
          <p:cNvSpPr txBox="1">
            <a:spLocks/>
          </p:cNvSpPr>
          <p:nvPr/>
        </p:nvSpPr>
        <p:spPr>
          <a:xfrm>
            <a:off x="0" y="766800"/>
            <a:ext cx="9327868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OUR SUPPORT AND EDUCATION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1C8F71C5-A7D9-43D6-A833-E06FCBF4EC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3175" r="4921"/>
          <a:stretch/>
        </p:blipFill>
        <p:spPr>
          <a:xfrm>
            <a:off x="9327869" y="162760"/>
            <a:ext cx="2616099" cy="3266240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1C6AE9D5-C703-4CAE-AA2D-39788BD1BE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610" t="1031" r="28714" b="1727"/>
          <a:stretch/>
        </p:blipFill>
        <p:spPr>
          <a:xfrm>
            <a:off x="9327870" y="3506921"/>
            <a:ext cx="2616098" cy="3188319"/>
          </a:xfrm>
          <a:prstGeom prst="rect">
            <a:avLst/>
          </a:prstGeom>
        </p:spPr>
      </p:pic>
      <p:sp>
        <p:nvSpPr>
          <p:cNvPr id="27" name="Shape 2836">
            <a:extLst>
              <a:ext uri="{FF2B5EF4-FFF2-40B4-BE49-F238E27FC236}">
                <a16:creationId xmlns:a16="http://schemas.microsoft.com/office/drawing/2014/main" id="{232E1534-AAD7-4B92-A467-7C1DD5DA82AB}"/>
              </a:ext>
            </a:extLst>
          </p:cNvPr>
          <p:cNvSpPr/>
          <p:nvPr/>
        </p:nvSpPr>
        <p:spPr>
          <a:xfrm>
            <a:off x="2839832" y="4111544"/>
            <a:ext cx="483547" cy="351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3A6C3A65-6A98-4AB0-8EAA-F9E6EE0184A7}"/>
              </a:ext>
            </a:extLst>
          </p:cNvPr>
          <p:cNvSpPr txBox="1"/>
          <p:nvPr/>
        </p:nvSpPr>
        <p:spPr>
          <a:xfrm>
            <a:off x="2102925" y="2999090"/>
            <a:ext cx="20224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Sales support, product support, sales training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F771B032-3DB9-4497-ABF8-914EF4A59914}"/>
              </a:ext>
            </a:extLst>
          </p:cNvPr>
          <p:cNvSpPr/>
          <p:nvPr/>
        </p:nvSpPr>
        <p:spPr>
          <a:xfrm>
            <a:off x="2290479" y="2718396"/>
            <a:ext cx="1647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ARCOMA SALES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BD351C88-F876-48EC-844F-1E4DD9487CD4}"/>
              </a:ext>
            </a:extLst>
          </p:cNvPr>
          <p:cNvSpPr txBox="1"/>
          <p:nvPr/>
        </p:nvSpPr>
        <p:spPr>
          <a:xfrm>
            <a:off x="5331624" y="2999090"/>
            <a:ext cx="22181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Marketing materials, Marketing support, Partner portal, image bank</a:t>
            </a: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E2F4FB00-379F-4C1F-9470-1B0A1EB4AF42}"/>
              </a:ext>
            </a:extLst>
          </p:cNvPr>
          <p:cNvSpPr/>
          <p:nvPr/>
        </p:nvSpPr>
        <p:spPr>
          <a:xfrm>
            <a:off x="5331624" y="2718396"/>
            <a:ext cx="2218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ARCOMA MARKETING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E9D01146-68EA-4706-9295-46B4D1715045}"/>
              </a:ext>
            </a:extLst>
          </p:cNvPr>
          <p:cNvSpPr txBox="1"/>
          <p:nvPr/>
        </p:nvSpPr>
        <p:spPr>
          <a:xfrm>
            <a:off x="2119656" y="5014074"/>
            <a:ext cx="202247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Product support, service support, guidance, questions.</a:t>
            </a:r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18D701C5-7579-4AAB-AD75-82172BD529D8}"/>
              </a:ext>
            </a:extLst>
          </p:cNvPr>
          <p:cNvSpPr/>
          <p:nvPr/>
        </p:nvSpPr>
        <p:spPr>
          <a:xfrm>
            <a:off x="1611512" y="4733380"/>
            <a:ext cx="30387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ARCOMA SUPPORT &amp; SERVICE</a:t>
            </a: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BDBB0B73-3450-451C-AED5-45414F838336}"/>
              </a:ext>
            </a:extLst>
          </p:cNvPr>
          <p:cNvSpPr txBox="1"/>
          <p:nvPr/>
        </p:nvSpPr>
        <p:spPr>
          <a:xfrm>
            <a:off x="5446198" y="5014074"/>
            <a:ext cx="22181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Service and installation training, application training, product training, guides. </a:t>
            </a:r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4654FAF6-9048-40C0-9DA5-2FD9D71D99FC}"/>
              </a:ext>
            </a:extLst>
          </p:cNvPr>
          <p:cNvSpPr/>
          <p:nvPr/>
        </p:nvSpPr>
        <p:spPr>
          <a:xfrm>
            <a:off x="5455851" y="4733380"/>
            <a:ext cx="20031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ARCOMA ACADEMY</a:t>
            </a:r>
          </a:p>
        </p:txBody>
      </p:sp>
      <p:sp>
        <p:nvSpPr>
          <p:cNvPr id="25" name="Shape 2700">
            <a:extLst>
              <a:ext uri="{FF2B5EF4-FFF2-40B4-BE49-F238E27FC236}">
                <a16:creationId xmlns:a16="http://schemas.microsoft.com/office/drawing/2014/main" id="{0ADA7690-AD84-4BB7-B9D1-5A124358E677}"/>
              </a:ext>
            </a:extLst>
          </p:cNvPr>
          <p:cNvSpPr/>
          <p:nvPr/>
        </p:nvSpPr>
        <p:spPr>
          <a:xfrm>
            <a:off x="6213191" y="4005572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0618"/>
                </a:moveTo>
                <a:lnTo>
                  <a:pt x="15069" y="13232"/>
                </a:lnTo>
                <a:lnTo>
                  <a:pt x="15063" y="13228"/>
                </a:lnTo>
                <a:cubicBezTo>
                  <a:pt x="15472" y="12512"/>
                  <a:pt x="15709" y="11684"/>
                  <a:pt x="15709" y="10800"/>
                </a:cubicBezTo>
                <a:cubicBezTo>
                  <a:pt x="15709" y="9192"/>
                  <a:pt x="14932" y="7768"/>
                  <a:pt x="13737" y="6873"/>
                </a:cubicBezTo>
                <a:lnTo>
                  <a:pt x="19796" y="6873"/>
                </a:lnTo>
                <a:cubicBezTo>
                  <a:pt x="20322" y="8076"/>
                  <a:pt x="20618" y="9403"/>
                  <a:pt x="20618" y="10800"/>
                </a:cubicBezTo>
                <a:cubicBezTo>
                  <a:pt x="20618" y="16221"/>
                  <a:pt x="16225" y="20615"/>
                  <a:pt x="10804" y="20618"/>
                </a:cubicBezTo>
                <a:moveTo>
                  <a:pt x="9708" y="20554"/>
                </a:moveTo>
                <a:cubicBezTo>
                  <a:pt x="4800" y="20010"/>
                  <a:pt x="982" y="15853"/>
                  <a:pt x="982" y="10800"/>
                </a:cubicBezTo>
                <a:cubicBezTo>
                  <a:pt x="982" y="9010"/>
                  <a:pt x="1468" y="7337"/>
                  <a:pt x="2305" y="5892"/>
                </a:cubicBezTo>
                <a:lnTo>
                  <a:pt x="6452" y="13076"/>
                </a:lnTo>
                <a:cubicBezTo>
                  <a:pt x="7273" y="14640"/>
                  <a:pt x="8911" y="15709"/>
                  <a:pt x="10800" y="15709"/>
                </a:cubicBezTo>
                <a:cubicBezTo>
                  <a:pt x="11487" y="15709"/>
                  <a:pt x="12141" y="15567"/>
                  <a:pt x="12734" y="15312"/>
                </a:cubicBezTo>
                <a:cubicBezTo>
                  <a:pt x="12734" y="15312"/>
                  <a:pt x="9708" y="20554"/>
                  <a:pt x="9708" y="20554"/>
                </a:cubicBezTo>
                <a:close/>
                <a:moveTo>
                  <a:pt x="7315" y="12607"/>
                </a:moveTo>
                <a:cubicBezTo>
                  <a:pt x="7034" y="12065"/>
                  <a:pt x="6873" y="11452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cubicBezTo>
                  <a:pt x="9318" y="14727"/>
                  <a:pt x="8029" y="13906"/>
                  <a:pt x="7360" y="12694"/>
                </a:cubicBezTo>
                <a:lnTo>
                  <a:pt x="7364" y="12691"/>
                </a:lnTo>
                <a:cubicBezTo>
                  <a:pt x="7364" y="12691"/>
                  <a:pt x="7315" y="12607"/>
                  <a:pt x="7315" y="12607"/>
                </a:cubicBezTo>
                <a:close/>
                <a:moveTo>
                  <a:pt x="10800" y="982"/>
                </a:moveTo>
                <a:cubicBezTo>
                  <a:pt x="14432" y="982"/>
                  <a:pt x="17596" y="2959"/>
                  <a:pt x="19294" y="5891"/>
                </a:cubicBezTo>
                <a:lnTo>
                  <a:pt x="10800" y="5891"/>
                </a:lnTo>
                <a:cubicBezTo>
                  <a:pt x="8290" y="5891"/>
                  <a:pt x="6223" y="7776"/>
                  <a:pt x="5930" y="10207"/>
                </a:cubicBezTo>
                <a:lnTo>
                  <a:pt x="2909" y="4975"/>
                </a:lnTo>
                <a:cubicBezTo>
                  <a:pt x="4697" y="2557"/>
                  <a:pt x="7561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32" name="Shape 2946">
            <a:extLst>
              <a:ext uri="{FF2B5EF4-FFF2-40B4-BE49-F238E27FC236}">
                <a16:creationId xmlns:a16="http://schemas.microsoft.com/office/drawing/2014/main" id="{AEECF7E8-EBA7-4F80-A9B7-7199093269CF}"/>
              </a:ext>
            </a:extLst>
          </p:cNvPr>
          <p:cNvSpPr/>
          <p:nvPr/>
        </p:nvSpPr>
        <p:spPr>
          <a:xfrm>
            <a:off x="2802277" y="1946729"/>
            <a:ext cx="558655" cy="558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95" y="9980"/>
                </a:moveTo>
                <a:cubicBezTo>
                  <a:pt x="19587" y="9894"/>
                  <a:pt x="19575" y="9811"/>
                  <a:pt x="19565" y="9726"/>
                </a:cubicBezTo>
                <a:cubicBezTo>
                  <a:pt x="19542" y="9539"/>
                  <a:pt x="19514" y="9355"/>
                  <a:pt x="19480" y="9172"/>
                </a:cubicBezTo>
                <a:cubicBezTo>
                  <a:pt x="19463" y="9078"/>
                  <a:pt x="19444" y="8986"/>
                  <a:pt x="19424" y="8893"/>
                </a:cubicBezTo>
                <a:cubicBezTo>
                  <a:pt x="19384" y="8712"/>
                  <a:pt x="19337" y="8533"/>
                  <a:pt x="19286" y="8356"/>
                </a:cubicBezTo>
                <a:cubicBezTo>
                  <a:pt x="19263" y="8276"/>
                  <a:pt x="19244" y="8195"/>
                  <a:pt x="19218" y="8116"/>
                </a:cubicBezTo>
                <a:cubicBezTo>
                  <a:pt x="19143" y="7879"/>
                  <a:pt x="19057" y="7646"/>
                  <a:pt x="18963" y="7418"/>
                </a:cubicBezTo>
                <a:cubicBezTo>
                  <a:pt x="18923" y="7321"/>
                  <a:pt x="18876" y="7229"/>
                  <a:pt x="18833" y="7134"/>
                </a:cubicBezTo>
                <a:cubicBezTo>
                  <a:pt x="18771" y="6999"/>
                  <a:pt x="18708" y="6865"/>
                  <a:pt x="18640" y="6734"/>
                </a:cubicBezTo>
                <a:cubicBezTo>
                  <a:pt x="18580" y="6618"/>
                  <a:pt x="18516" y="6504"/>
                  <a:pt x="18450" y="6391"/>
                </a:cubicBezTo>
                <a:cubicBezTo>
                  <a:pt x="18392" y="6291"/>
                  <a:pt x="18331" y="6192"/>
                  <a:pt x="18269" y="6094"/>
                </a:cubicBezTo>
                <a:cubicBezTo>
                  <a:pt x="18192" y="5971"/>
                  <a:pt x="18114" y="5849"/>
                  <a:pt x="18031" y="5731"/>
                </a:cubicBezTo>
                <a:cubicBezTo>
                  <a:pt x="17986" y="5667"/>
                  <a:pt x="17936" y="5605"/>
                  <a:pt x="17889" y="5541"/>
                </a:cubicBezTo>
                <a:cubicBezTo>
                  <a:pt x="17544" y="5080"/>
                  <a:pt x="17159" y="4651"/>
                  <a:pt x="16732" y="4265"/>
                </a:cubicBezTo>
                <a:cubicBezTo>
                  <a:pt x="16705" y="4241"/>
                  <a:pt x="16679" y="4216"/>
                  <a:pt x="16652" y="4192"/>
                </a:cubicBezTo>
                <a:cubicBezTo>
                  <a:pt x="16499" y="4058"/>
                  <a:pt x="16343" y="3927"/>
                  <a:pt x="16181" y="3803"/>
                </a:cubicBezTo>
                <a:cubicBezTo>
                  <a:pt x="16173" y="3796"/>
                  <a:pt x="16165" y="3790"/>
                  <a:pt x="16156" y="3784"/>
                </a:cubicBezTo>
                <a:cubicBezTo>
                  <a:pt x="15459" y="3252"/>
                  <a:pt x="14680" y="2821"/>
                  <a:pt x="13842" y="2513"/>
                </a:cubicBezTo>
                <a:cubicBezTo>
                  <a:pt x="13592" y="2912"/>
                  <a:pt x="13337" y="3420"/>
                  <a:pt x="13040" y="3590"/>
                </a:cubicBezTo>
                <a:cubicBezTo>
                  <a:pt x="12610" y="3835"/>
                  <a:pt x="12641" y="4817"/>
                  <a:pt x="13469" y="4725"/>
                </a:cubicBezTo>
                <a:cubicBezTo>
                  <a:pt x="13469" y="4725"/>
                  <a:pt x="13224" y="4970"/>
                  <a:pt x="13469" y="5860"/>
                </a:cubicBezTo>
                <a:cubicBezTo>
                  <a:pt x="13715" y="6750"/>
                  <a:pt x="14126" y="6943"/>
                  <a:pt x="15341" y="6443"/>
                </a:cubicBezTo>
                <a:cubicBezTo>
                  <a:pt x="15862" y="6228"/>
                  <a:pt x="16258" y="6340"/>
                  <a:pt x="16200" y="6873"/>
                </a:cubicBezTo>
                <a:cubicBezTo>
                  <a:pt x="16077" y="8008"/>
                  <a:pt x="15202" y="7960"/>
                  <a:pt x="15862" y="9788"/>
                </a:cubicBezTo>
                <a:cubicBezTo>
                  <a:pt x="16261" y="10892"/>
                  <a:pt x="17243" y="11322"/>
                  <a:pt x="17611" y="12181"/>
                </a:cubicBezTo>
                <a:cubicBezTo>
                  <a:pt x="17814" y="12653"/>
                  <a:pt x="18591" y="13088"/>
                  <a:pt x="19250" y="13384"/>
                </a:cubicBezTo>
                <a:cubicBezTo>
                  <a:pt x="19321" y="13153"/>
                  <a:pt x="19380" y="12917"/>
                  <a:pt x="19432" y="12677"/>
                </a:cubicBezTo>
                <a:cubicBezTo>
                  <a:pt x="19452" y="12587"/>
                  <a:pt x="19467" y="12494"/>
                  <a:pt x="19484" y="12402"/>
                </a:cubicBezTo>
                <a:cubicBezTo>
                  <a:pt x="19517" y="12224"/>
                  <a:pt x="19545" y="12044"/>
                  <a:pt x="19566" y="11862"/>
                </a:cubicBezTo>
                <a:cubicBezTo>
                  <a:pt x="19576" y="11776"/>
                  <a:pt x="19588" y="11691"/>
                  <a:pt x="19596" y="11604"/>
                </a:cubicBezTo>
                <a:cubicBezTo>
                  <a:pt x="19620" y="11340"/>
                  <a:pt x="19636" y="11072"/>
                  <a:pt x="19636" y="10800"/>
                </a:cubicBezTo>
                <a:cubicBezTo>
                  <a:pt x="19636" y="10523"/>
                  <a:pt x="19620" y="10250"/>
                  <a:pt x="19595" y="998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8407" y="9726"/>
                </a:moveTo>
                <a:cubicBezTo>
                  <a:pt x="8468" y="9020"/>
                  <a:pt x="9603" y="8284"/>
                  <a:pt x="10370" y="7947"/>
                </a:cubicBezTo>
                <a:cubicBezTo>
                  <a:pt x="11137" y="7609"/>
                  <a:pt x="11843" y="7486"/>
                  <a:pt x="11751" y="6903"/>
                </a:cubicBezTo>
                <a:cubicBezTo>
                  <a:pt x="11659" y="6320"/>
                  <a:pt x="11444" y="5891"/>
                  <a:pt x="10248" y="5891"/>
                </a:cubicBezTo>
                <a:cubicBezTo>
                  <a:pt x="9051" y="5891"/>
                  <a:pt x="9573" y="7486"/>
                  <a:pt x="8591" y="6535"/>
                </a:cubicBezTo>
                <a:cubicBezTo>
                  <a:pt x="7609" y="5584"/>
                  <a:pt x="8805" y="5830"/>
                  <a:pt x="9296" y="5615"/>
                </a:cubicBezTo>
                <a:cubicBezTo>
                  <a:pt x="9787" y="5400"/>
                  <a:pt x="10278" y="4510"/>
                  <a:pt x="9419" y="4449"/>
                </a:cubicBezTo>
                <a:cubicBezTo>
                  <a:pt x="8560" y="4388"/>
                  <a:pt x="8744" y="4817"/>
                  <a:pt x="8069" y="4572"/>
                </a:cubicBezTo>
                <a:cubicBezTo>
                  <a:pt x="7394" y="4326"/>
                  <a:pt x="7087" y="5431"/>
                  <a:pt x="6658" y="5277"/>
                </a:cubicBezTo>
                <a:cubicBezTo>
                  <a:pt x="6373" y="5176"/>
                  <a:pt x="5613" y="4605"/>
                  <a:pt x="5110" y="4044"/>
                </a:cubicBezTo>
                <a:cubicBezTo>
                  <a:pt x="4094" y="4900"/>
                  <a:pt x="3277" y="5982"/>
                  <a:pt x="2729" y="7212"/>
                </a:cubicBezTo>
                <a:cubicBezTo>
                  <a:pt x="2875" y="8862"/>
                  <a:pt x="3774" y="9726"/>
                  <a:pt x="3774" y="9726"/>
                </a:cubicBezTo>
                <a:cubicBezTo>
                  <a:pt x="3774" y="9726"/>
                  <a:pt x="4234" y="10800"/>
                  <a:pt x="6995" y="12119"/>
                </a:cubicBezTo>
                <a:cubicBezTo>
                  <a:pt x="6995" y="12119"/>
                  <a:pt x="7517" y="12150"/>
                  <a:pt x="6903" y="11536"/>
                </a:cubicBezTo>
                <a:cubicBezTo>
                  <a:pt x="6290" y="10923"/>
                  <a:pt x="5615" y="10156"/>
                  <a:pt x="6382" y="9757"/>
                </a:cubicBezTo>
                <a:cubicBezTo>
                  <a:pt x="7149" y="9358"/>
                  <a:pt x="7364" y="9389"/>
                  <a:pt x="7548" y="10125"/>
                </a:cubicBezTo>
                <a:cubicBezTo>
                  <a:pt x="7732" y="10861"/>
                  <a:pt x="8345" y="10432"/>
                  <a:pt x="8407" y="9726"/>
                </a:cubicBezTo>
                <a:moveTo>
                  <a:pt x="16246" y="12871"/>
                </a:moveTo>
                <a:cubicBezTo>
                  <a:pt x="15893" y="13086"/>
                  <a:pt x="15908" y="13561"/>
                  <a:pt x="16200" y="13822"/>
                </a:cubicBezTo>
                <a:cubicBezTo>
                  <a:pt x="16491" y="14083"/>
                  <a:pt x="17074" y="14420"/>
                  <a:pt x="17258" y="13822"/>
                </a:cubicBezTo>
                <a:cubicBezTo>
                  <a:pt x="17442" y="13224"/>
                  <a:pt x="16599" y="12656"/>
                  <a:pt x="16246" y="12871"/>
                </a:cubicBezTo>
                <a:moveTo>
                  <a:pt x="12027" y="12948"/>
                </a:moveTo>
                <a:cubicBezTo>
                  <a:pt x="10984" y="12058"/>
                  <a:pt x="11107" y="11659"/>
                  <a:pt x="9787" y="11659"/>
                </a:cubicBezTo>
                <a:cubicBezTo>
                  <a:pt x="8468" y="11659"/>
                  <a:pt x="7640" y="11966"/>
                  <a:pt x="7977" y="13807"/>
                </a:cubicBezTo>
                <a:cubicBezTo>
                  <a:pt x="8315" y="15648"/>
                  <a:pt x="9296" y="14819"/>
                  <a:pt x="9205" y="16231"/>
                </a:cubicBezTo>
                <a:cubicBezTo>
                  <a:pt x="9112" y="17642"/>
                  <a:pt x="9450" y="17949"/>
                  <a:pt x="9665" y="18286"/>
                </a:cubicBezTo>
                <a:cubicBezTo>
                  <a:pt x="9880" y="18624"/>
                  <a:pt x="10524" y="19606"/>
                  <a:pt x="10769" y="18225"/>
                </a:cubicBezTo>
                <a:cubicBezTo>
                  <a:pt x="11015" y="16844"/>
                  <a:pt x="11475" y="16077"/>
                  <a:pt x="11996" y="15402"/>
                </a:cubicBezTo>
                <a:cubicBezTo>
                  <a:pt x="12518" y="14727"/>
                  <a:pt x="13070" y="13837"/>
                  <a:pt x="12027" y="12948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33" name="Shape 2708">
            <a:extLst>
              <a:ext uri="{FF2B5EF4-FFF2-40B4-BE49-F238E27FC236}">
                <a16:creationId xmlns:a16="http://schemas.microsoft.com/office/drawing/2014/main" id="{82347087-74F6-4909-8A88-852491964B31}"/>
              </a:ext>
            </a:extLst>
          </p:cNvPr>
          <p:cNvSpPr/>
          <p:nvPr/>
        </p:nvSpPr>
        <p:spPr>
          <a:xfrm>
            <a:off x="6213191" y="1907021"/>
            <a:ext cx="558655" cy="558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</p:spTree>
    <p:extLst>
      <p:ext uri="{BB962C8B-B14F-4D97-AF65-F5344CB8AC3E}">
        <p14:creationId xmlns:p14="http://schemas.microsoft.com/office/powerpoint/2010/main" val="18418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44B27F2-8B58-43CB-A3E7-62AF8B401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71" b="4114"/>
          <a:stretch/>
        </p:blipFill>
        <p:spPr>
          <a:xfrm>
            <a:off x="6158728" y="-1"/>
            <a:ext cx="6046268" cy="6858001"/>
          </a:xfrm>
          <a:prstGeom prst="rect">
            <a:avLst/>
          </a:prstGeom>
        </p:spPr>
      </p:pic>
      <p:sp>
        <p:nvSpPr>
          <p:cNvPr id="17" name="Rubrik 1">
            <a:extLst>
              <a:ext uri="{FF2B5EF4-FFF2-40B4-BE49-F238E27FC236}">
                <a16:creationId xmlns:a16="http://schemas.microsoft.com/office/drawing/2014/main" id="{F6868277-37C0-4CE3-95FE-F7FD21D8936D}"/>
              </a:ext>
            </a:extLst>
          </p:cNvPr>
          <p:cNvSpPr txBox="1">
            <a:spLocks/>
          </p:cNvSpPr>
          <p:nvPr/>
        </p:nvSpPr>
        <p:spPr>
          <a:xfrm>
            <a:off x="437681" y="941017"/>
            <a:ext cx="5912514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QUALITY IS OUR HIGHEST PRIORITY</a:t>
            </a:r>
          </a:p>
        </p:txBody>
      </p:sp>
      <p:sp>
        <p:nvSpPr>
          <p:cNvPr id="26" name="Rubrik 1">
            <a:extLst>
              <a:ext uri="{FF2B5EF4-FFF2-40B4-BE49-F238E27FC236}">
                <a16:creationId xmlns:a16="http://schemas.microsoft.com/office/drawing/2014/main" id="{FF7D7AE8-8A7C-4433-8A53-C0D283AF4463}"/>
              </a:ext>
            </a:extLst>
          </p:cNvPr>
          <p:cNvSpPr txBox="1">
            <a:spLocks/>
          </p:cNvSpPr>
          <p:nvPr/>
        </p:nvSpPr>
        <p:spPr>
          <a:xfrm>
            <a:off x="299561" y="2635888"/>
            <a:ext cx="5733713" cy="387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+mn-lt"/>
              </a:rPr>
              <a:t>INHOUSE TESTING</a:t>
            </a:r>
          </a:p>
          <a:p>
            <a:pPr algn="ctr"/>
            <a:endParaRPr lang="en-US" sz="2000" dirty="0">
              <a:latin typeface="+mn-lt"/>
            </a:endParaRPr>
          </a:p>
          <a:p>
            <a:pPr algn="ctr"/>
            <a:r>
              <a:rPr lang="en-US" sz="2000" dirty="0">
                <a:latin typeface="+mn-lt"/>
              </a:rPr>
              <a:t>INHOUSE PRODUCTION</a:t>
            </a:r>
          </a:p>
          <a:p>
            <a:pPr algn="ctr"/>
            <a:endParaRPr lang="en-US" sz="2000" dirty="0">
              <a:latin typeface="+mn-lt"/>
            </a:endParaRPr>
          </a:p>
          <a:p>
            <a:pPr algn="ctr"/>
            <a:r>
              <a:rPr lang="en-US" sz="2000" dirty="0">
                <a:latin typeface="+mn-lt"/>
              </a:rPr>
              <a:t>CERTIFIED ACCORDING TO ISO 13485, FDA, CFDA</a:t>
            </a:r>
            <a:endParaRPr lang="sv-SE" sz="2000" dirty="0">
              <a:latin typeface="+mn-lt"/>
            </a:endParaRPr>
          </a:p>
          <a:p>
            <a:pPr algn="ctr"/>
            <a:endParaRPr lang="en-US" sz="2000" dirty="0">
              <a:latin typeface="+mn-lt"/>
            </a:endParaRPr>
          </a:p>
          <a:p>
            <a:pPr algn="ctr"/>
            <a:r>
              <a:rPr lang="en-US" sz="2000" dirty="0">
                <a:latin typeface="+mn-lt"/>
              </a:rPr>
              <a:t>INHOUSE PRODUCT DEVELOPMENT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CCB70FE-D2F9-451E-9204-BB459BD21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21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252711-DAAE-4E12-ABB2-B13D1C29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4" y="2663042"/>
            <a:ext cx="2550693" cy="1949009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+mn-lt"/>
              </a:rPr>
              <a:t>EXCELLENT PRODUCTS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39795DDB-5505-4E96-A27B-49808BDD4628}"/>
              </a:ext>
            </a:extLst>
          </p:cNvPr>
          <p:cNvSpPr txBox="1">
            <a:spLocks/>
          </p:cNvSpPr>
          <p:nvPr/>
        </p:nvSpPr>
        <p:spPr>
          <a:xfrm>
            <a:off x="285280" y="788617"/>
            <a:ext cx="11906715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BENEFITS WITH ARCOMA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BDF56E27-2692-459A-ACA9-6B215894D000}"/>
              </a:ext>
            </a:extLst>
          </p:cNvPr>
          <p:cNvCxnSpPr/>
          <p:nvPr/>
        </p:nvCxnSpPr>
        <p:spPr>
          <a:xfrm>
            <a:off x="2711118" y="2663042"/>
            <a:ext cx="0" cy="194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539BB3CC-1EAD-4E9D-A84F-8A25C4B7EC56}"/>
              </a:ext>
            </a:extLst>
          </p:cNvPr>
          <p:cNvCxnSpPr/>
          <p:nvPr/>
        </p:nvCxnSpPr>
        <p:spPr>
          <a:xfrm>
            <a:off x="6128086" y="2663041"/>
            <a:ext cx="0" cy="194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D1C42150-25F8-45AE-81A5-A7F2175F37F0}"/>
              </a:ext>
            </a:extLst>
          </p:cNvPr>
          <p:cNvSpPr txBox="1">
            <a:spLocks/>
          </p:cNvSpPr>
          <p:nvPr/>
        </p:nvSpPr>
        <p:spPr>
          <a:xfrm>
            <a:off x="2863721" y="2663041"/>
            <a:ext cx="3055814" cy="1949009"/>
          </a:xfr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GLOBAL SALES CHANNELS AND PARTNERS</a:t>
            </a:r>
            <a:endParaRPr lang="en-US" sz="2000" dirty="0">
              <a:latin typeface="+mn-lt"/>
            </a:endParaRP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686EB29E-17A2-4DD2-8F52-433BFF3C1ECE}"/>
              </a:ext>
            </a:extLst>
          </p:cNvPr>
          <p:cNvSpPr txBox="1">
            <a:spLocks/>
          </p:cNvSpPr>
          <p:nvPr/>
        </p:nvSpPr>
        <p:spPr>
          <a:xfrm>
            <a:off x="6312775" y="2663041"/>
            <a:ext cx="2614642" cy="1949009"/>
          </a:xfr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LARGE AND GROWING MARKET</a:t>
            </a:r>
          </a:p>
        </p:txBody>
      </p:sp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08140E58-A04C-4EA6-8FF6-85604E9E002B}"/>
              </a:ext>
            </a:extLst>
          </p:cNvPr>
          <p:cNvCxnSpPr/>
          <p:nvPr/>
        </p:nvCxnSpPr>
        <p:spPr>
          <a:xfrm>
            <a:off x="9087843" y="2663040"/>
            <a:ext cx="0" cy="194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ubrik 1">
            <a:extLst>
              <a:ext uri="{FF2B5EF4-FFF2-40B4-BE49-F238E27FC236}">
                <a16:creationId xmlns:a16="http://schemas.microsoft.com/office/drawing/2014/main" id="{65BFEDFB-C0BF-439E-A322-8CC955A59FCB}"/>
              </a:ext>
            </a:extLst>
          </p:cNvPr>
          <p:cNvSpPr txBox="1">
            <a:spLocks/>
          </p:cNvSpPr>
          <p:nvPr/>
        </p:nvSpPr>
        <p:spPr>
          <a:xfrm>
            <a:off x="9248469" y="2663040"/>
            <a:ext cx="2614639" cy="1949009"/>
          </a:xfr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MORE THAN 25 YEARS OF EXPERIENCE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5791EBC-E9DD-4703-8531-DC0CCF7C0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6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0A8A690-F3E1-43F4-90A7-DF910054310F}"/>
              </a:ext>
            </a:extLst>
          </p:cNvPr>
          <p:cNvSpPr txBox="1"/>
          <p:nvPr/>
        </p:nvSpPr>
        <p:spPr>
          <a:xfrm>
            <a:off x="0" y="301873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1600" dirty="0"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 err="1">
                <a:ea typeface="Lato Light" charset="0"/>
                <a:cs typeface="Segoe UI" panose="020B0502040204020203" pitchFamily="34" charset="0"/>
              </a:rPr>
              <a:t>Arcoma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AB | </a:t>
            </a:r>
            <a:r>
              <a:rPr lang="en-US" sz="1200" b="1" dirty="0" err="1">
                <a:ea typeface="Lato Light" charset="0"/>
                <a:cs typeface="Segoe UI" panose="020B0502040204020203" pitchFamily="34" charset="0"/>
              </a:rPr>
              <a:t>Annavägen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1 | </a:t>
            </a:r>
            <a:r>
              <a:rPr lang="sv-SE" sz="1200" b="1" dirty="0"/>
              <a:t>352 46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Växjö | Sweden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C7A3F83-8246-4074-8719-C54E5827C067}"/>
              </a:ext>
            </a:extLst>
          </p:cNvPr>
          <p:cNvSpPr txBox="1"/>
          <p:nvPr/>
        </p:nvSpPr>
        <p:spPr>
          <a:xfrm>
            <a:off x="2687757" y="5358142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PHONE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FB183D7-968D-45A9-8ECE-E938EC7E68B8}"/>
              </a:ext>
            </a:extLst>
          </p:cNvPr>
          <p:cNvSpPr txBox="1"/>
          <p:nvPr/>
        </p:nvSpPr>
        <p:spPr>
          <a:xfrm>
            <a:off x="2088200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+46 470 70 69 00</a:t>
            </a:r>
            <a:endParaRPr lang="en-US" sz="1200" dirty="0">
              <a:ea typeface="Lato Light" charset="0"/>
              <a:cs typeface="Segoe UI" panose="020B0502040204020203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F5451D3-3392-4F6A-81F2-5F0B8C769FB4}"/>
              </a:ext>
            </a:extLst>
          </p:cNvPr>
          <p:cNvSpPr txBox="1"/>
          <p:nvPr/>
        </p:nvSpPr>
        <p:spPr>
          <a:xfrm>
            <a:off x="5655260" y="5358142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EMAIL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AD23647-EE68-46DF-81D6-81A490A68D8F}"/>
              </a:ext>
            </a:extLst>
          </p:cNvPr>
          <p:cNvSpPr txBox="1"/>
          <p:nvPr/>
        </p:nvSpPr>
        <p:spPr>
          <a:xfrm>
            <a:off x="5022042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Lato Light" charset="0"/>
                <a:cs typeface="Segoe UI" panose="020B0502040204020203" pitchFamily="34" charset="0"/>
              </a:rPr>
              <a:t>service@arcoma.se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7EB53F9-A059-408C-976C-28FCDF2A4795}"/>
              </a:ext>
            </a:extLst>
          </p:cNvPr>
          <p:cNvSpPr txBox="1"/>
          <p:nvPr/>
        </p:nvSpPr>
        <p:spPr>
          <a:xfrm>
            <a:off x="8537787" y="5358142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WEBSITE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FC3739A-C1B6-408F-9D66-B89E7EEE242E}"/>
              </a:ext>
            </a:extLst>
          </p:cNvPr>
          <p:cNvSpPr txBox="1"/>
          <p:nvPr/>
        </p:nvSpPr>
        <p:spPr>
          <a:xfrm>
            <a:off x="8047237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Lato Light" charset="0"/>
                <a:cs typeface="Segoe UI" panose="020B0502040204020203" pitchFamily="34" charset="0"/>
              </a:rPr>
              <a:t>www.arcoma.se</a:t>
            </a:r>
          </a:p>
        </p:txBody>
      </p:sp>
      <p:sp>
        <p:nvSpPr>
          <p:cNvPr id="14" name="Shape 2643">
            <a:extLst>
              <a:ext uri="{FF2B5EF4-FFF2-40B4-BE49-F238E27FC236}">
                <a16:creationId xmlns:a16="http://schemas.microsoft.com/office/drawing/2014/main" id="{2A167D88-D6BE-467B-8E64-704D2C306C55}"/>
              </a:ext>
            </a:extLst>
          </p:cNvPr>
          <p:cNvSpPr/>
          <p:nvPr/>
        </p:nvSpPr>
        <p:spPr>
          <a:xfrm>
            <a:off x="3055822" y="4820934"/>
            <a:ext cx="253229" cy="464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Shape 2944">
            <a:extLst>
              <a:ext uri="{FF2B5EF4-FFF2-40B4-BE49-F238E27FC236}">
                <a16:creationId xmlns:a16="http://schemas.microsoft.com/office/drawing/2014/main" id="{D9E88472-CCA4-4893-B97B-698D4399DECF}"/>
              </a:ext>
            </a:extLst>
          </p:cNvPr>
          <p:cNvSpPr/>
          <p:nvPr/>
        </p:nvSpPr>
        <p:spPr>
          <a:xfrm>
            <a:off x="8973438" y="4888416"/>
            <a:ext cx="386463" cy="386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hape 2856">
            <a:extLst>
              <a:ext uri="{FF2B5EF4-FFF2-40B4-BE49-F238E27FC236}">
                <a16:creationId xmlns:a16="http://schemas.microsoft.com/office/drawing/2014/main" id="{4D4362F8-417B-4AD9-9310-BAF88ED68376}"/>
              </a:ext>
            </a:extLst>
          </p:cNvPr>
          <p:cNvSpPr/>
          <p:nvPr/>
        </p:nvSpPr>
        <p:spPr>
          <a:xfrm>
            <a:off x="5920680" y="4890803"/>
            <a:ext cx="350640" cy="350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A7E79DD-D1A1-4B46-B974-94C5540B7532}"/>
              </a:ext>
            </a:extLst>
          </p:cNvPr>
          <p:cNvSpPr txBox="1"/>
          <p:nvPr/>
        </p:nvSpPr>
        <p:spPr>
          <a:xfrm>
            <a:off x="0" y="251717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400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THANK YOU</a:t>
            </a:r>
            <a:endParaRPr lang="en-US" sz="2400" spc="400" dirty="0">
              <a:solidFill>
                <a:schemeClr val="accent1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6ED5116D-99E8-4026-BA1D-C1B47875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B89E4D9-D4CF-4587-9E4C-32AF71433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59"/>
          <a:stretch/>
        </p:blipFill>
        <p:spPr>
          <a:xfrm>
            <a:off x="8242424" y="3789401"/>
            <a:ext cx="3949576" cy="30686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FCF6145D-EF3D-4F1A-B497-8F1C85257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3617" r="5114"/>
          <a:stretch/>
        </p:blipFill>
        <p:spPr>
          <a:xfrm>
            <a:off x="4134863" y="3789401"/>
            <a:ext cx="3949572" cy="305528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268EBC1-A641-472B-83BA-FBED55A80E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4597" r="3140" b="12386"/>
          <a:stretch/>
        </p:blipFill>
        <p:spPr>
          <a:xfrm>
            <a:off x="1" y="3789402"/>
            <a:ext cx="3949572" cy="305528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11894" y="1683603"/>
            <a:ext cx="8968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Arcoma</a:t>
            </a:r>
            <a:r>
              <a:rPr lang="en-US" sz="2800" dirty="0"/>
              <a:t> develops, produces and provides complete radiology solutions worldwide with the mission to improve care for the patient and work environment for the user.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28DD6BB3-073C-4B79-BC69-165E38FA757A}"/>
              </a:ext>
            </a:extLst>
          </p:cNvPr>
          <p:cNvSpPr txBox="1">
            <a:spLocks/>
          </p:cNvSpPr>
          <p:nvPr/>
        </p:nvSpPr>
        <p:spPr>
          <a:xfrm>
            <a:off x="285280" y="788617"/>
            <a:ext cx="11906715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ABOUT US</a:t>
            </a:r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195DA1D-87EC-4243-9AD6-92BD77B33BB3}"/>
              </a:ext>
            </a:extLst>
          </p:cNvPr>
          <p:cNvSpPr/>
          <p:nvPr/>
        </p:nvSpPr>
        <p:spPr>
          <a:xfrm>
            <a:off x="2544605" y="5457029"/>
            <a:ext cx="1270325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Reduce healthcare costs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81BC3124-314F-432A-9040-9DB93B2D09DB}"/>
              </a:ext>
            </a:extLst>
          </p:cNvPr>
          <p:cNvSpPr/>
          <p:nvPr/>
        </p:nvSpPr>
        <p:spPr>
          <a:xfrm>
            <a:off x="6628244" y="5457029"/>
            <a:ext cx="1268811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Improve work environment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EC502B4E-4DC4-44CB-8F36-19257B6EA509}"/>
              </a:ext>
            </a:extLst>
          </p:cNvPr>
          <p:cNvSpPr/>
          <p:nvPr/>
        </p:nvSpPr>
        <p:spPr>
          <a:xfrm>
            <a:off x="10764928" y="5542092"/>
            <a:ext cx="1268811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Improve patient care</a:t>
            </a:r>
          </a:p>
        </p:txBody>
      </p:sp>
    </p:spTree>
    <p:extLst>
      <p:ext uri="{BB962C8B-B14F-4D97-AF65-F5344CB8AC3E}">
        <p14:creationId xmlns:p14="http://schemas.microsoft.com/office/powerpoint/2010/main" val="1589513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räd&#10;&#10;Automatiskt genererad beskrivning">
            <a:extLst>
              <a:ext uri="{FF2B5EF4-FFF2-40B4-BE49-F238E27FC236}">
                <a16:creationId xmlns:a16="http://schemas.microsoft.com/office/drawing/2014/main" id="{0A513057-B536-404F-B2AE-B2D09BE8B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5397" r="-297" b="5330"/>
          <a:stretch/>
        </p:blipFill>
        <p:spPr>
          <a:xfrm>
            <a:off x="185895" y="132347"/>
            <a:ext cx="11200226" cy="647449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AB58700A-93B9-4AD5-8289-70128BA4D55C}"/>
              </a:ext>
            </a:extLst>
          </p:cNvPr>
          <p:cNvSpPr/>
          <p:nvPr/>
        </p:nvSpPr>
        <p:spPr>
          <a:xfrm>
            <a:off x="1551406" y="2684652"/>
            <a:ext cx="2893802" cy="202800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More than 25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years of experience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5560D16-F97A-4443-9344-D969CCEF0E95}"/>
              </a:ext>
            </a:extLst>
          </p:cNvPr>
          <p:cNvSpPr txBox="1">
            <a:spLocks/>
          </p:cNvSpPr>
          <p:nvPr/>
        </p:nvSpPr>
        <p:spPr>
          <a:xfrm>
            <a:off x="3151012" y="4505130"/>
            <a:ext cx="5860881" cy="387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C0B75EE5-F12E-485B-B18E-A4D79CC0D1CC}"/>
              </a:ext>
            </a:extLst>
          </p:cNvPr>
          <p:cNvSpPr txBox="1">
            <a:spLocks/>
          </p:cNvSpPr>
          <p:nvPr/>
        </p:nvSpPr>
        <p:spPr>
          <a:xfrm>
            <a:off x="8419586" y="6486921"/>
            <a:ext cx="5860881" cy="387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Listed at NASDAQ OMX First north, Sweden</a:t>
            </a: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21F11DD6-029C-41A2-A035-64925702AFEF}"/>
              </a:ext>
            </a:extLst>
          </p:cNvPr>
          <p:cNvSpPr txBox="1">
            <a:spLocks/>
          </p:cNvSpPr>
          <p:nvPr/>
        </p:nvSpPr>
        <p:spPr>
          <a:xfrm>
            <a:off x="453697" y="743172"/>
            <a:ext cx="11457566" cy="4114658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500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3500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SYSTEMS </a:t>
            </a:r>
          </a:p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INSTALLED GLOBALLY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A861F547-2022-4D95-939C-25AF977FA101}"/>
              </a:ext>
            </a:extLst>
          </p:cNvPr>
          <p:cNvSpPr/>
          <p:nvPr/>
        </p:nvSpPr>
        <p:spPr>
          <a:xfrm>
            <a:off x="4490927" y="2684652"/>
            <a:ext cx="2966123" cy="2028007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Trusted partner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with global reach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217C73F-F5C2-4DAC-9712-AA0D8710D165}"/>
              </a:ext>
            </a:extLst>
          </p:cNvPr>
          <p:cNvSpPr/>
          <p:nvPr/>
        </p:nvSpPr>
        <p:spPr>
          <a:xfrm>
            <a:off x="7457050" y="2684650"/>
            <a:ext cx="2959115" cy="202800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Swedish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development and manufacturing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ED27B55A-9F3D-49A6-8B85-18B5B5D12E6E}"/>
              </a:ext>
            </a:extLst>
          </p:cNvPr>
          <p:cNvSpPr/>
          <p:nvPr/>
        </p:nvSpPr>
        <p:spPr>
          <a:xfrm flipH="1">
            <a:off x="4445208" y="2684651"/>
            <a:ext cx="45719" cy="20435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168B99B6-723B-4964-87C2-75B4D5A53204}"/>
              </a:ext>
            </a:extLst>
          </p:cNvPr>
          <p:cNvSpPr/>
          <p:nvPr/>
        </p:nvSpPr>
        <p:spPr>
          <a:xfrm flipH="1">
            <a:off x="7457050" y="2676866"/>
            <a:ext cx="45719" cy="20435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2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räd&#10;&#10;Automatiskt genererad beskrivning">
            <a:extLst>
              <a:ext uri="{FF2B5EF4-FFF2-40B4-BE49-F238E27FC236}">
                <a16:creationId xmlns:a16="http://schemas.microsoft.com/office/drawing/2014/main" id="{0A513057-B536-404F-B2AE-B2D09BE8B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-1737" r="-297" b="5330"/>
          <a:stretch/>
        </p:blipFill>
        <p:spPr>
          <a:xfrm>
            <a:off x="1207854" y="0"/>
            <a:ext cx="10985863" cy="6858000"/>
          </a:xfrm>
          <a:prstGeom prst="rect">
            <a:avLst/>
          </a:prstGeom>
        </p:spPr>
      </p:pic>
      <p:sp>
        <p:nvSpPr>
          <p:cNvPr id="17" name="Ellips 16">
            <a:extLst>
              <a:ext uri="{FF2B5EF4-FFF2-40B4-BE49-F238E27FC236}">
                <a16:creationId xmlns:a16="http://schemas.microsoft.com/office/drawing/2014/main" id="{1858C5E8-925A-4D76-893B-96D10C82CE7F}"/>
              </a:ext>
            </a:extLst>
          </p:cNvPr>
          <p:cNvSpPr/>
          <p:nvPr/>
        </p:nvSpPr>
        <p:spPr>
          <a:xfrm>
            <a:off x="3573193" y="2677849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D69B6641-2299-4585-9BBD-B552CD3C845D}"/>
              </a:ext>
            </a:extLst>
          </p:cNvPr>
          <p:cNvSpPr/>
          <p:nvPr/>
        </p:nvSpPr>
        <p:spPr>
          <a:xfrm>
            <a:off x="3279846" y="3427064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778B2102-8248-4599-A200-B78BBB876BE9}"/>
              </a:ext>
            </a:extLst>
          </p:cNvPr>
          <p:cNvSpPr/>
          <p:nvPr/>
        </p:nvSpPr>
        <p:spPr>
          <a:xfrm>
            <a:off x="6813879" y="2452693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68C7ED77-4BB1-493D-A4CC-52073ED54B24}"/>
              </a:ext>
            </a:extLst>
          </p:cNvPr>
          <p:cNvSpPr/>
          <p:nvPr/>
        </p:nvSpPr>
        <p:spPr>
          <a:xfrm>
            <a:off x="6651358" y="2351656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1BED4CF5-A80C-4DDD-8D6A-A7D2154C3859}"/>
              </a:ext>
            </a:extLst>
          </p:cNvPr>
          <p:cNvSpPr/>
          <p:nvPr/>
        </p:nvSpPr>
        <p:spPr>
          <a:xfrm>
            <a:off x="7050894" y="2243225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4D4B3DBD-BA67-4DAE-B4FD-7729920F81CD}"/>
              </a:ext>
            </a:extLst>
          </p:cNvPr>
          <p:cNvSpPr/>
          <p:nvPr/>
        </p:nvSpPr>
        <p:spPr>
          <a:xfrm>
            <a:off x="6635205" y="2601036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ubrik 1">
            <a:extLst>
              <a:ext uri="{FF2B5EF4-FFF2-40B4-BE49-F238E27FC236}">
                <a16:creationId xmlns:a16="http://schemas.microsoft.com/office/drawing/2014/main" id="{592AD0ED-B285-4268-94FC-CC826F860FBA}"/>
              </a:ext>
            </a:extLst>
          </p:cNvPr>
          <p:cNvSpPr txBox="1">
            <a:spLocks/>
          </p:cNvSpPr>
          <p:nvPr/>
        </p:nvSpPr>
        <p:spPr>
          <a:xfrm>
            <a:off x="-178666" y="2948186"/>
            <a:ext cx="2236178" cy="14129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3155B15C-D07B-474C-9098-73A1E6D0DC02}"/>
              </a:ext>
            </a:extLst>
          </p:cNvPr>
          <p:cNvSpPr/>
          <p:nvPr/>
        </p:nvSpPr>
        <p:spPr>
          <a:xfrm>
            <a:off x="6641417" y="2808016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Ellips 32">
            <a:extLst>
              <a:ext uri="{FF2B5EF4-FFF2-40B4-BE49-F238E27FC236}">
                <a16:creationId xmlns:a16="http://schemas.microsoft.com/office/drawing/2014/main" id="{C0F89471-29EE-4868-8447-DD55AC272231}"/>
              </a:ext>
            </a:extLst>
          </p:cNvPr>
          <p:cNvSpPr/>
          <p:nvPr/>
        </p:nvSpPr>
        <p:spPr>
          <a:xfrm>
            <a:off x="6698284" y="2909053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0CDDF850-A98D-4EF6-9104-33EE4FAA1BC6}"/>
              </a:ext>
            </a:extLst>
          </p:cNvPr>
          <p:cNvSpPr/>
          <p:nvPr/>
        </p:nvSpPr>
        <p:spPr>
          <a:xfrm>
            <a:off x="6755616" y="2843528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Ellips 34">
            <a:extLst>
              <a:ext uri="{FF2B5EF4-FFF2-40B4-BE49-F238E27FC236}">
                <a16:creationId xmlns:a16="http://schemas.microsoft.com/office/drawing/2014/main" id="{AC8FF656-D84C-4CD2-AF90-C55797CC9DAC}"/>
              </a:ext>
            </a:extLst>
          </p:cNvPr>
          <p:cNvSpPr/>
          <p:nvPr/>
        </p:nvSpPr>
        <p:spPr>
          <a:xfrm>
            <a:off x="6833323" y="2898731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055CA584-E5F8-42D5-B896-78D9F72FC054}"/>
              </a:ext>
            </a:extLst>
          </p:cNvPr>
          <p:cNvSpPr/>
          <p:nvPr/>
        </p:nvSpPr>
        <p:spPr>
          <a:xfrm>
            <a:off x="6521337" y="2808016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7" name="Ellips 36">
            <a:extLst>
              <a:ext uri="{FF2B5EF4-FFF2-40B4-BE49-F238E27FC236}">
                <a16:creationId xmlns:a16="http://schemas.microsoft.com/office/drawing/2014/main" id="{11817A19-D16D-434F-A06E-EBE6F1ADDA9B}"/>
              </a:ext>
            </a:extLst>
          </p:cNvPr>
          <p:cNvSpPr/>
          <p:nvPr/>
        </p:nvSpPr>
        <p:spPr>
          <a:xfrm>
            <a:off x="6783896" y="2732169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B73036B0-64B6-48A6-88BE-111DA95EF1AB}"/>
              </a:ext>
            </a:extLst>
          </p:cNvPr>
          <p:cNvSpPr/>
          <p:nvPr/>
        </p:nvSpPr>
        <p:spPr>
          <a:xfrm>
            <a:off x="7913985" y="2473551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Ellips 38">
            <a:extLst>
              <a:ext uri="{FF2B5EF4-FFF2-40B4-BE49-F238E27FC236}">
                <a16:creationId xmlns:a16="http://schemas.microsoft.com/office/drawing/2014/main" id="{E4BC6BA5-393A-4357-B0F1-1D80654D0C55}"/>
              </a:ext>
            </a:extLst>
          </p:cNvPr>
          <p:cNvSpPr/>
          <p:nvPr/>
        </p:nvSpPr>
        <p:spPr>
          <a:xfrm>
            <a:off x="6570764" y="3010090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Ellips 39">
            <a:extLst>
              <a:ext uri="{FF2B5EF4-FFF2-40B4-BE49-F238E27FC236}">
                <a16:creationId xmlns:a16="http://schemas.microsoft.com/office/drawing/2014/main" id="{7EAD5ED3-72BC-4DAB-B1FA-5B3EE85FE048}"/>
              </a:ext>
            </a:extLst>
          </p:cNvPr>
          <p:cNvSpPr/>
          <p:nvPr/>
        </p:nvSpPr>
        <p:spPr>
          <a:xfrm>
            <a:off x="6324333" y="2640523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Ellips 40">
            <a:extLst>
              <a:ext uri="{FF2B5EF4-FFF2-40B4-BE49-F238E27FC236}">
                <a16:creationId xmlns:a16="http://schemas.microsoft.com/office/drawing/2014/main" id="{1157D7EF-BEE0-45A5-8E0D-6B38B866B80C}"/>
              </a:ext>
            </a:extLst>
          </p:cNvPr>
          <p:cNvSpPr/>
          <p:nvPr/>
        </p:nvSpPr>
        <p:spPr>
          <a:xfrm>
            <a:off x="6928107" y="2808015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Ellips 41">
            <a:extLst>
              <a:ext uri="{FF2B5EF4-FFF2-40B4-BE49-F238E27FC236}">
                <a16:creationId xmlns:a16="http://schemas.microsoft.com/office/drawing/2014/main" id="{18D0BC1C-5CA3-4E49-A22A-BC20C43E723D}"/>
              </a:ext>
            </a:extLst>
          </p:cNvPr>
          <p:cNvSpPr/>
          <p:nvPr/>
        </p:nvSpPr>
        <p:spPr>
          <a:xfrm>
            <a:off x="7301733" y="3293576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Ellips 42">
            <a:extLst>
              <a:ext uri="{FF2B5EF4-FFF2-40B4-BE49-F238E27FC236}">
                <a16:creationId xmlns:a16="http://schemas.microsoft.com/office/drawing/2014/main" id="{D9318814-A059-40ED-8224-9BC161805F1B}"/>
              </a:ext>
            </a:extLst>
          </p:cNvPr>
          <p:cNvSpPr/>
          <p:nvPr/>
        </p:nvSpPr>
        <p:spPr>
          <a:xfrm>
            <a:off x="6334886" y="2787150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982A7792-1B4B-4F4E-922D-BB78D519866B}"/>
              </a:ext>
            </a:extLst>
          </p:cNvPr>
          <p:cNvSpPr/>
          <p:nvPr/>
        </p:nvSpPr>
        <p:spPr>
          <a:xfrm>
            <a:off x="8906849" y="4084657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Ellips 44">
            <a:extLst>
              <a:ext uri="{FF2B5EF4-FFF2-40B4-BE49-F238E27FC236}">
                <a16:creationId xmlns:a16="http://schemas.microsoft.com/office/drawing/2014/main" id="{85A774B5-B1AF-4BF4-A3B3-2FDE173E4726}"/>
              </a:ext>
            </a:extLst>
          </p:cNvPr>
          <p:cNvSpPr/>
          <p:nvPr/>
        </p:nvSpPr>
        <p:spPr>
          <a:xfrm>
            <a:off x="9781266" y="4603724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Ellips 45">
            <a:extLst>
              <a:ext uri="{FF2B5EF4-FFF2-40B4-BE49-F238E27FC236}">
                <a16:creationId xmlns:a16="http://schemas.microsoft.com/office/drawing/2014/main" id="{3B0B7439-CCCB-4A54-9F85-43232195E26D}"/>
              </a:ext>
            </a:extLst>
          </p:cNvPr>
          <p:cNvSpPr/>
          <p:nvPr/>
        </p:nvSpPr>
        <p:spPr>
          <a:xfrm>
            <a:off x="10289400" y="4770873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CEB3BDD7-FE62-4530-9F27-C0FC79C6B790}"/>
              </a:ext>
            </a:extLst>
          </p:cNvPr>
          <p:cNvSpPr/>
          <p:nvPr/>
        </p:nvSpPr>
        <p:spPr>
          <a:xfrm>
            <a:off x="10131552" y="3821388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Ellips 47">
            <a:extLst>
              <a:ext uri="{FF2B5EF4-FFF2-40B4-BE49-F238E27FC236}">
                <a16:creationId xmlns:a16="http://schemas.microsoft.com/office/drawing/2014/main" id="{F43FE9B2-67C4-494B-AF61-965B41E00DE0}"/>
              </a:ext>
            </a:extLst>
          </p:cNvPr>
          <p:cNvSpPr/>
          <p:nvPr/>
        </p:nvSpPr>
        <p:spPr>
          <a:xfrm>
            <a:off x="9619688" y="4343928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90AFFD2F-9870-4C95-BBEB-DDBDF33C5E33}"/>
              </a:ext>
            </a:extLst>
          </p:cNvPr>
          <p:cNvSpPr/>
          <p:nvPr/>
        </p:nvSpPr>
        <p:spPr>
          <a:xfrm>
            <a:off x="10328333" y="3770869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Ellips 49">
            <a:extLst>
              <a:ext uri="{FF2B5EF4-FFF2-40B4-BE49-F238E27FC236}">
                <a16:creationId xmlns:a16="http://schemas.microsoft.com/office/drawing/2014/main" id="{82EB0D3A-53C5-410C-9A44-C55E5E0EE6DB}"/>
              </a:ext>
            </a:extLst>
          </p:cNvPr>
          <p:cNvSpPr/>
          <p:nvPr/>
        </p:nvSpPr>
        <p:spPr>
          <a:xfrm>
            <a:off x="10424067" y="3326027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Ellips 50">
            <a:extLst>
              <a:ext uri="{FF2B5EF4-FFF2-40B4-BE49-F238E27FC236}">
                <a16:creationId xmlns:a16="http://schemas.microsoft.com/office/drawing/2014/main" id="{EEAB64A5-D729-4323-98C4-3EC6E3DC2802}"/>
              </a:ext>
            </a:extLst>
          </p:cNvPr>
          <p:cNvSpPr/>
          <p:nvPr/>
        </p:nvSpPr>
        <p:spPr>
          <a:xfrm>
            <a:off x="9731839" y="3528101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Ellips 51">
            <a:extLst>
              <a:ext uri="{FF2B5EF4-FFF2-40B4-BE49-F238E27FC236}">
                <a16:creationId xmlns:a16="http://schemas.microsoft.com/office/drawing/2014/main" id="{41A6BCE5-FB0B-4A17-B7FA-A83C722ABD8E}"/>
              </a:ext>
            </a:extLst>
          </p:cNvPr>
          <p:cNvSpPr/>
          <p:nvPr/>
        </p:nvSpPr>
        <p:spPr>
          <a:xfrm>
            <a:off x="10797693" y="3253668"/>
            <a:ext cx="98854" cy="101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Rubrik 1">
            <a:extLst>
              <a:ext uri="{FF2B5EF4-FFF2-40B4-BE49-F238E27FC236}">
                <a16:creationId xmlns:a16="http://schemas.microsoft.com/office/drawing/2014/main" id="{4C1D305F-6CCF-4038-8BE6-6BE2F1944111}"/>
              </a:ext>
            </a:extLst>
          </p:cNvPr>
          <p:cNvSpPr txBox="1">
            <a:spLocks/>
          </p:cNvSpPr>
          <p:nvPr/>
        </p:nvSpPr>
        <p:spPr>
          <a:xfrm>
            <a:off x="453697" y="743172"/>
            <a:ext cx="11457566" cy="4114658"/>
          </a:xfrm>
        </p:spPr>
        <p:txBody>
          <a:bodyPr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OUR MARKET COVERAGE</a:t>
            </a: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342FB56A-7E6C-4E13-9B2A-897C24994508}"/>
              </a:ext>
            </a:extLst>
          </p:cNvPr>
          <p:cNvSpPr/>
          <p:nvPr/>
        </p:nvSpPr>
        <p:spPr>
          <a:xfrm>
            <a:off x="1" y="4820648"/>
            <a:ext cx="12192000" cy="1357809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Sales channels:</a:t>
            </a:r>
          </a:p>
          <a:p>
            <a:pPr marL="342900" indent="-342900" algn="ctr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Partners</a:t>
            </a:r>
          </a:p>
          <a:p>
            <a:pPr marL="342900" indent="-342900" algn="ctr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OEM</a:t>
            </a:r>
          </a:p>
        </p:txBody>
      </p:sp>
    </p:spTree>
    <p:extLst>
      <p:ext uri="{BB962C8B-B14F-4D97-AF65-F5344CB8AC3E}">
        <p14:creationId xmlns:p14="http://schemas.microsoft.com/office/powerpoint/2010/main" val="115945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252711-DAAE-4E12-ABB2-B13D1C29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736" y="2243586"/>
            <a:ext cx="4371183" cy="2041651"/>
          </a:xfrm>
        </p:spPr>
        <p:txBody>
          <a:bodyPr anchor="t">
            <a:no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Arcoma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offer product solutions covering key clinical applications in the radiology area.</a:t>
            </a:r>
          </a:p>
        </p:txBody>
      </p:sp>
      <p:sp>
        <p:nvSpPr>
          <p:cNvPr id="18" name="TextBox 81">
            <a:extLst>
              <a:ext uri="{FF2B5EF4-FFF2-40B4-BE49-F238E27FC236}">
                <a16:creationId xmlns:a16="http://schemas.microsoft.com/office/drawing/2014/main" id="{531CF662-2F07-49F0-8F98-BE3669D41BE7}"/>
              </a:ext>
            </a:extLst>
          </p:cNvPr>
          <p:cNvSpPr txBox="1"/>
          <p:nvPr/>
        </p:nvSpPr>
        <p:spPr>
          <a:xfrm>
            <a:off x="9273107" y="1326949"/>
            <a:ext cx="1699182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/>
              <a:t>MUSCLE/</a:t>
            </a:r>
            <a:br>
              <a:rPr lang="en-US" sz="2000" b="1"/>
            </a:br>
            <a:r>
              <a:rPr lang="en-US" sz="2000" b="1"/>
              <a:t>SCELETON CLINIC</a:t>
            </a:r>
          </a:p>
        </p:txBody>
      </p:sp>
      <p:sp>
        <p:nvSpPr>
          <p:cNvPr id="22" name="TextBox 84">
            <a:extLst>
              <a:ext uri="{FF2B5EF4-FFF2-40B4-BE49-F238E27FC236}">
                <a16:creationId xmlns:a16="http://schemas.microsoft.com/office/drawing/2014/main" id="{D5ECC687-F9C8-4E26-9B11-A7F349AF6ABC}"/>
              </a:ext>
            </a:extLst>
          </p:cNvPr>
          <p:cNvSpPr txBox="1"/>
          <p:nvPr/>
        </p:nvSpPr>
        <p:spPr>
          <a:xfrm>
            <a:off x="9156765" y="4685973"/>
            <a:ext cx="2095085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/>
              <a:t>TRAUMA/</a:t>
            </a:r>
          </a:p>
          <a:p>
            <a:pPr algn="ctr"/>
            <a:r>
              <a:rPr lang="en-US" sz="2000" b="1"/>
              <a:t>RESUS CLINIC</a:t>
            </a:r>
          </a:p>
          <a:p>
            <a:pPr algn="ctr"/>
            <a:endParaRPr lang="en-US" sz="2000" b="1">
              <a:ea typeface="Poppins SemiBold" charset="0"/>
              <a:cs typeface="Segoe UI" panose="020B0502040204020203" pitchFamily="34" charset="0"/>
            </a:endParaRPr>
          </a:p>
        </p:txBody>
      </p:sp>
      <p:sp>
        <p:nvSpPr>
          <p:cNvPr id="25" name="TextBox 87">
            <a:extLst>
              <a:ext uri="{FF2B5EF4-FFF2-40B4-BE49-F238E27FC236}">
                <a16:creationId xmlns:a16="http://schemas.microsoft.com/office/drawing/2014/main" id="{9C1FF675-AF8D-4C21-B1DD-E981EAB96484}"/>
              </a:ext>
            </a:extLst>
          </p:cNvPr>
          <p:cNvSpPr txBox="1"/>
          <p:nvPr/>
        </p:nvSpPr>
        <p:spPr>
          <a:xfrm>
            <a:off x="7180894" y="1452132"/>
            <a:ext cx="1697677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>
                <a:ea typeface="Poppins SemiBold" charset="0"/>
                <a:cs typeface="Segoe UI" panose="020B0502040204020203" pitchFamily="34" charset="0"/>
              </a:rPr>
              <a:t>GENERAL CLINIC</a:t>
            </a:r>
          </a:p>
        </p:txBody>
      </p:sp>
      <p:sp>
        <p:nvSpPr>
          <p:cNvPr id="29" name="TextBox 92">
            <a:extLst>
              <a:ext uri="{FF2B5EF4-FFF2-40B4-BE49-F238E27FC236}">
                <a16:creationId xmlns:a16="http://schemas.microsoft.com/office/drawing/2014/main" id="{02A4AB4E-8F33-404A-BFED-C1529A206F08}"/>
              </a:ext>
            </a:extLst>
          </p:cNvPr>
          <p:cNvSpPr txBox="1"/>
          <p:nvPr/>
        </p:nvSpPr>
        <p:spPr>
          <a:xfrm>
            <a:off x="8203813" y="2990419"/>
            <a:ext cx="1905904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/>
              <a:t>THORACIC CLINIC</a:t>
            </a:r>
          </a:p>
          <a:p>
            <a:pPr algn="ctr"/>
            <a:endParaRPr lang="en-US" sz="2000">
              <a:ea typeface="Poppins SemiBold" charset="0"/>
              <a:cs typeface="Segoe UI" panose="020B0502040204020203" pitchFamily="34" charset="0"/>
            </a:endParaRPr>
          </a:p>
        </p:txBody>
      </p:sp>
      <p:sp>
        <p:nvSpPr>
          <p:cNvPr id="31" name="TextBox 81">
            <a:extLst>
              <a:ext uri="{FF2B5EF4-FFF2-40B4-BE49-F238E27FC236}">
                <a16:creationId xmlns:a16="http://schemas.microsoft.com/office/drawing/2014/main" id="{A2D37768-299F-45A2-8091-8C96968F10FF}"/>
              </a:ext>
            </a:extLst>
          </p:cNvPr>
          <p:cNvSpPr txBox="1"/>
          <p:nvPr/>
        </p:nvSpPr>
        <p:spPr>
          <a:xfrm>
            <a:off x="7268392" y="4685973"/>
            <a:ext cx="165794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/>
              <a:t>PEDIATRIC CLINIC</a:t>
            </a:r>
          </a:p>
        </p:txBody>
      </p:sp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4411BC85-3AC6-4ABE-AD16-A134C163ED92}"/>
              </a:ext>
            </a:extLst>
          </p:cNvPr>
          <p:cNvCxnSpPr/>
          <p:nvPr/>
        </p:nvCxnSpPr>
        <p:spPr>
          <a:xfrm>
            <a:off x="9038747" y="1211919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2A339D43-5CB0-4BBE-8FEE-28BCA6CCE208}"/>
              </a:ext>
            </a:extLst>
          </p:cNvPr>
          <p:cNvCxnSpPr/>
          <p:nvPr/>
        </p:nvCxnSpPr>
        <p:spPr>
          <a:xfrm>
            <a:off x="10201739" y="2746270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Rak koppling 33">
            <a:extLst>
              <a:ext uri="{FF2B5EF4-FFF2-40B4-BE49-F238E27FC236}">
                <a16:creationId xmlns:a16="http://schemas.microsoft.com/office/drawing/2014/main" id="{91C812C2-3EC2-4E26-832A-FDBEBA30EDF6}"/>
              </a:ext>
            </a:extLst>
          </p:cNvPr>
          <p:cNvCxnSpPr/>
          <p:nvPr/>
        </p:nvCxnSpPr>
        <p:spPr>
          <a:xfrm>
            <a:off x="7061680" y="1211919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Rak koppling 34">
            <a:extLst>
              <a:ext uri="{FF2B5EF4-FFF2-40B4-BE49-F238E27FC236}">
                <a16:creationId xmlns:a16="http://schemas.microsoft.com/office/drawing/2014/main" id="{C2B8ABDA-FC4F-42CA-9B7E-7BF9786A6968}"/>
              </a:ext>
            </a:extLst>
          </p:cNvPr>
          <p:cNvCxnSpPr/>
          <p:nvPr/>
        </p:nvCxnSpPr>
        <p:spPr>
          <a:xfrm>
            <a:off x="8004690" y="2746270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Rak koppling 43">
            <a:extLst>
              <a:ext uri="{FF2B5EF4-FFF2-40B4-BE49-F238E27FC236}">
                <a16:creationId xmlns:a16="http://schemas.microsoft.com/office/drawing/2014/main" id="{3655B255-0DCA-4033-AB1D-7715B64C5321}"/>
              </a:ext>
            </a:extLst>
          </p:cNvPr>
          <p:cNvCxnSpPr/>
          <p:nvPr/>
        </p:nvCxnSpPr>
        <p:spPr>
          <a:xfrm>
            <a:off x="9156765" y="4434875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Rak koppling 44">
            <a:extLst>
              <a:ext uri="{FF2B5EF4-FFF2-40B4-BE49-F238E27FC236}">
                <a16:creationId xmlns:a16="http://schemas.microsoft.com/office/drawing/2014/main" id="{662767B5-4885-43D2-8DCC-33688D7F7241}"/>
              </a:ext>
            </a:extLst>
          </p:cNvPr>
          <p:cNvCxnSpPr/>
          <p:nvPr/>
        </p:nvCxnSpPr>
        <p:spPr>
          <a:xfrm>
            <a:off x="11124160" y="1220229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Rak koppling 46">
            <a:extLst>
              <a:ext uri="{FF2B5EF4-FFF2-40B4-BE49-F238E27FC236}">
                <a16:creationId xmlns:a16="http://schemas.microsoft.com/office/drawing/2014/main" id="{E60562CF-2159-4F0B-BA4E-B8B0E803268E}"/>
              </a:ext>
            </a:extLst>
          </p:cNvPr>
          <p:cNvCxnSpPr/>
          <p:nvPr/>
        </p:nvCxnSpPr>
        <p:spPr>
          <a:xfrm>
            <a:off x="11182668" y="4434874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Rak koppling 50">
            <a:extLst>
              <a:ext uri="{FF2B5EF4-FFF2-40B4-BE49-F238E27FC236}">
                <a16:creationId xmlns:a16="http://schemas.microsoft.com/office/drawing/2014/main" id="{5919B661-015F-46C8-BDB9-CDB401E8BF30}"/>
              </a:ext>
            </a:extLst>
          </p:cNvPr>
          <p:cNvCxnSpPr/>
          <p:nvPr/>
        </p:nvCxnSpPr>
        <p:spPr>
          <a:xfrm>
            <a:off x="7071022" y="4413507"/>
            <a:ext cx="0" cy="1245727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8F88D45A-6DAE-4B97-BFBB-5B52733F2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7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">
            <a:extLst>
              <a:ext uri="{FF2B5EF4-FFF2-40B4-BE49-F238E27FC236}">
                <a16:creationId xmlns:a16="http://schemas.microsoft.com/office/drawing/2014/main" id="{686EB29E-17A2-4DD2-8F52-433BFF3C1ECE}"/>
              </a:ext>
            </a:extLst>
          </p:cNvPr>
          <p:cNvSpPr txBox="1">
            <a:spLocks/>
          </p:cNvSpPr>
          <p:nvPr/>
        </p:nvSpPr>
        <p:spPr>
          <a:xfrm>
            <a:off x="4161323" y="2663041"/>
            <a:ext cx="3610863" cy="1949009"/>
          </a:xfr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HIGH EFFICIENCY AND RELIABILITY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B252711-DAAE-4E12-ABB2-B13D1C29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68" y="2663042"/>
            <a:ext cx="2749608" cy="1949009"/>
          </a:xfrm>
        </p:spPr>
        <p:txBody>
          <a:bodyPr anchor="ctr">
            <a:noAutofit/>
          </a:bodyPr>
          <a:lstStyle/>
          <a:p>
            <a:r>
              <a:rPr lang="en-US" sz="4000" dirty="0">
                <a:latin typeface="+mn-lt"/>
              </a:rPr>
              <a:t>SUPERIOR WORKFLOW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39795DDB-5505-4E96-A27B-49808BDD4628}"/>
              </a:ext>
            </a:extLst>
          </p:cNvPr>
          <p:cNvSpPr txBox="1">
            <a:spLocks/>
          </p:cNvSpPr>
          <p:nvPr/>
        </p:nvSpPr>
        <p:spPr>
          <a:xfrm>
            <a:off x="285280" y="788617"/>
            <a:ext cx="11613951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OUR PRODUCTS ENABLE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BDF56E27-2692-459A-ACA9-6B215894D000}"/>
              </a:ext>
            </a:extLst>
          </p:cNvPr>
          <p:cNvCxnSpPr/>
          <p:nvPr/>
        </p:nvCxnSpPr>
        <p:spPr>
          <a:xfrm>
            <a:off x="4065071" y="2663042"/>
            <a:ext cx="0" cy="194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539BB3CC-1EAD-4E9D-A84F-8A25C4B7EC56}"/>
              </a:ext>
            </a:extLst>
          </p:cNvPr>
          <p:cNvCxnSpPr/>
          <p:nvPr/>
        </p:nvCxnSpPr>
        <p:spPr>
          <a:xfrm>
            <a:off x="7922981" y="2663041"/>
            <a:ext cx="0" cy="194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D1C42150-25F8-45AE-81A5-A7F2175F37F0}"/>
              </a:ext>
            </a:extLst>
          </p:cNvPr>
          <p:cNvSpPr txBox="1">
            <a:spLocks/>
          </p:cNvSpPr>
          <p:nvPr/>
        </p:nvSpPr>
        <p:spPr>
          <a:xfrm>
            <a:off x="8012817" y="2663041"/>
            <a:ext cx="2881290" cy="1949009"/>
          </a:xfr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EXCELLENT DIAGNOSTIC RESULT</a:t>
            </a:r>
            <a:endParaRPr lang="en-US" sz="2800" dirty="0">
              <a:latin typeface="+mn-lt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883E257-BCC8-4157-986C-707F98FB8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1859117-1026-4A33-B7A2-FE770DF34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4" r="5015"/>
          <a:stretch/>
        </p:blipFill>
        <p:spPr>
          <a:xfrm>
            <a:off x="5422231" y="-27121"/>
            <a:ext cx="6806841" cy="69173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5306" y="922513"/>
            <a:ext cx="3438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ARCOMA PRECISION i5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5306" y="1981385"/>
            <a:ext cx="4336926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spc="300">
                <a:solidFill>
                  <a:schemeClr val="tx2"/>
                </a:solidFill>
                <a:ea typeface="Montserrat Semi" charset="0"/>
                <a:cs typeface="Montserrat Semi" charset="0"/>
              </a:rPr>
              <a:t>PREMIUM DIGITAL X-RAY SYSTEM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5305" y="2500512"/>
            <a:ext cx="3943896" cy="371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400" dirty="0"/>
              <a:t>The Arcoma Precision i5 is premium X-ray system developed with focus on efficient workflow, safety and ease of use. The ergonomic design simplifies and optimizes positioning and has been carefully designed to facilitate disinfection.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br>
              <a:rPr lang="en-US" sz="1400" dirty="0"/>
            </a:br>
            <a:r>
              <a:rPr lang="en-US" sz="1400" dirty="0"/>
              <a:t>Arcoma Precision i5 is equipped with the latest touch screen technology and a user interface which creates simplicity and efficiency. A wall stand with motorized tilt simplifies positioning and the X-ray table improves patient and user experience.</a:t>
            </a:r>
            <a:endParaRPr lang="en-US" sz="14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53A01B31-B4C4-4258-BE98-5995D6BD2613}"/>
              </a:ext>
            </a:extLst>
          </p:cNvPr>
          <p:cNvSpPr txBox="1"/>
          <p:nvPr/>
        </p:nvSpPr>
        <p:spPr>
          <a:xfrm>
            <a:off x="64168" y="32084"/>
            <a:ext cx="4336926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300">
                <a:solidFill>
                  <a:schemeClr val="bg1">
                    <a:lumMod val="65000"/>
                  </a:schemeClr>
                </a:solidFill>
                <a:ea typeface="Montserrat Semi" charset="0"/>
                <a:cs typeface="Montserrat Semi" charset="0"/>
              </a:rPr>
              <a:t>OUR PRODUCT LINES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F2040BD6-49FE-42A0-A889-BA1584386536}"/>
              </a:ext>
            </a:extLst>
          </p:cNvPr>
          <p:cNvSpPr/>
          <p:nvPr/>
        </p:nvSpPr>
        <p:spPr>
          <a:xfrm>
            <a:off x="10114100" y="4954324"/>
            <a:ext cx="1270325" cy="12247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Easy positioning in all directions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E459CDE2-ED52-47A2-A184-F9E73AD5BB79}"/>
              </a:ext>
            </a:extLst>
          </p:cNvPr>
          <p:cNvSpPr/>
          <p:nvPr/>
        </p:nvSpPr>
        <p:spPr>
          <a:xfrm>
            <a:off x="6555340" y="4954323"/>
            <a:ext cx="1268811" cy="12247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Non-stop operation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64D7740D-3B85-40ED-93E5-0ED98EAD603F}"/>
              </a:ext>
            </a:extLst>
          </p:cNvPr>
          <p:cNvSpPr/>
          <p:nvPr/>
        </p:nvSpPr>
        <p:spPr>
          <a:xfrm>
            <a:off x="8334720" y="4954323"/>
            <a:ext cx="1268811" cy="12247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Quick installation</a:t>
            </a:r>
          </a:p>
        </p:txBody>
      </p:sp>
    </p:spTree>
    <p:extLst>
      <p:ext uri="{BB962C8B-B14F-4D97-AF65-F5344CB8AC3E}">
        <p14:creationId xmlns:p14="http://schemas.microsoft.com/office/powerpoint/2010/main" val="3371871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16E3BA0-1836-4850-B0B7-70EE60676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1" t="15630" r="23291"/>
          <a:stretch/>
        </p:blipFill>
        <p:spPr>
          <a:xfrm>
            <a:off x="5422232" y="-47510"/>
            <a:ext cx="6779796" cy="69055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5306" y="922513"/>
            <a:ext cx="3438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ARCOMA INTUITION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5306" y="1981385"/>
            <a:ext cx="4336926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  <a:t>VERSATILE DIGITAL RADIOGRAPHY SYSTEM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5305" y="2500512"/>
            <a:ext cx="3315789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/>
              <a:t>Arcoma</a:t>
            </a:r>
            <a:r>
              <a:rPr lang="en-US" sz="1400" dirty="0"/>
              <a:t> Intuition is a versatile digital radiography system that combines outstanding image quality with clinical flexibility and high productivity for a wide range of radiographic applications. 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The cost-effective, modular concept allows you to configure the system to precisely fit your room and your clinical requirements.</a:t>
            </a:r>
            <a:endParaRPr lang="en-US" sz="14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53A01B31-B4C4-4258-BE98-5995D6BD2613}"/>
              </a:ext>
            </a:extLst>
          </p:cNvPr>
          <p:cNvSpPr txBox="1"/>
          <p:nvPr/>
        </p:nvSpPr>
        <p:spPr>
          <a:xfrm>
            <a:off x="64168" y="32084"/>
            <a:ext cx="4336926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300" dirty="0">
                <a:solidFill>
                  <a:schemeClr val="bg1">
                    <a:lumMod val="65000"/>
                  </a:schemeClr>
                </a:solidFill>
                <a:ea typeface="Montserrat Semi" charset="0"/>
                <a:cs typeface="Montserrat Semi" charset="0"/>
              </a:rPr>
              <a:t>OUR PRODUCT LINES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DDD3F2CE-B447-473D-8364-BCCB465ED1EA}"/>
              </a:ext>
            </a:extLst>
          </p:cNvPr>
          <p:cNvSpPr/>
          <p:nvPr/>
        </p:nvSpPr>
        <p:spPr>
          <a:xfrm>
            <a:off x="6564155" y="4954325"/>
            <a:ext cx="1270325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Light-weight</a:t>
            </a: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B26ACDA0-6ABB-44BE-92D3-341891D6A0B1}"/>
              </a:ext>
            </a:extLst>
          </p:cNvPr>
          <p:cNvSpPr/>
          <p:nvPr/>
        </p:nvSpPr>
        <p:spPr>
          <a:xfrm>
            <a:off x="8334723" y="4954324"/>
            <a:ext cx="1268811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Easy positioning</a:t>
            </a: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B4F3E87D-C3B1-4CD9-ACFF-081BCB331974}"/>
              </a:ext>
            </a:extLst>
          </p:cNvPr>
          <p:cNvSpPr/>
          <p:nvPr/>
        </p:nvSpPr>
        <p:spPr>
          <a:xfrm>
            <a:off x="10097176" y="4954323"/>
            <a:ext cx="1268811" cy="122470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Superior installation flexibility</a:t>
            </a:r>
          </a:p>
        </p:txBody>
      </p:sp>
    </p:spTree>
    <p:extLst>
      <p:ext uri="{BB962C8B-B14F-4D97-AF65-F5344CB8AC3E}">
        <p14:creationId xmlns:p14="http://schemas.microsoft.com/office/powerpoint/2010/main" val="296971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39795DDB-5505-4E96-A27B-49808BDD4628}"/>
              </a:ext>
            </a:extLst>
          </p:cNvPr>
          <p:cNvSpPr txBox="1">
            <a:spLocks/>
          </p:cNvSpPr>
          <p:nvPr/>
        </p:nvSpPr>
        <p:spPr>
          <a:xfrm>
            <a:off x="0" y="788617"/>
            <a:ext cx="12191995" cy="753854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POWERED BY CANON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E52F5C99-2D32-4695-AC78-7171A27D8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0" y="2114558"/>
            <a:ext cx="4482073" cy="330594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A0D675F6-7735-48C9-8423-428419C91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99" y="4037369"/>
            <a:ext cx="1965703" cy="1965703"/>
          </a:xfrm>
          <a:prstGeom prst="rect">
            <a:avLst/>
          </a:prstGeom>
        </p:spPr>
      </p:pic>
      <p:sp>
        <p:nvSpPr>
          <p:cNvPr id="19" name="TextBox 34">
            <a:extLst>
              <a:ext uri="{FF2B5EF4-FFF2-40B4-BE49-F238E27FC236}">
                <a16:creationId xmlns:a16="http://schemas.microsoft.com/office/drawing/2014/main" id="{21B400BA-5EB0-42E8-A505-27DB4D517DF4}"/>
              </a:ext>
            </a:extLst>
          </p:cNvPr>
          <p:cNvSpPr txBox="1"/>
          <p:nvPr/>
        </p:nvSpPr>
        <p:spPr>
          <a:xfrm>
            <a:off x="6577261" y="2453089"/>
            <a:ext cx="4154909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The </a:t>
            </a:r>
            <a:r>
              <a:rPr lang="en-US" sz="1400" dirty="0" err="1"/>
              <a:t>Arcoma</a:t>
            </a:r>
            <a:r>
              <a:rPr lang="en-US" sz="1400" dirty="0"/>
              <a:t> products are powered by Canon’s next generation wireless CXDI detectors and imaging software. The ultra-lightweight, waterproof detectors with integrated battery and image storage can be used on board or stand-alone as needed. 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Canon’s NE software provides advanced post -processing and imaging management capability, so you always get the optimal result.</a:t>
            </a:r>
            <a:endParaRPr lang="sv-SE" sz="14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2256EE8-F787-469E-9AF2-B4AAC9B7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6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rcoma colou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8567C"/>
      </a:accent1>
      <a:accent2>
        <a:srgbClr val="8A8700"/>
      </a:accent2>
      <a:accent3>
        <a:srgbClr val="2D3543"/>
      </a:accent3>
      <a:accent4>
        <a:srgbClr val="526A89"/>
      </a:accent4>
      <a:accent5>
        <a:srgbClr val="706F6F"/>
      </a:accent5>
      <a:accent6>
        <a:srgbClr val="BFBFBF"/>
      </a:accent6>
      <a:hlink>
        <a:srgbClr val="2D3543"/>
      </a:hlink>
      <a:folHlink>
        <a:srgbClr val="526A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038ACAF-4FF9-4655-B24D-1EAAC03973A5}" vid="{AA23A7BB-747E-4205-AAEC-517435F7676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point template</Template>
  <TotalTime>5756</TotalTime>
  <Words>730</Words>
  <Application>Microsoft Office PowerPoint</Application>
  <PresentationFormat>Bredbild</PresentationFormat>
  <Paragraphs>101</Paragraphs>
  <Slides>13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Gill Sans</vt:lpstr>
      <vt:lpstr>Montserrat</vt:lpstr>
      <vt:lpstr>Montserrat Light</vt:lpstr>
      <vt:lpstr>Myriad Pro Light</vt:lpstr>
      <vt:lpstr>Segoe UI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Arcoma offer product solutions covering key clinical applications in the radiology area.</vt:lpstr>
      <vt:lpstr>SUPERIOR WORKFLOW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EXCELLENT PRODUCTS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Arcoma AB</dc:title>
  <dc:creator>Frida Robbe</dc:creator>
  <cp:lastModifiedBy>Frida Robbe</cp:lastModifiedBy>
  <cp:revision>87</cp:revision>
  <dcterms:created xsi:type="dcterms:W3CDTF">2019-09-12T07:38:31Z</dcterms:created>
  <dcterms:modified xsi:type="dcterms:W3CDTF">2020-03-31T06:56:28Z</dcterms:modified>
</cp:coreProperties>
</file>