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06" r:id="rId3"/>
    <p:sldId id="265" r:id="rId4"/>
    <p:sldId id="2400" r:id="rId5"/>
    <p:sldId id="2424" r:id="rId6"/>
    <p:sldId id="2608" r:id="rId7"/>
    <p:sldId id="2613" r:id="rId8"/>
    <p:sldId id="309" r:id="rId9"/>
    <p:sldId id="316" r:id="rId10"/>
    <p:sldId id="313" r:id="rId11"/>
    <p:sldId id="314" r:id="rId12"/>
    <p:sldId id="2612" r:id="rId13"/>
    <p:sldId id="2610" r:id="rId14"/>
    <p:sldId id="2611" r:id="rId15"/>
    <p:sldId id="2609" r:id="rId16"/>
    <p:sldId id="394" r:id="rId17"/>
    <p:sldId id="393" r:id="rId18"/>
    <p:sldId id="450" r:id="rId19"/>
    <p:sldId id="2444" r:id="rId20"/>
    <p:sldId id="2614" r:id="rId21"/>
    <p:sldId id="2615" r:id="rId22"/>
    <p:sldId id="459" r:id="rId23"/>
    <p:sldId id="2616" r:id="rId24"/>
    <p:sldId id="365" r:id="rId25"/>
    <p:sldId id="267" r:id="rId2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D4D6FEF0-BB6F-4A99-B381-85C221FBC0C2}">
          <p14:sldIdLst>
            <p14:sldId id="257"/>
            <p14:sldId id="2606"/>
            <p14:sldId id="265"/>
            <p14:sldId id="2400"/>
            <p14:sldId id="2424"/>
            <p14:sldId id="2608"/>
            <p14:sldId id="2613"/>
            <p14:sldId id="309"/>
            <p14:sldId id="316"/>
            <p14:sldId id="313"/>
            <p14:sldId id="314"/>
            <p14:sldId id="2612"/>
            <p14:sldId id="2610"/>
            <p14:sldId id="2611"/>
            <p14:sldId id="2609"/>
            <p14:sldId id="394"/>
            <p14:sldId id="393"/>
            <p14:sldId id="450"/>
            <p14:sldId id="2444"/>
            <p14:sldId id="2614"/>
            <p14:sldId id="2615"/>
            <p14:sldId id="459"/>
            <p14:sldId id="2616"/>
            <p14:sldId id="365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704" userDrawn="1">
          <p15:clr>
            <a:srgbClr val="A4A3A4"/>
          </p15:clr>
        </p15:guide>
        <p15:guide id="2" pos="390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ida Robbe" initials="FR" lastIdx="1" clrIdx="0">
    <p:extLst>
      <p:ext uri="{19B8F6BF-5375-455C-9EA6-DF929625EA0E}">
        <p15:presenceInfo xmlns:p15="http://schemas.microsoft.com/office/powerpoint/2012/main" userId="S::frida.robbe@arcoma.se::72f0732f-a50c-4560-87ee-eb9f510808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88567C"/>
    <a:srgbClr val="706F6F"/>
    <a:srgbClr val="8A8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8" autoAdjust="0"/>
    <p:restoredTop sz="87309" autoAdjust="0"/>
  </p:normalViewPr>
  <p:slideViewPr>
    <p:cSldViewPr snapToGrid="0">
      <p:cViewPr varScale="1">
        <p:scale>
          <a:sx n="99" d="100"/>
          <a:sy n="99" d="100"/>
        </p:scale>
        <p:origin x="1026" y="90"/>
      </p:cViewPr>
      <p:guideLst>
        <p:guide orient="horz" pos="2704"/>
        <p:guide pos="39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05F73-0DE0-434C-B618-8BD6DA711FDA}" type="datetimeFigureOut">
              <a:rPr lang="sv-SE" smtClean="0"/>
              <a:t>2020-09-08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841C7-846A-4A30-9A45-DF0EDE1361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0070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the</a:t>
            </a:r>
            <a:r>
              <a:rPr lang="en-US" baseline="0" dirty="0"/>
              <a:t> image behind</a:t>
            </a:r>
            <a:r>
              <a:rPr lang="en-US" dirty="0"/>
              <a:t> the Mock up.</a:t>
            </a:r>
          </a:p>
          <a:p>
            <a:r>
              <a:rPr lang="en-US" dirty="0"/>
              <a:t>Select the layer - &gt; Right</a:t>
            </a:r>
            <a:r>
              <a:rPr lang="en-US" baseline="0" dirty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02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5525" y="931863"/>
            <a:ext cx="4467225" cy="2513012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537D5-7C6A-0848-A817-BA6E2BD3E20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Platshållare för anteckningar 5">
            <a:extLst>
              <a:ext uri="{FF2B5EF4-FFF2-40B4-BE49-F238E27FC236}">
                <a16:creationId xmlns:a16="http://schemas.microsoft.com/office/drawing/2014/main" id="{2F275CFA-6049-41A0-B2A8-04F89B1CF6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l"/>
            <a:r>
              <a:rPr lang="en-US" sz="1200" b="0" i="0" u="none" strike="noStrike" baseline="0" dirty="0">
                <a:latin typeface="MyriadPro-Regular"/>
              </a:rPr>
              <a:t>The OTC will have a multi-bay coverage adapted for your needs</a:t>
            </a:r>
          </a:p>
          <a:p>
            <a:pPr algn="l"/>
            <a:r>
              <a:rPr lang="en-US" sz="1200" b="0" i="0" u="none" strike="noStrike" baseline="0" dirty="0">
                <a:latin typeface="MyriadPro-Regular"/>
              </a:rPr>
              <a:t>and conditions in order to create the best workflow and safety. The system is equipped with exposure handle and x-ray light indication near the user. Patient information, exposure parameters and protocol information is presented on the OTC display and are immediately available. A preview image will also be displayed on the OTC display for quick confirmation of correct positioning.</a:t>
            </a:r>
            <a:endParaRPr lang="sv-SE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8604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5525" y="931863"/>
            <a:ext cx="4467225" cy="2513012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537D5-7C6A-0848-A817-BA6E2BD3E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anteckningar 5">
            <a:extLst>
              <a:ext uri="{FF2B5EF4-FFF2-40B4-BE49-F238E27FC236}">
                <a16:creationId xmlns:a16="http://schemas.microsoft.com/office/drawing/2014/main" id="{ACB30ED0-8F4D-48D8-962A-18A975794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938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change the</a:t>
            </a:r>
            <a:r>
              <a:rPr lang="en-US" baseline="0" dirty="0"/>
              <a:t> image behind</a:t>
            </a:r>
            <a:r>
              <a:rPr lang="en-US" dirty="0"/>
              <a:t> the Mock up.</a:t>
            </a:r>
          </a:p>
          <a:p>
            <a:r>
              <a:rPr lang="en-US" dirty="0"/>
              <a:t>Select the layer - &gt; Right</a:t>
            </a:r>
            <a:r>
              <a:rPr lang="en-US" baseline="0" dirty="0"/>
              <a:t> Click -&gt; Send to Back -&gt; Delete the image -&gt; Drag &amp; Drop your Own Picture -&gt; Send to Back (again)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75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 manual override, glides</a:t>
            </a:r>
            <a:r>
              <a:rPr lang="en-US" baseline="0" dirty="0"/>
              <a:t> smoothly to an exact position. No juddering and bumpy movements</a:t>
            </a:r>
          </a:p>
          <a:p>
            <a:r>
              <a:rPr lang="en-US" baseline="0" dirty="0"/>
              <a:t>Lighter OTC means lower ceiling structure requirements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537D5-7C6A-0848-A817-BA6E2BD3E20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986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/>
              <a:t>Horizontal</a:t>
            </a:r>
            <a:r>
              <a:rPr lang="en-GB" baseline="0" noProof="0" dirty="0"/>
              <a:t> Position is ideal for Hand/Wrist X-rays where the patient can remain standing comfortably</a:t>
            </a:r>
          </a:p>
          <a:p>
            <a:r>
              <a:rPr lang="en-GB" baseline="0" noProof="0" dirty="0"/>
              <a:t>Counter-balanced to make manual vertical movement smooth and effortless</a:t>
            </a:r>
          </a:p>
          <a:p>
            <a:r>
              <a:rPr lang="en-GB" baseline="0" noProof="0" dirty="0"/>
              <a:t>Extensive Range makes imaging tall or paediatric patients easy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537D5-7C6A-0848-A817-BA6E2BD3E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666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Movable</a:t>
            </a:r>
            <a:r>
              <a:rPr lang="en-US" baseline="0" dirty="0"/>
              <a:t> foot pedals mean wheelchairs/stretchers can be brought ride up to the side of the table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537D5-7C6A-0848-A817-BA6E2BD3E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31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</a:t>
            </a:r>
            <a:r>
              <a:rPr lang="en-US" baseline="0" dirty="0"/>
              <a:t> installations where the floor may not be perfectly level</a:t>
            </a:r>
          </a:p>
          <a:p>
            <a:r>
              <a:rPr lang="en-US" baseline="0" dirty="0"/>
              <a:t>Cost-</a:t>
            </a:r>
            <a:r>
              <a:rPr lang="en-US" baseline="0" dirty="0" err="1"/>
              <a:t>effecitve</a:t>
            </a:r>
            <a:r>
              <a:rPr lang="en-US" baseline="0" dirty="0"/>
              <a:t> option</a:t>
            </a:r>
          </a:p>
          <a:p>
            <a:r>
              <a:rPr lang="en-US" baseline="0" dirty="0"/>
              <a:t>Features the same, smooth gliding table top as Open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537D5-7C6A-0848-A817-BA6E2BD3E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683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5525" y="931863"/>
            <a:ext cx="4467225" cy="2513012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537D5-7C6A-0848-A817-BA6E2BD3E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anteckningar 5">
            <a:extLst>
              <a:ext uri="{FF2B5EF4-FFF2-40B4-BE49-F238E27FC236}">
                <a16:creationId xmlns:a16="http://schemas.microsoft.com/office/drawing/2014/main" id="{578C777C-440C-4C61-96DB-7BFF3E12D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024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5525" y="931863"/>
            <a:ext cx="4467225" cy="2513012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537D5-7C6A-0848-A817-BA6E2BD3E2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tshållare för anteckningar 5">
            <a:extLst>
              <a:ext uri="{FF2B5EF4-FFF2-40B4-BE49-F238E27FC236}">
                <a16:creationId xmlns:a16="http://schemas.microsoft.com/office/drawing/2014/main" id="{9FA1B080-1885-4D41-A15F-8960D06CF6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928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5525" y="931863"/>
            <a:ext cx="4467225" cy="2513012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537D5-7C6A-0848-A817-BA6E2BD3E20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Platshållare för anteckningar 5">
            <a:extLst>
              <a:ext uri="{FF2B5EF4-FFF2-40B4-BE49-F238E27FC236}">
                <a16:creationId xmlns:a16="http://schemas.microsoft.com/office/drawing/2014/main" id="{FFFCE94C-EA59-49CD-AC2A-E0D6DE5F5C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015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1CCA2104-30FE-4090-90A3-BAD1A8189710}"/>
              </a:ext>
            </a:extLst>
          </p:cNvPr>
          <p:cNvSpPr/>
          <p:nvPr userDrawn="1"/>
        </p:nvSpPr>
        <p:spPr>
          <a:xfrm>
            <a:off x="0" y="5317958"/>
            <a:ext cx="12192000" cy="1540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E512534-F2DC-4806-BBA0-2761D25EE4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87" y="2033718"/>
            <a:ext cx="5034162" cy="1056276"/>
          </a:xfrm>
          <a:prstGeom prst="rect">
            <a:avLst/>
          </a:prstGeom>
        </p:spPr>
      </p:pic>
      <p:sp>
        <p:nvSpPr>
          <p:cNvPr id="10" name="Underrubrik 5">
            <a:extLst>
              <a:ext uri="{FF2B5EF4-FFF2-40B4-BE49-F238E27FC236}">
                <a16:creationId xmlns:a16="http://schemas.microsoft.com/office/drawing/2014/main" id="{EC967143-4F29-4329-8BA4-01DECA6C1B3E}"/>
              </a:ext>
            </a:extLst>
          </p:cNvPr>
          <p:cNvSpPr txBox="1">
            <a:spLocks/>
          </p:cNvSpPr>
          <p:nvPr userDrawn="1"/>
        </p:nvSpPr>
        <p:spPr>
          <a:xfrm>
            <a:off x="-12032" y="3398782"/>
            <a:ext cx="12192000" cy="6001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2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WORLD CLASS DIGITAL X-RAY SYSTEMS</a:t>
            </a:r>
          </a:p>
        </p:txBody>
      </p:sp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CA24D71B-D441-419D-88EF-D5B02FE04CCA}"/>
              </a:ext>
            </a:extLst>
          </p:cNvPr>
          <p:cNvCxnSpPr>
            <a:cxnSpLocks/>
          </p:cNvCxnSpPr>
          <p:nvPr userDrawn="1"/>
        </p:nvCxnSpPr>
        <p:spPr>
          <a:xfrm>
            <a:off x="0" y="5317956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Underrubrik 5">
            <a:extLst>
              <a:ext uri="{FF2B5EF4-FFF2-40B4-BE49-F238E27FC236}">
                <a16:creationId xmlns:a16="http://schemas.microsoft.com/office/drawing/2014/main" id="{BF346F3F-9488-452A-A6C2-5A9CCBE1A69A}"/>
              </a:ext>
            </a:extLst>
          </p:cNvPr>
          <p:cNvSpPr txBox="1">
            <a:spLocks/>
          </p:cNvSpPr>
          <p:nvPr userDrawn="1"/>
        </p:nvSpPr>
        <p:spPr>
          <a:xfrm>
            <a:off x="0" y="5646927"/>
            <a:ext cx="12192000" cy="6001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sv-SE" sz="2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5" name="Rubrik 1">
            <a:extLst>
              <a:ext uri="{FF2B5EF4-FFF2-40B4-BE49-F238E27FC236}">
                <a16:creationId xmlns:a16="http://schemas.microsoft.com/office/drawing/2014/main" id="{7298213F-960F-4277-9FC5-1EC5EDCF4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032" y="5730654"/>
            <a:ext cx="12204032" cy="714650"/>
          </a:xfrm>
          <a:prstGeom prst="rect">
            <a:avLst/>
          </a:prstGeom>
        </p:spPr>
        <p:txBody>
          <a:bodyPr/>
          <a:lstStyle>
            <a:lvl1pPr>
              <a:defRPr sz="2200" b="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sv-SE" dirty="0"/>
              <a:t>INSERT HEADING</a:t>
            </a:r>
            <a:br>
              <a:rPr lang="sv-SE" dirty="0"/>
            </a:br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heading</a:t>
            </a:r>
            <a:r>
              <a:rPr lang="sv-SE" dirty="0"/>
              <a:t> or date</a:t>
            </a:r>
          </a:p>
        </p:txBody>
      </p:sp>
    </p:spTree>
    <p:extLst>
      <p:ext uri="{BB962C8B-B14F-4D97-AF65-F5344CB8AC3E}">
        <p14:creationId xmlns:p14="http://schemas.microsoft.com/office/powerpoint/2010/main" val="4201409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2">
            <a:extLst>
              <a:ext uri="{FF2B5EF4-FFF2-40B4-BE49-F238E27FC236}">
                <a16:creationId xmlns:a16="http://schemas.microsoft.com/office/drawing/2014/main" id="{6BEF3474-BED3-4FB3-A5D3-87489D58F4F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826101" y="2"/>
            <a:ext cx="5365899" cy="68579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C291222-5357-4499-9F9E-43072248B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6" y="382771"/>
            <a:ext cx="6199900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+mj-lt"/>
              </a:defRPr>
            </a:lvl1pPr>
          </a:lstStyle>
          <a:p>
            <a:r>
              <a:rPr lang="sv-SE" dirty="0" err="1"/>
              <a:t>Heading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44)</a:t>
            </a:r>
          </a:p>
        </p:txBody>
      </p:sp>
      <p:sp>
        <p:nvSpPr>
          <p:cNvPr id="11" name="Underrubrik 2">
            <a:extLst>
              <a:ext uri="{FF2B5EF4-FFF2-40B4-BE49-F238E27FC236}">
                <a16:creationId xmlns:a16="http://schemas.microsoft.com/office/drawing/2014/main" id="{4F81B9E1-B033-43EA-83B5-6C2AE89BBAA2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811620" y="1347711"/>
            <a:ext cx="5781685" cy="459613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 (</a:t>
            </a:r>
            <a:r>
              <a:rPr lang="sv-SE" dirty="0" err="1"/>
              <a:t>size</a:t>
            </a:r>
            <a:r>
              <a:rPr lang="sv-SE" dirty="0"/>
              <a:t> 16)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3ED07A4-4561-4851-874F-57B706AED3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4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91222-5357-4499-9F9E-43072248B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6" y="382771"/>
            <a:ext cx="6115680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+mj-lt"/>
              </a:defRPr>
            </a:lvl1pPr>
          </a:lstStyle>
          <a:p>
            <a:r>
              <a:rPr lang="sv-SE" dirty="0" err="1"/>
              <a:t>Heading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44)</a:t>
            </a:r>
          </a:p>
        </p:txBody>
      </p:sp>
      <p:sp>
        <p:nvSpPr>
          <p:cNvPr id="13" name="Underrubrik 2">
            <a:extLst>
              <a:ext uri="{FF2B5EF4-FFF2-40B4-BE49-F238E27FC236}">
                <a16:creationId xmlns:a16="http://schemas.microsoft.com/office/drawing/2014/main" id="{373956F4-B047-4CD0-9A02-14B75673DFD5}"/>
              </a:ext>
            </a:extLst>
          </p:cNvPr>
          <p:cNvSpPr>
            <a:spLocks noGrp="1"/>
          </p:cNvSpPr>
          <p:nvPr>
            <p:ph type="subTitle" idx="14" hasCustomPrompt="1"/>
          </p:nvPr>
        </p:nvSpPr>
        <p:spPr>
          <a:xfrm>
            <a:off x="811621" y="1347711"/>
            <a:ext cx="5697464" cy="4596136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+mn-lt"/>
              </a:defRPr>
            </a:lvl1pPr>
            <a:lvl2pPr marL="800100" indent="-342900" algn="l">
              <a:buFont typeface="Courier New" panose="02070309020205020404" pitchFamily="49" charset="0"/>
              <a:buChar char="o"/>
              <a:defRPr sz="1400">
                <a:latin typeface="+mn-lt"/>
              </a:defRPr>
            </a:lvl2pPr>
            <a:lvl3pPr marL="1200150" indent="-285750" algn="l">
              <a:buFont typeface="Wingdings" panose="05000000000000000000" pitchFamily="2" charset="2"/>
              <a:buChar char="§"/>
              <a:defRPr sz="1200">
                <a:latin typeface="+mn-lt"/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16)</a:t>
            </a:r>
          </a:p>
          <a:p>
            <a:pPr lvl="1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14)</a:t>
            </a:r>
          </a:p>
          <a:p>
            <a:pPr lvl="2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12)</a:t>
            </a:r>
          </a:p>
        </p:txBody>
      </p:sp>
      <p:sp>
        <p:nvSpPr>
          <p:cNvPr id="14" name="Platshållare för bild 2">
            <a:extLst>
              <a:ext uri="{FF2B5EF4-FFF2-40B4-BE49-F238E27FC236}">
                <a16:creationId xmlns:a16="http://schemas.microsoft.com/office/drawing/2014/main" id="{C54B15D7-A7EB-48A7-B12D-2843C30C32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702052" y="124933"/>
            <a:ext cx="5365899" cy="33959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image</a:t>
            </a:r>
          </a:p>
        </p:txBody>
      </p:sp>
      <p:sp>
        <p:nvSpPr>
          <p:cNvPr id="15" name="Platshållare för bild 2">
            <a:extLst>
              <a:ext uri="{FF2B5EF4-FFF2-40B4-BE49-F238E27FC236}">
                <a16:creationId xmlns:a16="http://schemas.microsoft.com/office/drawing/2014/main" id="{447CFAA3-4100-4BAF-84A1-6C4F6EF1535F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702052" y="3645780"/>
            <a:ext cx="2622699" cy="30872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image</a:t>
            </a:r>
          </a:p>
        </p:txBody>
      </p:sp>
      <p:sp>
        <p:nvSpPr>
          <p:cNvPr id="16" name="Platshållare för bild 2">
            <a:extLst>
              <a:ext uri="{FF2B5EF4-FFF2-40B4-BE49-F238E27FC236}">
                <a16:creationId xmlns:a16="http://schemas.microsoft.com/office/drawing/2014/main" id="{329E8B90-B9E4-4C98-96AE-059D644ED537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433130" y="3645780"/>
            <a:ext cx="2622699" cy="30872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image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9091733-954F-4472-B55B-5F4C94F85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94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91222-5357-4499-9F9E-43072248B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5" y="382771"/>
            <a:ext cx="7449879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+mj-lt"/>
              </a:defRPr>
            </a:lvl1pPr>
          </a:lstStyle>
          <a:p>
            <a:r>
              <a:rPr lang="sv-SE" dirty="0" err="1"/>
              <a:t>Heading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44)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80A7B11-C743-4092-82C3-EE091C24C3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6" y="6298407"/>
            <a:ext cx="1796903" cy="377029"/>
          </a:xfrm>
          <a:prstGeom prst="rect">
            <a:avLst/>
          </a:prstGeom>
        </p:spPr>
      </p:pic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6C6079B9-104E-4B3A-BC73-48213B11C456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15642104"/>
              </p:ext>
            </p:extLst>
          </p:nvPr>
        </p:nvGraphicFramePr>
        <p:xfrm>
          <a:off x="811620" y="1347711"/>
          <a:ext cx="5121348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07116">
                  <a:extLst>
                    <a:ext uri="{9D8B030D-6E8A-4147-A177-3AD203B41FA5}">
                      <a16:colId xmlns:a16="http://schemas.microsoft.com/office/drawing/2014/main" val="3239829772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1271191320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4243990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600" dirty="0"/>
                        <a:t>Table style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051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400" dirty="0"/>
                        <a:t>Body text (</a:t>
                      </a:r>
                      <a:r>
                        <a:rPr lang="sv-SE" sz="1400" dirty="0" err="1"/>
                        <a:t>size</a:t>
                      </a:r>
                      <a:r>
                        <a:rPr lang="sv-SE" sz="1400" dirty="0"/>
                        <a:t> 14)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57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665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000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04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939861"/>
                  </a:ext>
                </a:extLst>
              </a:tr>
            </a:tbl>
          </a:graphicData>
        </a:graphic>
      </p:graphicFrame>
      <p:graphicFrame>
        <p:nvGraphicFramePr>
          <p:cNvPr id="14" name="Tabell 13">
            <a:extLst>
              <a:ext uri="{FF2B5EF4-FFF2-40B4-BE49-F238E27FC236}">
                <a16:creationId xmlns:a16="http://schemas.microsoft.com/office/drawing/2014/main" id="{D78F2926-6136-43F4-89C1-EE68B192EF2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82470076"/>
              </p:ext>
            </p:extLst>
          </p:nvPr>
        </p:nvGraphicFramePr>
        <p:xfrm>
          <a:off x="6096000" y="1347711"/>
          <a:ext cx="5121348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07116">
                  <a:extLst>
                    <a:ext uri="{9D8B030D-6E8A-4147-A177-3AD203B41FA5}">
                      <a16:colId xmlns:a16="http://schemas.microsoft.com/office/drawing/2014/main" val="3239829772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1271191320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4243990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600" dirty="0"/>
                        <a:t>Table style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051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Body text (</a:t>
                      </a:r>
                      <a:r>
                        <a:rPr lang="sv-SE" sz="1400" dirty="0" err="1"/>
                        <a:t>size</a:t>
                      </a:r>
                      <a:r>
                        <a:rPr lang="sv-SE" sz="1400" dirty="0"/>
                        <a:t> 14)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57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665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000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04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939861"/>
                  </a:ext>
                </a:extLst>
              </a:tr>
            </a:tbl>
          </a:graphicData>
        </a:graphic>
      </p:graphicFrame>
      <p:graphicFrame>
        <p:nvGraphicFramePr>
          <p:cNvPr id="15" name="Tabell 14">
            <a:extLst>
              <a:ext uri="{FF2B5EF4-FFF2-40B4-BE49-F238E27FC236}">
                <a16:creationId xmlns:a16="http://schemas.microsoft.com/office/drawing/2014/main" id="{423D2B56-618F-41EE-8370-D7E4F06AF71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59063001"/>
              </p:ext>
            </p:extLst>
          </p:nvPr>
        </p:nvGraphicFramePr>
        <p:xfrm>
          <a:off x="811620" y="3754215"/>
          <a:ext cx="512134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7116">
                  <a:extLst>
                    <a:ext uri="{9D8B030D-6E8A-4147-A177-3AD203B41FA5}">
                      <a16:colId xmlns:a16="http://schemas.microsoft.com/office/drawing/2014/main" val="3239829772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1271191320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4243990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600" dirty="0"/>
                        <a:t>Table style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051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Body text (</a:t>
                      </a:r>
                      <a:r>
                        <a:rPr lang="sv-SE" sz="1400" dirty="0" err="1"/>
                        <a:t>size</a:t>
                      </a:r>
                      <a:r>
                        <a:rPr lang="sv-SE" sz="1400" dirty="0"/>
                        <a:t> 14)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57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665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000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04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939861"/>
                  </a:ext>
                </a:extLst>
              </a:tr>
            </a:tbl>
          </a:graphicData>
        </a:graphic>
      </p:graphicFrame>
      <p:graphicFrame>
        <p:nvGraphicFramePr>
          <p:cNvPr id="16" name="Tabell 15">
            <a:extLst>
              <a:ext uri="{FF2B5EF4-FFF2-40B4-BE49-F238E27FC236}">
                <a16:creationId xmlns:a16="http://schemas.microsoft.com/office/drawing/2014/main" id="{3DD83A28-0EAE-406E-8D7A-4E2AA051628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18715101"/>
              </p:ext>
            </p:extLst>
          </p:nvPr>
        </p:nvGraphicFramePr>
        <p:xfrm>
          <a:off x="6096000" y="3754215"/>
          <a:ext cx="5121348" cy="2225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07116">
                  <a:extLst>
                    <a:ext uri="{9D8B030D-6E8A-4147-A177-3AD203B41FA5}">
                      <a16:colId xmlns:a16="http://schemas.microsoft.com/office/drawing/2014/main" val="3239829772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1271191320"/>
                    </a:ext>
                  </a:extLst>
                </a:gridCol>
                <a:gridCol w="1707116">
                  <a:extLst>
                    <a:ext uri="{9D8B030D-6E8A-4147-A177-3AD203B41FA5}">
                      <a16:colId xmlns:a16="http://schemas.microsoft.com/office/drawing/2014/main" val="42439905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600" dirty="0"/>
                        <a:t>Table style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5051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Body text (</a:t>
                      </a:r>
                      <a:r>
                        <a:rPr lang="sv-SE" sz="1400" dirty="0" err="1"/>
                        <a:t>size</a:t>
                      </a:r>
                      <a:r>
                        <a:rPr lang="sv-SE" sz="1400" dirty="0"/>
                        <a:t> 14)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57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665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000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04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939861"/>
                  </a:ext>
                </a:extLst>
              </a:tr>
            </a:tbl>
          </a:graphicData>
        </a:graphic>
      </p:graphicFrame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EBEDA7C5-404D-4807-96DF-ADCB41AC2A5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842342" y="54315"/>
            <a:ext cx="2289498" cy="6912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 err="1"/>
              <a:t>Tables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designed</a:t>
            </a:r>
            <a:r>
              <a:rPr lang="sv-SE" dirty="0"/>
              <a:t> </a:t>
            </a:r>
            <a:r>
              <a:rPr lang="sv-SE" dirty="0" err="1"/>
              <a:t>preferably</a:t>
            </a:r>
            <a:r>
              <a:rPr lang="sv-SE" dirty="0"/>
              <a:t> in </a:t>
            </a:r>
            <a:r>
              <a:rPr lang="sv-SE" dirty="0" err="1"/>
              <a:t>theese</a:t>
            </a:r>
            <a:r>
              <a:rPr lang="sv-SE" dirty="0"/>
              <a:t> </a:t>
            </a:r>
            <a:r>
              <a:rPr lang="sv-SE" dirty="0" err="1"/>
              <a:t>colours</a:t>
            </a:r>
            <a:r>
              <a:rPr lang="sv-SE" dirty="0"/>
              <a:t>.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cannot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in </a:t>
            </a:r>
            <a:r>
              <a:rPr lang="sv-SE" dirty="0" err="1"/>
              <a:t>these</a:t>
            </a:r>
            <a:r>
              <a:rPr lang="sv-SE" dirty="0"/>
              <a:t> </a:t>
            </a:r>
            <a:r>
              <a:rPr lang="sv-SE" dirty="0" err="1"/>
              <a:t>tables</a:t>
            </a:r>
            <a:r>
              <a:rPr lang="sv-SE" dirty="0"/>
              <a:t> so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need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new </a:t>
            </a:r>
            <a:r>
              <a:rPr lang="sv-SE" dirty="0" err="1"/>
              <a:t>ones</a:t>
            </a:r>
            <a:r>
              <a:rPr lang="sv-SE" dirty="0"/>
              <a:t> and </a:t>
            </a:r>
            <a:r>
              <a:rPr lang="sv-SE" dirty="0" err="1"/>
              <a:t>select</a:t>
            </a:r>
            <a:r>
              <a:rPr lang="sv-SE" dirty="0"/>
              <a:t> </a:t>
            </a:r>
            <a:r>
              <a:rPr lang="sv-SE" dirty="0" err="1"/>
              <a:t>colour</a:t>
            </a:r>
            <a:r>
              <a:rPr lang="sv-SE" dirty="0"/>
              <a:t>. 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8772FF7C-4A0A-459B-B862-5CD4DDCB72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13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0">
            <a:extLst>
              <a:ext uri="{FF2B5EF4-FFF2-40B4-BE49-F238E27FC236}">
                <a16:creationId xmlns:a16="http://schemas.microsoft.com/office/drawing/2014/main" id="{AA131195-D7A5-443C-95A4-CDD7E699DCEC}"/>
              </a:ext>
            </a:extLst>
          </p:cNvPr>
          <p:cNvSpPr txBox="1"/>
          <p:nvPr userDrawn="1"/>
        </p:nvSpPr>
        <p:spPr>
          <a:xfrm>
            <a:off x="0" y="251717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400" dirty="0">
                <a:solidFill>
                  <a:schemeClr val="accent1">
                    <a:lumMod val="75000"/>
                  </a:schemeClr>
                </a:solidFill>
                <a:cs typeface="Segoe UI" panose="020B0502040204020203" pitchFamily="34" charset="0"/>
              </a:rPr>
              <a:t>THANK YOU</a:t>
            </a:r>
            <a:endParaRPr lang="en-US" sz="2400" spc="400" dirty="0">
              <a:solidFill>
                <a:schemeClr val="accent1">
                  <a:lumMod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15051F0-F616-4D2F-BFBF-AEFF0111A5FF}"/>
              </a:ext>
            </a:extLst>
          </p:cNvPr>
          <p:cNvSpPr txBox="1"/>
          <p:nvPr userDrawn="1"/>
        </p:nvSpPr>
        <p:spPr>
          <a:xfrm>
            <a:off x="0" y="301873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1600" dirty="0">
              <a:latin typeface="Segoe UI" panose="020B0502040204020203" pitchFamily="34" charset="0"/>
              <a:ea typeface="Lato Light" charset="0"/>
              <a:cs typeface="Segoe UI" panose="020B0502040204020203" pitchFamily="34" charset="0"/>
            </a:endParaRPr>
          </a:p>
          <a:p>
            <a:pPr algn="ctr"/>
            <a:r>
              <a:rPr lang="en-US" sz="1200" b="1" dirty="0" err="1">
                <a:ea typeface="Lato Light" charset="0"/>
                <a:cs typeface="Segoe UI" panose="020B0502040204020203" pitchFamily="34" charset="0"/>
              </a:rPr>
              <a:t>Arcoma</a:t>
            </a:r>
            <a:r>
              <a:rPr lang="en-US" sz="1200" b="1" dirty="0">
                <a:ea typeface="Lato Light" charset="0"/>
                <a:cs typeface="Segoe UI" panose="020B0502040204020203" pitchFamily="34" charset="0"/>
              </a:rPr>
              <a:t> AB | </a:t>
            </a:r>
            <a:r>
              <a:rPr lang="en-US" sz="1200" b="1" dirty="0" err="1">
                <a:ea typeface="Lato Light" charset="0"/>
                <a:cs typeface="Segoe UI" panose="020B0502040204020203" pitchFamily="34" charset="0"/>
              </a:rPr>
              <a:t>Annavägen</a:t>
            </a:r>
            <a:r>
              <a:rPr lang="en-US" sz="1200" b="1" dirty="0">
                <a:ea typeface="Lato Light" charset="0"/>
                <a:cs typeface="Segoe UI" panose="020B0502040204020203" pitchFamily="34" charset="0"/>
              </a:rPr>
              <a:t> 1 | </a:t>
            </a:r>
            <a:r>
              <a:rPr lang="sv-SE" sz="1200" b="1" dirty="0"/>
              <a:t>352 46</a:t>
            </a:r>
            <a:r>
              <a:rPr lang="en-US" sz="1200" b="1" dirty="0">
                <a:ea typeface="Lato Light" charset="0"/>
                <a:cs typeface="Segoe UI" panose="020B0502040204020203" pitchFamily="34" charset="0"/>
              </a:rPr>
              <a:t> Växjö | Sweden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677BDE75-2F97-434C-AC50-3131ACE72DBB}"/>
              </a:ext>
            </a:extLst>
          </p:cNvPr>
          <p:cNvSpPr txBox="1"/>
          <p:nvPr userDrawn="1"/>
        </p:nvSpPr>
        <p:spPr>
          <a:xfrm>
            <a:off x="2687757" y="5358142"/>
            <a:ext cx="989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300" dirty="0">
                <a:ea typeface="Montserrat Semi" charset="0"/>
                <a:cs typeface="Segoe UI" panose="020B0502040204020203" pitchFamily="34" charset="0"/>
              </a:rPr>
              <a:t>PHONE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0669B5EA-18B4-4507-8F94-03B86AA977FB}"/>
              </a:ext>
            </a:extLst>
          </p:cNvPr>
          <p:cNvSpPr txBox="1"/>
          <p:nvPr userDrawn="1"/>
        </p:nvSpPr>
        <p:spPr>
          <a:xfrm>
            <a:off x="2088200" y="5728907"/>
            <a:ext cx="2188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+46 470 70 69 00</a:t>
            </a:r>
            <a:endParaRPr lang="en-US" sz="1200" dirty="0">
              <a:ea typeface="Lato Light" charset="0"/>
              <a:cs typeface="Segoe UI" panose="020B0502040204020203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A9B4AA73-5806-43D5-A3F5-66DDD86EF54E}"/>
              </a:ext>
            </a:extLst>
          </p:cNvPr>
          <p:cNvSpPr txBox="1"/>
          <p:nvPr userDrawn="1"/>
        </p:nvSpPr>
        <p:spPr>
          <a:xfrm>
            <a:off x="5655260" y="5358142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300" dirty="0">
                <a:ea typeface="Montserrat Semi" charset="0"/>
                <a:cs typeface="Segoe UI" panose="020B0502040204020203" pitchFamily="34" charset="0"/>
              </a:rPr>
              <a:t>EMAIL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F3DE8D32-A109-440C-990E-B132F90F5395}"/>
              </a:ext>
            </a:extLst>
          </p:cNvPr>
          <p:cNvSpPr txBox="1"/>
          <p:nvPr userDrawn="1"/>
        </p:nvSpPr>
        <p:spPr>
          <a:xfrm>
            <a:off x="5022042" y="5728907"/>
            <a:ext cx="2188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a typeface="Lato Light" charset="0"/>
                <a:cs typeface="Segoe UI" panose="020B0502040204020203" pitchFamily="34" charset="0"/>
              </a:rPr>
              <a:t>service@arcoma.se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FB2E20BE-723A-40EE-87F2-B172B947C537}"/>
              </a:ext>
            </a:extLst>
          </p:cNvPr>
          <p:cNvSpPr txBox="1"/>
          <p:nvPr userDrawn="1"/>
        </p:nvSpPr>
        <p:spPr>
          <a:xfrm>
            <a:off x="8537787" y="5358142"/>
            <a:ext cx="1207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spc="300" dirty="0">
                <a:ea typeface="Montserrat Semi" charset="0"/>
                <a:cs typeface="Segoe UI" panose="020B0502040204020203" pitchFamily="34" charset="0"/>
              </a:rPr>
              <a:t>WEBSITE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811593ED-0F68-43B8-8E4C-5BE4AF6E1C6F}"/>
              </a:ext>
            </a:extLst>
          </p:cNvPr>
          <p:cNvSpPr txBox="1"/>
          <p:nvPr userDrawn="1"/>
        </p:nvSpPr>
        <p:spPr>
          <a:xfrm>
            <a:off x="8047237" y="5728907"/>
            <a:ext cx="2188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ea typeface="Lato Light" charset="0"/>
                <a:cs typeface="Segoe UI" panose="020B0502040204020203" pitchFamily="34" charset="0"/>
              </a:rPr>
              <a:t>www.arcoma.se</a:t>
            </a:r>
          </a:p>
        </p:txBody>
      </p:sp>
      <p:sp>
        <p:nvSpPr>
          <p:cNvPr id="14" name="Shape 2643">
            <a:extLst>
              <a:ext uri="{FF2B5EF4-FFF2-40B4-BE49-F238E27FC236}">
                <a16:creationId xmlns:a16="http://schemas.microsoft.com/office/drawing/2014/main" id="{5535309F-026B-4463-97E0-3AD66C13C628}"/>
              </a:ext>
            </a:extLst>
          </p:cNvPr>
          <p:cNvSpPr/>
          <p:nvPr userDrawn="1"/>
        </p:nvSpPr>
        <p:spPr>
          <a:xfrm>
            <a:off x="3055822" y="4820934"/>
            <a:ext cx="253229" cy="464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Shape 2944">
            <a:extLst>
              <a:ext uri="{FF2B5EF4-FFF2-40B4-BE49-F238E27FC236}">
                <a16:creationId xmlns:a16="http://schemas.microsoft.com/office/drawing/2014/main" id="{6199C7BD-4632-4562-BCE8-048F0857189F}"/>
              </a:ext>
            </a:extLst>
          </p:cNvPr>
          <p:cNvSpPr/>
          <p:nvPr userDrawn="1"/>
        </p:nvSpPr>
        <p:spPr>
          <a:xfrm>
            <a:off x="8973438" y="4888416"/>
            <a:ext cx="386463" cy="386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Shape 2856">
            <a:extLst>
              <a:ext uri="{FF2B5EF4-FFF2-40B4-BE49-F238E27FC236}">
                <a16:creationId xmlns:a16="http://schemas.microsoft.com/office/drawing/2014/main" id="{992F97F9-0F42-46B3-B012-259955CC86DD}"/>
              </a:ext>
            </a:extLst>
          </p:cNvPr>
          <p:cNvSpPr/>
          <p:nvPr userDrawn="1"/>
        </p:nvSpPr>
        <p:spPr>
          <a:xfrm>
            <a:off x="5920680" y="4890803"/>
            <a:ext cx="350640" cy="350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375" y="14735"/>
                </a:moveTo>
                <a:cubicBezTo>
                  <a:pt x="12008" y="15178"/>
                  <a:pt x="11621" y="15531"/>
                  <a:pt x="11226" y="15783"/>
                </a:cubicBezTo>
                <a:cubicBezTo>
                  <a:pt x="10834" y="16035"/>
                  <a:pt x="10421" y="16209"/>
                  <a:pt x="10002" y="16302"/>
                </a:cubicBezTo>
                <a:cubicBezTo>
                  <a:pt x="9027" y="16517"/>
                  <a:pt x="8105" y="16493"/>
                  <a:pt x="7342" y="16179"/>
                </a:cubicBezTo>
                <a:cubicBezTo>
                  <a:pt x="6912" y="16003"/>
                  <a:pt x="6537" y="15755"/>
                  <a:pt x="6227" y="15442"/>
                </a:cubicBezTo>
                <a:cubicBezTo>
                  <a:pt x="5915" y="15129"/>
                  <a:pt x="5669" y="14758"/>
                  <a:pt x="5493" y="14340"/>
                </a:cubicBezTo>
                <a:cubicBezTo>
                  <a:pt x="5317" y="13924"/>
                  <a:pt x="5228" y="13459"/>
                  <a:pt x="5228" y="12958"/>
                </a:cubicBezTo>
                <a:cubicBezTo>
                  <a:pt x="5228" y="12161"/>
                  <a:pt x="5386" y="11302"/>
                  <a:pt x="5698" y="10406"/>
                </a:cubicBezTo>
                <a:cubicBezTo>
                  <a:pt x="6010" y="9509"/>
                  <a:pt x="6454" y="8665"/>
                  <a:pt x="7018" y="7900"/>
                </a:cubicBezTo>
                <a:cubicBezTo>
                  <a:pt x="7579" y="7140"/>
                  <a:pt x="8265" y="6498"/>
                  <a:pt x="9058" y="5993"/>
                </a:cubicBezTo>
                <a:cubicBezTo>
                  <a:pt x="9839" y="5496"/>
                  <a:pt x="10706" y="5245"/>
                  <a:pt x="11636" y="5245"/>
                </a:cubicBezTo>
                <a:cubicBezTo>
                  <a:pt x="12014" y="5245"/>
                  <a:pt x="12413" y="5288"/>
                  <a:pt x="12821" y="5373"/>
                </a:cubicBezTo>
                <a:cubicBezTo>
                  <a:pt x="13224" y="5457"/>
                  <a:pt x="13613" y="5599"/>
                  <a:pt x="13978" y="5795"/>
                </a:cubicBezTo>
                <a:cubicBezTo>
                  <a:pt x="14337" y="5989"/>
                  <a:pt x="14658" y="6246"/>
                  <a:pt x="14931" y="6561"/>
                </a:cubicBezTo>
                <a:cubicBezTo>
                  <a:pt x="15189" y="6858"/>
                  <a:pt x="15389" y="7238"/>
                  <a:pt x="15526" y="7692"/>
                </a:cubicBezTo>
                <a:lnTo>
                  <a:pt x="13353" y="13035"/>
                </a:lnTo>
                <a:cubicBezTo>
                  <a:pt x="13072" y="13720"/>
                  <a:pt x="12743" y="14292"/>
                  <a:pt x="12375" y="14735"/>
                </a:cubicBezTo>
                <a:moveTo>
                  <a:pt x="20215" y="16108"/>
                </a:moveTo>
                <a:cubicBezTo>
                  <a:pt x="19749" y="16741"/>
                  <a:pt x="19196" y="17344"/>
                  <a:pt x="18569" y="17900"/>
                </a:cubicBezTo>
                <a:cubicBezTo>
                  <a:pt x="17943" y="18456"/>
                  <a:pt x="17242" y="18946"/>
                  <a:pt x="16484" y="19359"/>
                </a:cubicBezTo>
                <a:cubicBezTo>
                  <a:pt x="15729" y="19770"/>
                  <a:pt x="14914" y="20096"/>
                  <a:pt x="14064" y="20327"/>
                </a:cubicBezTo>
                <a:cubicBezTo>
                  <a:pt x="13217" y="20556"/>
                  <a:pt x="12316" y="20673"/>
                  <a:pt x="11388" y="20673"/>
                </a:cubicBezTo>
                <a:cubicBezTo>
                  <a:pt x="9991" y="20673"/>
                  <a:pt x="8647" y="20458"/>
                  <a:pt x="7393" y="20036"/>
                </a:cubicBezTo>
                <a:cubicBezTo>
                  <a:pt x="6143" y="19615"/>
                  <a:pt x="5029" y="18981"/>
                  <a:pt x="4083" y="18149"/>
                </a:cubicBezTo>
                <a:cubicBezTo>
                  <a:pt x="3138" y="17320"/>
                  <a:pt x="2378" y="16274"/>
                  <a:pt x="1823" y="15041"/>
                </a:cubicBezTo>
                <a:cubicBezTo>
                  <a:pt x="1269" y="13809"/>
                  <a:pt x="989" y="12357"/>
                  <a:pt x="989" y="10727"/>
                </a:cubicBezTo>
                <a:cubicBezTo>
                  <a:pt x="989" y="9370"/>
                  <a:pt x="1254" y="8086"/>
                  <a:pt x="1777" y="6911"/>
                </a:cubicBezTo>
                <a:cubicBezTo>
                  <a:pt x="2301" y="5736"/>
                  <a:pt x="3037" y="4693"/>
                  <a:pt x="3964" y="3814"/>
                </a:cubicBezTo>
                <a:cubicBezTo>
                  <a:pt x="4892" y="2933"/>
                  <a:pt x="6002" y="2230"/>
                  <a:pt x="7264" y="1722"/>
                </a:cubicBezTo>
                <a:cubicBezTo>
                  <a:pt x="8526" y="1215"/>
                  <a:pt x="9914" y="958"/>
                  <a:pt x="11388" y="958"/>
                </a:cubicBezTo>
                <a:cubicBezTo>
                  <a:pt x="12700" y="958"/>
                  <a:pt x="13940" y="1156"/>
                  <a:pt x="15072" y="1549"/>
                </a:cubicBezTo>
                <a:cubicBezTo>
                  <a:pt x="16200" y="1942"/>
                  <a:pt x="17185" y="2497"/>
                  <a:pt x="17998" y="3203"/>
                </a:cubicBezTo>
                <a:cubicBezTo>
                  <a:pt x="18809" y="3906"/>
                  <a:pt x="19455" y="4765"/>
                  <a:pt x="19917" y="5754"/>
                </a:cubicBezTo>
                <a:cubicBezTo>
                  <a:pt x="20377" y="6743"/>
                  <a:pt x="20611" y="7843"/>
                  <a:pt x="20611" y="9023"/>
                </a:cubicBezTo>
                <a:cubicBezTo>
                  <a:pt x="20611" y="10070"/>
                  <a:pt x="20418" y="11059"/>
                  <a:pt x="20038" y="11962"/>
                </a:cubicBezTo>
                <a:cubicBezTo>
                  <a:pt x="19656" y="12869"/>
                  <a:pt x="19171" y="13663"/>
                  <a:pt x="18598" y="14320"/>
                </a:cubicBezTo>
                <a:cubicBezTo>
                  <a:pt x="18028" y="14976"/>
                  <a:pt x="17393" y="15502"/>
                  <a:pt x="16714" y="15880"/>
                </a:cubicBezTo>
                <a:cubicBezTo>
                  <a:pt x="16044" y="16255"/>
                  <a:pt x="15398" y="16444"/>
                  <a:pt x="14792" y="16444"/>
                </a:cubicBezTo>
                <a:cubicBezTo>
                  <a:pt x="14424" y="16444"/>
                  <a:pt x="14151" y="16374"/>
                  <a:pt x="13980" y="16235"/>
                </a:cubicBezTo>
                <a:cubicBezTo>
                  <a:pt x="13810" y="16098"/>
                  <a:pt x="13710" y="15916"/>
                  <a:pt x="13675" y="15677"/>
                </a:cubicBezTo>
                <a:cubicBezTo>
                  <a:pt x="13638" y="15420"/>
                  <a:pt x="13667" y="15109"/>
                  <a:pt x="13764" y="14754"/>
                </a:cubicBezTo>
                <a:cubicBezTo>
                  <a:pt x="13864" y="14385"/>
                  <a:pt x="14007" y="13983"/>
                  <a:pt x="14190" y="13556"/>
                </a:cubicBezTo>
                <a:lnTo>
                  <a:pt x="17729" y="4845"/>
                </a:lnTo>
                <a:lnTo>
                  <a:pt x="16677" y="4845"/>
                </a:lnTo>
                <a:lnTo>
                  <a:pt x="16026" y="6544"/>
                </a:lnTo>
                <a:cubicBezTo>
                  <a:pt x="15715" y="5890"/>
                  <a:pt x="15207" y="5363"/>
                  <a:pt x="14512" y="4972"/>
                </a:cubicBezTo>
                <a:cubicBezTo>
                  <a:pt x="13703" y="4517"/>
                  <a:pt x="12777" y="4287"/>
                  <a:pt x="11759" y="4287"/>
                </a:cubicBezTo>
                <a:cubicBezTo>
                  <a:pt x="10637" y="4287"/>
                  <a:pt x="9596" y="4568"/>
                  <a:pt x="8663" y="5121"/>
                </a:cubicBezTo>
                <a:cubicBezTo>
                  <a:pt x="7739" y="5669"/>
                  <a:pt x="6940" y="6381"/>
                  <a:pt x="6289" y="7238"/>
                </a:cubicBezTo>
                <a:cubicBezTo>
                  <a:pt x="5641" y="8091"/>
                  <a:pt x="5132" y="9032"/>
                  <a:pt x="4777" y="10034"/>
                </a:cubicBezTo>
                <a:cubicBezTo>
                  <a:pt x="4420" y="11037"/>
                  <a:pt x="4240" y="12021"/>
                  <a:pt x="4240" y="12958"/>
                </a:cubicBezTo>
                <a:cubicBezTo>
                  <a:pt x="4240" y="13568"/>
                  <a:pt x="4354" y="14151"/>
                  <a:pt x="4579" y="14689"/>
                </a:cubicBezTo>
                <a:cubicBezTo>
                  <a:pt x="4804" y="15227"/>
                  <a:pt x="5113" y="15701"/>
                  <a:pt x="5499" y="16097"/>
                </a:cubicBezTo>
                <a:cubicBezTo>
                  <a:pt x="5887" y="16495"/>
                  <a:pt x="6354" y="16815"/>
                  <a:pt x="6889" y="17048"/>
                </a:cubicBezTo>
                <a:cubicBezTo>
                  <a:pt x="8063" y="17561"/>
                  <a:pt x="9489" y="17484"/>
                  <a:pt x="10904" y="17025"/>
                </a:cubicBezTo>
                <a:cubicBezTo>
                  <a:pt x="11562" y="16811"/>
                  <a:pt x="12160" y="16412"/>
                  <a:pt x="12689" y="15835"/>
                </a:cubicBezTo>
                <a:cubicBezTo>
                  <a:pt x="12715" y="16226"/>
                  <a:pt x="12874" y="16561"/>
                  <a:pt x="13164" y="16837"/>
                </a:cubicBezTo>
                <a:cubicBezTo>
                  <a:pt x="13559" y="17211"/>
                  <a:pt x="14086" y="17402"/>
                  <a:pt x="14731" y="17402"/>
                </a:cubicBezTo>
                <a:cubicBezTo>
                  <a:pt x="15501" y="17402"/>
                  <a:pt x="16307" y="17176"/>
                  <a:pt x="17124" y="16733"/>
                </a:cubicBezTo>
                <a:cubicBezTo>
                  <a:pt x="17934" y="16294"/>
                  <a:pt x="18680" y="15687"/>
                  <a:pt x="19342" y="14930"/>
                </a:cubicBezTo>
                <a:cubicBezTo>
                  <a:pt x="20001" y="14176"/>
                  <a:pt x="20548" y="13284"/>
                  <a:pt x="20967" y="12281"/>
                </a:cubicBezTo>
                <a:cubicBezTo>
                  <a:pt x="21387" y="11274"/>
                  <a:pt x="21600" y="10178"/>
                  <a:pt x="21600" y="9023"/>
                </a:cubicBezTo>
                <a:cubicBezTo>
                  <a:pt x="21600" y="7651"/>
                  <a:pt x="21328" y="6389"/>
                  <a:pt x="20793" y="5274"/>
                </a:cubicBezTo>
                <a:cubicBezTo>
                  <a:pt x="20258" y="4158"/>
                  <a:pt x="19518" y="3199"/>
                  <a:pt x="18594" y="2422"/>
                </a:cubicBezTo>
                <a:cubicBezTo>
                  <a:pt x="17672" y="1647"/>
                  <a:pt x="16579" y="1043"/>
                  <a:pt x="15346" y="627"/>
                </a:cubicBezTo>
                <a:cubicBezTo>
                  <a:pt x="14116" y="211"/>
                  <a:pt x="12784" y="0"/>
                  <a:pt x="11388" y="0"/>
                </a:cubicBezTo>
                <a:cubicBezTo>
                  <a:pt x="9845" y="0"/>
                  <a:pt x="8365" y="271"/>
                  <a:pt x="6989" y="805"/>
                </a:cubicBezTo>
                <a:cubicBezTo>
                  <a:pt x="5612" y="1340"/>
                  <a:pt x="4389" y="2093"/>
                  <a:pt x="3356" y="3045"/>
                </a:cubicBezTo>
                <a:cubicBezTo>
                  <a:pt x="2321" y="3996"/>
                  <a:pt x="1495" y="5137"/>
                  <a:pt x="899" y="6436"/>
                </a:cubicBezTo>
                <a:cubicBezTo>
                  <a:pt x="302" y="7737"/>
                  <a:pt x="0" y="9181"/>
                  <a:pt x="0" y="10727"/>
                </a:cubicBezTo>
                <a:cubicBezTo>
                  <a:pt x="0" y="12605"/>
                  <a:pt x="334" y="14252"/>
                  <a:pt x="993" y="15622"/>
                </a:cubicBezTo>
                <a:cubicBezTo>
                  <a:pt x="1652" y="16992"/>
                  <a:pt x="2528" y="18134"/>
                  <a:pt x="3595" y="19018"/>
                </a:cubicBezTo>
                <a:cubicBezTo>
                  <a:pt x="4661" y="19900"/>
                  <a:pt x="5890" y="20559"/>
                  <a:pt x="7249" y="20975"/>
                </a:cubicBezTo>
                <a:cubicBezTo>
                  <a:pt x="8601" y="21390"/>
                  <a:pt x="9994" y="21600"/>
                  <a:pt x="11388" y="21600"/>
                </a:cubicBezTo>
                <a:cubicBezTo>
                  <a:pt x="12348" y="21600"/>
                  <a:pt x="13317" y="21474"/>
                  <a:pt x="14267" y="21228"/>
                </a:cubicBezTo>
                <a:cubicBezTo>
                  <a:pt x="15214" y="20981"/>
                  <a:pt x="16128" y="20624"/>
                  <a:pt x="16983" y="20169"/>
                </a:cubicBezTo>
                <a:cubicBezTo>
                  <a:pt x="17839" y="19713"/>
                  <a:pt x="18642" y="19152"/>
                  <a:pt x="19372" y="18499"/>
                </a:cubicBezTo>
                <a:cubicBezTo>
                  <a:pt x="20104" y="17845"/>
                  <a:pt x="20729" y="17110"/>
                  <a:pt x="21232" y="16316"/>
                </a:cubicBezTo>
                <a:lnTo>
                  <a:pt x="21411" y="16033"/>
                </a:lnTo>
                <a:lnTo>
                  <a:pt x="20270" y="16033"/>
                </a:lnTo>
                <a:cubicBezTo>
                  <a:pt x="20270" y="16033"/>
                  <a:pt x="20215" y="16108"/>
                  <a:pt x="20215" y="16108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32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0C6C2CBE-09EB-4627-8C59-C8B8F24D09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64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759200"/>
            <a:ext cx="3949574" cy="3098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119245" y="3759200"/>
            <a:ext cx="3949636" cy="3098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238553" y="3759200"/>
            <a:ext cx="3953447" cy="30988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4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230088" y="1"/>
            <a:ext cx="4961912" cy="6858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02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05BF6-EA90-C94E-A77A-92553D1F4945}" type="datetime1">
              <a:rPr lang="en-GB" smtClean="0"/>
              <a:pPr/>
              <a:t>08/09/2020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Test Footer!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9D93F-79EB-3E43-B540-C1545B00C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8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93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C43C3530-75EF-4DA2-92B7-893E6EFDD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5605"/>
          <a:stretch/>
        </p:blipFill>
        <p:spPr>
          <a:xfrm>
            <a:off x="0" y="-14656"/>
            <a:ext cx="12192000" cy="6872656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F26E8720-D594-4CD8-8F7C-E33AD188850B}"/>
              </a:ext>
            </a:extLst>
          </p:cNvPr>
          <p:cNvSpPr/>
          <p:nvPr userDrawn="1"/>
        </p:nvSpPr>
        <p:spPr>
          <a:xfrm>
            <a:off x="0" y="0"/>
            <a:ext cx="4082902" cy="6858000"/>
          </a:xfrm>
          <a:prstGeom prst="rect">
            <a:avLst/>
          </a:prstGeom>
          <a:solidFill>
            <a:srgbClr val="706F6F">
              <a:alpha val="89804"/>
            </a:srgb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B63291E2-034E-4523-9CBE-B10608405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5" y="382771"/>
            <a:ext cx="3487479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/>
              <a:t>CONTENTS</a:t>
            </a:r>
          </a:p>
        </p:txBody>
      </p:sp>
      <p:sp>
        <p:nvSpPr>
          <p:cNvPr id="12" name="Underrubrik 2">
            <a:extLst>
              <a:ext uri="{FF2B5EF4-FFF2-40B4-BE49-F238E27FC236}">
                <a16:creationId xmlns:a16="http://schemas.microsoft.com/office/drawing/2014/main" id="{A60507A6-A36C-4DAD-93B2-C7041F29E72E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605774" y="1335432"/>
            <a:ext cx="3148079" cy="4596136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content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16)</a:t>
            </a:r>
          </a:p>
        </p:txBody>
      </p:sp>
      <p:pic>
        <p:nvPicPr>
          <p:cNvPr id="7" name="Bildobjekt 6" descr="En bild som visar objekt&#10;&#10;Automatiskt genererad beskrivning">
            <a:extLst>
              <a:ext uri="{FF2B5EF4-FFF2-40B4-BE49-F238E27FC236}">
                <a16:creationId xmlns:a16="http://schemas.microsoft.com/office/drawing/2014/main" id="{5DDA69D8-3A61-4DE8-8EC7-10821F947E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7" y="6388878"/>
            <a:ext cx="1320161" cy="27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1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BD294DB6-6515-499B-A658-FD82DD589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1" r="3909" b="-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E1F567B-05B5-4FF7-A459-149B76EE9B02}"/>
              </a:ext>
            </a:extLst>
          </p:cNvPr>
          <p:cNvSpPr/>
          <p:nvPr userDrawn="1"/>
        </p:nvSpPr>
        <p:spPr>
          <a:xfrm>
            <a:off x="0" y="3429000"/>
            <a:ext cx="5019675" cy="2457450"/>
          </a:xfrm>
          <a:prstGeom prst="rect">
            <a:avLst/>
          </a:prstGeom>
          <a:solidFill>
            <a:srgbClr val="88567C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50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E7374184-2E79-4DA0-97AC-79F0C13013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4167189"/>
            <a:ext cx="4502150" cy="795336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/>
              <a:t>CHAPTER 1</a:t>
            </a:r>
          </a:p>
        </p:txBody>
      </p:sp>
      <p:pic>
        <p:nvPicPr>
          <p:cNvPr id="8" name="Bildobjekt 7" descr="En bild som visar objekt&#10;&#10;Automatiskt genererad beskrivning">
            <a:extLst>
              <a:ext uri="{FF2B5EF4-FFF2-40B4-BE49-F238E27FC236}">
                <a16:creationId xmlns:a16="http://schemas.microsoft.com/office/drawing/2014/main" id="{0C04153D-8427-4EC5-A6B5-84BA278120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7" y="6388878"/>
            <a:ext cx="1320161" cy="27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61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AF69C519-617A-4682-AF33-7592A92583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1" r="3909" b="-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E1F567B-05B5-4FF7-A459-149B76EE9B02}"/>
              </a:ext>
            </a:extLst>
          </p:cNvPr>
          <p:cNvSpPr/>
          <p:nvPr userDrawn="1"/>
        </p:nvSpPr>
        <p:spPr>
          <a:xfrm>
            <a:off x="0" y="3429000"/>
            <a:ext cx="5019675" cy="2457450"/>
          </a:xfrm>
          <a:prstGeom prst="rect">
            <a:avLst/>
          </a:prstGeom>
          <a:solidFill>
            <a:schemeClr val="accent4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50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E7374184-2E79-4DA0-97AC-79F0C13013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4167189"/>
            <a:ext cx="4502150" cy="795336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/>
              <a:t>CHAPTER 2</a:t>
            </a:r>
          </a:p>
        </p:txBody>
      </p:sp>
      <p:pic>
        <p:nvPicPr>
          <p:cNvPr id="8" name="Bildobjekt 7" descr="En bild som visar objekt&#10;&#10;Automatiskt genererad beskrivning">
            <a:extLst>
              <a:ext uri="{FF2B5EF4-FFF2-40B4-BE49-F238E27FC236}">
                <a16:creationId xmlns:a16="http://schemas.microsoft.com/office/drawing/2014/main" id="{D6F1E525-7C5B-41CC-9A76-130C87C5ED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7" y="6388878"/>
            <a:ext cx="1320161" cy="27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58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02D3495-113F-4B06-8B91-9C0218D3A0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1" r="3909" b="-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E1F567B-05B5-4FF7-A459-149B76EE9B02}"/>
              </a:ext>
            </a:extLst>
          </p:cNvPr>
          <p:cNvSpPr/>
          <p:nvPr userDrawn="1"/>
        </p:nvSpPr>
        <p:spPr>
          <a:xfrm>
            <a:off x="0" y="3429000"/>
            <a:ext cx="5019675" cy="2457450"/>
          </a:xfrm>
          <a:prstGeom prst="rect">
            <a:avLst/>
          </a:prstGeom>
          <a:solidFill>
            <a:srgbClr val="8A87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50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E7374184-2E79-4DA0-97AC-79F0C13013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4167189"/>
            <a:ext cx="4502150" cy="795336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/>
              <a:t>CHAPTER 3</a:t>
            </a:r>
          </a:p>
        </p:txBody>
      </p:sp>
      <p:pic>
        <p:nvPicPr>
          <p:cNvPr id="9" name="Bildobjekt 8" descr="En bild som visar objekt&#10;&#10;Automatiskt genererad beskrivning">
            <a:extLst>
              <a:ext uri="{FF2B5EF4-FFF2-40B4-BE49-F238E27FC236}">
                <a16:creationId xmlns:a16="http://schemas.microsoft.com/office/drawing/2014/main" id="{BE6E08FA-AADD-4527-A467-054463D47B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7" y="6388878"/>
            <a:ext cx="1320161" cy="27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43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F2FF3F21-2CEE-4C51-9B9D-3AA081DBC0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0273" b="1804"/>
          <a:stretch/>
        </p:blipFill>
        <p:spPr>
          <a:xfrm>
            <a:off x="0" y="-58189"/>
            <a:ext cx="12192000" cy="6916189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AE1F567B-05B5-4FF7-A459-149B76EE9B02}"/>
              </a:ext>
            </a:extLst>
          </p:cNvPr>
          <p:cNvSpPr/>
          <p:nvPr userDrawn="1"/>
        </p:nvSpPr>
        <p:spPr>
          <a:xfrm>
            <a:off x="0" y="3429000"/>
            <a:ext cx="5019675" cy="2457450"/>
          </a:xfrm>
          <a:prstGeom prst="rect">
            <a:avLst/>
          </a:prstGeom>
          <a:solidFill>
            <a:schemeClr val="tx2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5000" dirty="0"/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E7374184-2E79-4DA0-97AC-79F0C13013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700" y="4167189"/>
            <a:ext cx="4502150" cy="795336"/>
          </a:xfrm>
          <a:prstGeom prst="rect">
            <a:avLst/>
          </a:prstGeo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dirty="0"/>
              <a:t>CHAPTER 4</a:t>
            </a:r>
          </a:p>
        </p:txBody>
      </p:sp>
      <p:pic>
        <p:nvPicPr>
          <p:cNvPr id="11" name="Bildobjekt 10" descr="En bild som visar objekt&#10;&#10;Automatiskt genererad beskrivning">
            <a:extLst>
              <a:ext uri="{FF2B5EF4-FFF2-40B4-BE49-F238E27FC236}">
                <a16:creationId xmlns:a16="http://schemas.microsoft.com/office/drawing/2014/main" id="{26829DD7-B55F-4A76-867A-28D5D2B5BD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7" y="6388878"/>
            <a:ext cx="1320161" cy="27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3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91222-5357-4499-9F9E-43072248B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5" y="382771"/>
            <a:ext cx="7449879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+mj-lt"/>
              </a:defRPr>
            </a:lvl1pPr>
          </a:lstStyle>
          <a:p>
            <a:r>
              <a:rPr lang="sv-SE" dirty="0" err="1"/>
              <a:t>Heading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44)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4169CF66-1117-4CFE-86FA-9857E4F462BD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11620" y="1347711"/>
            <a:ext cx="10690569" cy="459613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text (</a:t>
            </a:r>
            <a:r>
              <a:rPr lang="sv-SE" dirty="0" err="1"/>
              <a:t>size</a:t>
            </a:r>
            <a:r>
              <a:rPr lang="sv-SE" dirty="0"/>
              <a:t> 16)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EFD40D9-4917-45DA-AA3A-270ECD2CBC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65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91222-5357-4499-9F9E-43072248BF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405" y="382771"/>
            <a:ext cx="7449879" cy="725520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+mj-lt"/>
              </a:defRPr>
            </a:lvl1pPr>
          </a:lstStyle>
          <a:p>
            <a:r>
              <a:rPr lang="sv-SE" dirty="0" err="1"/>
              <a:t>Heading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44)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F843760A-319E-4B03-AA48-4F0DC01434A3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11620" y="1347711"/>
            <a:ext cx="10690569" cy="4596136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>
                <a:solidFill>
                  <a:schemeClr val="tx1"/>
                </a:solidFill>
                <a:latin typeface="+mn-lt"/>
              </a:defRPr>
            </a:lvl1pPr>
            <a:lvl2pPr marL="800100" indent="-342900" algn="l">
              <a:buFont typeface="Courier New" panose="02070309020205020404" pitchFamily="49" charset="0"/>
              <a:buChar char="o"/>
              <a:defRPr sz="1400">
                <a:latin typeface="+mn-lt"/>
              </a:defRPr>
            </a:lvl2pPr>
            <a:lvl3pPr marL="1200150" indent="-285750" algn="l">
              <a:buFont typeface="Wingdings" panose="05000000000000000000" pitchFamily="2" charset="2"/>
              <a:buChar char="§"/>
              <a:defRPr sz="1200">
                <a:latin typeface="+mn-lt"/>
              </a:defRPr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16)</a:t>
            </a:r>
          </a:p>
          <a:p>
            <a:pPr lvl="1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14)</a:t>
            </a:r>
          </a:p>
          <a:p>
            <a:pPr lvl="2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here</a:t>
            </a:r>
            <a:r>
              <a:rPr lang="sv-SE" dirty="0"/>
              <a:t> to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bullet</a:t>
            </a:r>
            <a:r>
              <a:rPr lang="sv-SE" dirty="0"/>
              <a:t> (</a:t>
            </a:r>
            <a:r>
              <a:rPr lang="sv-SE" dirty="0" err="1"/>
              <a:t>size</a:t>
            </a:r>
            <a:r>
              <a:rPr lang="sv-SE" dirty="0"/>
              <a:t> 12)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0599DD8-352F-4BF6-9597-7472C47C87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548" y="6399214"/>
            <a:ext cx="1320161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43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47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51" r:id="rId3"/>
    <p:sldLayoutId id="2147483670" r:id="rId4"/>
    <p:sldLayoutId id="2147483674" r:id="rId5"/>
    <p:sldLayoutId id="2147483672" r:id="rId6"/>
    <p:sldLayoutId id="2147483671" r:id="rId7"/>
    <p:sldLayoutId id="2147483650" r:id="rId8"/>
    <p:sldLayoutId id="2147483667" r:id="rId9"/>
    <p:sldLayoutId id="2147483652" r:id="rId10"/>
    <p:sldLayoutId id="2147483653" r:id="rId11"/>
    <p:sldLayoutId id="2147483668" r:id="rId12"/>
    <p:sldLayoutId id="2147483649" r:id="rId13"/>
    <p:sldLayoutId id="2147483676" r:id="rId14"/>
    <p:sldLayoutId id="2147483678" r:id="rId15"/>
    <p:sldLayoutId id="2147483679" r:id="rId1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Myriad Pro Light" panose="020B04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 Light" panose="020B04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A8F53D5D-4608-4524-A31A-1020DD5B0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>
                <a:solidFill>
                  <a:schemeClr val="accent6">
                    <a:lumMod val="50000"/>
                  </a:schemeClr>
                </a:solidFill>
              </a:rPr>
              <a:t>PRODUCT PRESENTATION</a:t>
            </a:r>
            <a:br>
              <a:rPr lang="sv-SE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sv-SE" dirty="0">
                <a:solidFill>
                  <a:schemeClr val="accent6">
                    <a:lumMod val="50000"/>
                  </a:schemeClr>
                </a:solidFill>
              </a:rPr>
              <a:t>Arcoma Intuition</a:t>
            </a:r>
          </a:p>
        </p:txBody>
      </p:sp>
    </p:spTree>
    <p:extLst>
      <p:ext uri="{BB962C8B-B14F-4D97-AF65-F5344CB8AC3E}">
        <p14:creationId xmlns:p14="http://schemas.microsoft.com/office/powerpoint/2010/main" val="3852482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405" y="382771"/>
            <a:ext cx="9356987" cy="725520"/>
          </a:xfrm>
        </p:spPr>
        <p:txBody>
          <a:bodyPr/>
          <a:lstStyle/>
          <a:p>
            <a:r>
              <a:rPr lang="en-US" dirty="0"/>
              <a:t>Radiographic Table</a:t>
            </a:r>
            <a:r>
              <a:rPr lang="en-US" i="1" dirty="0"/>
              <a:t> – </a:t>
            </a:r>
            <a:r>
              <a:rPr lang="en-US" dirty="0"/>
              <a:t>Open table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type="subTitle" idx="11"/>
          </p:nvPr>
        </p:nvSpPr>
        <p:spPr>
          <a:xfrm>
            <a:off x="750716" y="1647815"/>
            <a:ext cx="5457580" cy="4596136"/>
          </a:xfrm>
        </p:spPr>
        <p:txBody>
          <a:bodyPr>
            <a:noAutofit/>
          </a:bodyPr>
          <a:lstStyle/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dirty="0"/>
              <a:t>Open table design</a:t>
            </a:r>
            <a:endParaRPr lang="en-US" i="1" dirty="0"/>
          </a:p>
          <a:p>
            <a:pPr marL="800100" lvl="1" indent="-342900" algn="l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Optimises</a:t>
            </a:r>
            <a:r>
              <a:rPr lang="en-US" sz="1400" dirty="0">
                <a:latin typeface="+mn-lt"/>
              </a:rPr>
              <a:t> patient access</a:t>
            </a:r>
          </a:p>
          <a:p>
            <a:pPr marL="800100" lvl="1" indent="-342900" algn="l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Better infection control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dirty="0"/>
              <a:t>Large table</a:t>
            </a:r>
            <a:r>
              <a:rPr lang="en-GB" dirty="0"/>
              <a:t>t</a:t>
            </a:r>
            <a:r>
              <a:rPr lang="en-US" dirty="0"/>
              <a:t>op with long and effortless table stroke</a:t>
            </a:r>
          </a:p>
          <a:p>
            <a:pPr marL="800100" lvl="1" indent="-342900" algn="l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X-ray from skull to toe without moving the patient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dirty="0"/>
              <a:t>Automatic table tracking keeps the OTC at a pre-defined SID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dirty="0"/>
              <a:t>Long table release bar is easily accessible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dirty="0"/>
              <a:t>Low table position for ease of patient transfer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dirty="0"/>
              <a:t>High weight limit of 300kg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dirty="0"/>
              <a:t>Tableside and foot pedal controls for table height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515" t="51646" r="6137" b="13249"/>
          <a:stretch/>
        </p:blipFill>
        <p:spPr>
          <a:xfrm>
            <a:off x="6208296" y="1792076"/>
            <a:ext cx="5756296" cy="256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51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405" y="382771"/>
            <a:ext cx="9270359" cy="725520"/>
          </a:xfrm>
        </p:spPr>
        <p:txBody>
          <a:bodyPr/>
          <a:lstStyle/>
          <a:p>
            <a:r>
              <a:rPr lang="en-US" dirty="0"/>
              <a:t>Radiographic Table – Closed table</a:t>
            </a:r>
            <a:endParaRPr lang="en-US" sz="3000" i="1" dirty="0"/>
          </a:p>
        </p:txBody>
      </p:sp>
      <p:sp>
        <p:nvSpPr>
          <p:cNvPr id="4" name="Content Placeholder 3"/>
          <p:cNvSpPr>
            <a:spLocks noGrp="1"/>
          </p:cNvSpPr>
          <p:nvPr>
            <p:ph type="subTitle" idx="11"/>
          </p:nvPr>
        </p:nvSpPr>
        <p:spPr>
          <a:xfrm>
            <a:off x="811621" y="1669680"/>
            <a:ext cx="5695058" cy="4596136"/>
          </a:xfrm>
        </p:spPr>
        <p:txBody>
          <a:bodyPr>
            <a:noAutofit/>
          </a:bodyPr>
          <a:lstStyle/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dirty="0"/>
              <a:t>Optional </a:t>
            </a:r>
            <a:r>
              <a:rPr lang="en-GB" dirty="0"/>
              <a:t>c</a:t>
            </a:r>
            <a:r>
              <a:rPr lang="en-US" dirty="0" err="1"/>
              <a:t>losed</a:t>
            </a:r>
            <a:r>
              <a:rPr lang="en-US" dirty="0"/>
              <a:t> table for Intuition </a:t>
            </a:r>
            <a:r>
              <a:rPr lang="en-GB" dirty="0"/>
              <a:t>s</a:t>
            </a:r>
            <a:r>
              <a:rPr lang="en-US" dirty="0" err="1"/>
              <a:t>ystem</a:t>
            </a:r>
            <a:endParaRPr lang="en-US" dirty="0"/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dirty="0"/>
              <a:t>Ideal for uneven floors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dirty="0"/>
              <a:t>Large table</a:t>
            </a:r>
            <a:r>
              <a:rPr lang="en-GB" dirty="0"/>
              <a:t>t</a:t>
            </a:r>
            <a:r>
              <a:rPr lang="en-US" dirty="0"/>
              <a:t>op with long and effortless table stroke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dirty="0"/>
              <a:t>Automatic vertical tracking keeps the OTC at a pre-defined FFD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dirty="0"/>
              <a:t>Low table position for ease of patient transfer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dirty="0"/>
              <a:t>High weight limit of 295kg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dirty="0"/>
              <a:t>Tableside hand controls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en-US" dirty="0"/>
              <a:t>Inline foot pedals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783" t="51420" r="4786" b="9650"/>
          <a:stretch/>
        </p:blipFill>
        <p:spPr>
          <a:xfrm>
            <a:off x="6397537" y="1881435"/>
            <a:ext cx="5451677" cy="273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04198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3DFFD9B-4FB9-488D-8948-7D5E6875C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4251816"/>
            <a:ext cx="4168775" cy="795336"/>
          </a:xfrm>
        </p:spPr>
        <p:txBody>
          <a:bodyPr/>
          <a:lstStyle/>
          <a:p>
            <a:r>
              <a:rPr lang="sv-SE" sz="4800" dirty="0"/>
              <a:t>X-RAY CUBE</a:t>
            </a:r>
            <a:br>
              <a:rPr lang="sv-SE" sz="4800" dirty="0"/>
            </a:br>
            <a:r>
              <a:rPr lang="sv-SE" sz="2000" dirty="0"/>
              <a:t>- ARCOMA INTUITION</a:t>
            </a:r>
            <a:br>
              <a:rPr lang="sv-SE" sz="1600" dirty="0"/>
            </a:br>
            <a:endParaRPr lang="sv-SE" sz="4800" dirty="0"/>
          </a:p>
        </p:txBody>
      </p:sp>
    </p:spTree>
    <p:extLst>
      <p:ext uri="{BB962C8B-B14F-4D97-AF65-F5344CB8AC3E}">
        <p14:creationId xmlns:p14="http://schemas.microsoft.com/office/powerpoint/2010/main" val="3997161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B03550A-CC83-4CA4-9BFF-9066DA8143D2}"/>
              </a:ext>
            </a:extLst>
          </p:cNvPr>
          <p:cNvSpPr txBox="1">
            <a:spLocks/>
          </p:cNvSpPr>
          <p:nvPr/>
        </p:nvSpPr>
        <p:spPr>
          <a:xfrm>
            <a:off x="811621" y="1347711"/>
            <a:ext cx="3847006" cy="4596136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ffectLst/>
              </a:rPr>
              <a:t>The Arcoma X-ray Cube is a standalone self-supporting solution that enables quick installation of an X-ray system in, for example a temporary hospitals.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Set-up of this system can be done in less than 24 hours and it´s also quick to take down or move when the needs change.</a:t>
            </a:r>
          </a:p>
          <a:p>
            <a:endParaRPr lang="en-US" dirty="0">
              <a:effectLst/>
            </a:endParaRPr>
          </a:p>
          <a:p>
            <a:r>
              <a:rPr lang="en-US" dirty="0"/>
              <a:t>Can be used together with the Arcoma Intuition system </a:t>
            </a:r>
            <a:endParaRPr lang="en-US" dirty="0">
              <a:effectLst/>
            </a:endParaRP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DA05C928-B4A4-49DC-B9D6-AF36CCF94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Arcoma X-ray </a:t>
            </a:r>
            <a:r>
              <a:rPr lang="sv-SE" dirty="0" err="1"/>
              <a:t>Cube</a:t>
            </a:r>
            <a:r>
              <a:rPr lang="sv-SE" dirty="0"/>
              <a:t> 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293097B-AF42-486A-A8BD-DD204D9AB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539" y="1347711"/>
            <a:ext cx="5945205" cy="45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95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5435A839-834D-4C05-80CE-96DB93D7A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282" y="1347711"/>
            <a:ext cx="5318239" cy="3861926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B03550A-CC83-4CA4-9BFF-9066DA8143D2}"/>
              </a:ext>
            </a:extLst>
          </p:cNvPr>
          <p:cNvSpPr txBox="1">
            <a:spLocks/>
          </p:cNvSpPr>
          <p:nvPr/>
        </p:nvSpPr>
        <p:spPr>
          <a:xfrm>
            <a:off x="811620" y="1347711"/>
            <a:ext cx="4838409" cy="4596136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/>
              <a:t>Self-supporting </a:t>
            </a:r>
          </a:p>
          <a:p>
            <a:r>
              <a:rPr lang="en-GB" sz="1800" b="1" dirty="0"/>
              <a:t>Quick installation (less than 24 hours)</a:t>
            </a:r>
          </a:p>
          <a:p>
            <a:r>
              <a:rPr lang="en-GB" sz="1800" b="1" dirty="0"/>
              <a:t>Perfect for temporary needs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Details: </a:t>
            </a:r>
          </a:p>
          <a:p>
            <a:r>
              <a:rPr lang="en-GB" dirty="0"/>
              <a:t>Optional for Intuition System</a:t>
            </a:r>
          </a:p>
          <a:p>
            <a:r>
              <a:rPr lang="en-GB" dirty="0"/>
              <a:t>No ceiling support required</a:t>
            </a:r>
          </a:p>
          <a:p>
            <a:r>
              <a:rPr lang="en-GB" dirty="0"/>
              <a:t>Two heights available</a:t>
            </a:r>
          </a:p>
          <a:p>
            <a:pPr lvl="1"/>
            <a:r>
              <a:rPr lang="en-GB" dirty="0"/>
              <a:t>2.5m (8’ 3”)</a:t>
            </a:r>
          </a:p>
          <a:p>
            <a:pPr lvl="1"/>
            <a:r>
              <a:rPr lang="en-GB" dirty="0"/>
              <a:t>2.8m (9’ 3”)</a:t>
            </a:r>
          </a:p>
          <a:p>
            <a:r>
              <a:rPr lang="en-GB" dirty="0"/>
              <a:t>Still allows FFD of 115cm</a:t>
            </a:r>
          </a:p>
          <a:p>
            <a:r>
              <a:rPr lang="en-GB" dirty="0"/>
              <a:t>Gives the flexibility of an overhead tube without needing ceiling strength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DA05C928-B4A4-49DC-B9D6-AF36CCF94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Cube</a:t>
            </a:r>
            <a:r>
              <a:rPr lang="sv-SE" dirty="0"/>
              <a:t> installation</a:t>
            </a:r>
          </a:p>
        </p:txBody>
      </p:sp>
    </p:spTree>
    <p:extLst>
      <p:ext uri="{BB962C8B-B14F-4D97-AF65-F5344CB8AC3E}">
        <p14:creationId xmlns:p14="http://schemas.microsoft.com/office/powerpoint/2010/main" val="4119358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3DFFD9B-4FB9-488D-8948-7D5E6875C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4251816"/>
            <a:ext cx="4168775" cy="795336"/>
          </a:xfrm>
        </p:spPr>
        <p:txBody>
          <a:bodyPr/>
          <a:lstStyle/>
          <a:p>
            <a:r>
              <a:rPr lang="sv-SE" sz="4800" dirty="0"/>
              <a:t>STITCHING</a:t>
            </a:r>
            <a:br>
              <a:rPr lang="sv-SE" sz="4800" dirty="0"/>
            </a:br>
            <a:r>
              <a:rPr lang="sv-SE" sz="2000" dirty="0"/>
              <a:t>- ARCOMA INTUITION</a:t>
            </a:r>
            <a:br>
              <a:rPr lang="sv-SE" sz="1600" dirty="0"/>
            </a:br>
            <a:endParaRPr lang="sv-SE" sz="4800" dirty="0"/>
          </a:p>
        </p:txBody>
      </p:sp>
    </p:spTree>
    <p:extLst>
      <p:ext uri="{BB962C8B-B14F-4D97-AF65-F5344CB8AC3E}">
        <p14:creationId xmlns:p14="http://schemas.microsoft.com/office/powerpoint/2010/main" val="1074486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Intuition, stitching procedure</a:t>
            </a:r>
            <a:endParaRPr lang="en-US" b="1" dirty="0"/>
          </a:p>
        </p:txBody>
      </p:sp>
      <p:pic>
        <p:nvPicPr>
          <p:cNvPr id="5" name="Picture 12" descr="Stitching_Wallstand_2.png">
            <a:extLst>
              <a:ext uri="{FF2B5EF4-FFF2-40B4-BE49-F238E27FC236}">
                <a16:creationId xmlns:a16="http://schemas.microsoft.com/office/drawing/2014/main" id="{37FD54BB-DF6F-4349-B61E-897D41F8AC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3595" t="2763" r="1816"/>
          <a:stretch>
            <a:fillRect/>
          </a:stretch>
        </p:blipFill>
        <p:spPr>
          <a:xfrm>
            <a:off x="4992391" y="1795112"/>
            <a:ext cx="2566108" cy="1612572"/>
          </a:xfrm>
          <a:prstGeom prst="rect">
            <a:avLst/>
          </a:prstGeom>
        </p:spPr>
      </p:pic>
      <p:pic>
        <p:nvPicPr>
          <p:cNvPr id="6" name="Picture 13" descr="Stitching_Wallstand_3.png">
            <a:extLst>
              <a:ext uri="{FF2B5EF4-FFF2-40B4-BE49-F238E27FC236}">
                <a16:creationId xmlns:a16="http://schemas.microsoft.com/office/drawing/2014/main" id="{D02E8ABB-B51E-4610-9938-F6552BB1A3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258" b="1"/>
          <a:stretch/>
        </p:blipFill>
        <p:spPr>
          <a:xfrm>
            <a:off x="6258208" y="3811336"/>
            <a:ext cx="3068713" cy="1656470"/>
          </a:xfrm>
          <a:prstGeom prst="rect">
            <a:avLst/>
          </a:prstGeom>
        </p:spPr>
      </p:pic>
      <p:grpSp>
        <p:nvGrpSpPr>
          <p:cNvPr id="8" name="Grupp 7">
            <a:extLst>
              <a:ext uri="{FF2B5EF4-FFF2-40B4-BE49-F238E27FC236}">
                <a16:creationId xmlns:a16="http://schemas.microsoft.com/office/drawing/2014/main" id="{3142061E-DED2-45DB-B6C5-FF187442A20B}"/>
              </a:ext>
            </a:extLst>
          </p:cNvPr>
          <p:cNvGrpSpPr/>
          <p:nvPr/>
        </p:nvGrpSpPr>
        <p:grpSpPr>
          <a:xfrm>
            <a:off x="1741429" y="1795112"/>
            <a:ext cx="3250963" cy="2409018"/>
            <a:chOff x="672965" y="2492896"/>
            <a:chExt cx="3250963" cy="2409018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10C35EDA-1A0A-4A05-9D82-E236E3D5DA18}"/>
                </a:ext>
              </a:extLst>
            </p:cNvPr>
            <p:cNvSpPr/>
            <p:nvPr/>
          </p:nvSpPr>
          <p:spPr>
            <a:xfrm>
              <a:off x="672965" y="4176002"/>
              <a:ext cx="800451" cy="4857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963A1211-2779-4BC0-8564-DF412CE3F4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43649" t="55524" r="53201" b="26512"/>
            <a:stretch>
              <a:fillRect/>
            </a:stretch>
          </p:blipFill>
          <p:spPr bwMode="auto">
            <a:xfrm>
              <a:off x="3034376" y="2492896"/>
              <a:ext cx="702850" cy="2409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kbent triangel 10">
              <a:extLst>
                <a:ext uri="{FF2B5EF4-FFF2-40B4-BE49-F238E27FC236}">
                  <a16:creationId xmlns:a16="http://schemas.microsoft.com/office/drawing/2014/main" id="{6819C72C-CF8F-4348-9F4F-FF5F9939BEAD}"/>
                </a:ext>
              </a:extLst>
            </p:cNvPr>
            <p:cNvSpPr/>
            <p:nvPr/>
          </p:nvSpPr>
          <p:spPr>
            <a:xfrm rot="16200000">
              <a:off x="1882899" y="2942683"/>
              <a:ext cx="504273" cy="2857705"/>
            </a:xfrm>
            <a:prstGeom prst="triangl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11DE9569-9433-41E0-90E1-A4FB0954A7C4}"/>
                </a:ext>
              </a:extLst>
            </p:cNvPr>
            <p:cNvSpPr/>
            <p:nvPr/>
          </p:nvSpPr>
          <p:spPr>
            <a:xfrm>
              <a:off x="672965" y="4176002"/>
              <a:ext cx="800451" cy="4857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upp 39">
              <a:extLst>
                <a:ext uri="{FF2B5EF4-FFF2-40B4-BE49-F238E27FC236}">
                  <a16:creationId xmlns:a16="http://schemas.microsoft.com/office/drawing/2014/main" id="{805CDAEB-4EF2-44D6-98FA-6483C05921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2041" y="4234036"/>
              <a:ext cx="439447" cy="263404"/>
              <a:chOff x="1043608" y="3707436"/>
              <a:chExt cx="528061" cy="316837"/>
            </a:xfrm>
          </p:grpSpPr>
          <p:sp>
            <p:nvSpPr>
              <p:cNvPr id="15" name="Oval 107">
                <a:extLst>
                  <a:ext uri="{FF2B5EF4-FFF2-40B4-BE49-F238E27FC236}">
                    <a16:creationId xmlns:a16="http://schemas.microsoft.com/office/drawing/2014/main" id="{E0DFAAB8-618E-4F7D-9FBB-19DA50F2D8C6}"/>
                  </a:ext>
                </a:extLst>
              </p:cNvPr>
              <p:cNvSpPr/>
              <p:nvPr/>
            </p:nvSpPr>
            <p:spPr>
              <a:xfrm>
                <a:off x="1043608" y="3707436"/>
                <a:ext cx="316518" cy="316837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108">
                <a:extLst>
                  <a:ext uri="{FF2B5EF4-FFF2-40B4-BE49-F238E27FC236}">
                    <a16:creationId xmlns:a16="http://schemas.microsoft.com/office/drawing/2014/main" id="{BB5B9FC3-C959-43EC-A402-48F59D1388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60126" y="3759977"/>
                <a:ext cx="211543" cy="21175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4" name="Rak koppling 13">
              <a:extLst>
                <a:ext uri="{FF2B5EF4-FFF2-40B4-BE49-F238E27FC236}">
                  <a16:creationId xmlns:a16="http://schemas.microsoft.com/office/drawing/2014/main" id="{E97C2B1F-5788-4903-997D-126A7F3D27EE}"/>
                </a:ext>
              </a:extLst>
            </p:cNvPr>
            <p:cNvCxnSpPr>
              <a:cxnSpLocks/>
            </p:cNvCxnSpPr>
            <p:nvPr/>
          </p:nvCxnSpPr>
          <p:spPr>
            <a:xfrm>
              <a:off x="1165670" y="4623673"/>
              <a:ext cx="2758258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 16">
            <a:extLst>
              <a:ext uri="{FF2B5EF4-FFF2-40B4-BE49-F238E27FC236}">
                <a16:creationId xmlns:a16="http://schemas.microsoft.com/office/drawing/2014/main" id="{14D00F82-6CCE-40FF-A11F-69B2AF6FCECF}"/>
              </a:ext>
            </a:extLst>
          </p:cNvPr>
          <p:cNvGrpSpPr/>
          <p:nvPr/>
        </p:nvGrpSpPr>
        <p:grpSpPr>
          <a:xfrm>
            <a:off x="2977923" y="3811336"/>
            <a:ext cx="3208277" cy="2409018"/>
            <a:chOff x="2659867" y="4429597"/>
            <a:chExt cx="3208277" cy="2409018"/>
          </a:xfrm>
        </p:grpSpPr>
        <p:grpSp>
          <p:nvGrpSpPr>
            <p:cNvPr id="18" name="Grupp 17">
              <a:extLst>
                <a:ext uri="{FF2B5EF4-FFF2-40B4-BE49-F238E27FC236}">
                  <a16:creationId xmlns:a16="http://schemas.microsoft.com/office/drawing/2014/main" id="{BBAD3745-565F-4780-BDAE-C77F1A3E3A45}"/>
                </a:ext>
              </a:extLst>
            </p:cNvPr>
            <p:cNvGrpSpPr/>
            <p:nvPr/>
          </p:nvGrpSpPr>
          <p:grpSpPr>
            <a:xfrm>
              <a:off x="2659867" y="4429597"/>
              <a:ext cx="3064261" cy="2409018"/>
              <a:chOff x="2536047" y="4429597"/>
              <a:chExt cx="3064261" cy="2409018"/>
            </a:xfrm>
          </p:grpSpPr>
          <p:sp>
            <p:nvSpPr>
              <p:cNvPr id="20" name="Rektangel 19">
                <a:extLst>
                  <a:ext uri="{FF2B5EF4-FFF2-40B4-BE49-F238E27FC236}">
                    <a16:creationId xmlns:a16="http://schemas.microsoft.com/office/drawing/2014/main" id="{1ED0874C-EE12-44F1-A2CE-D153FC50D0BC}"/>
                  </a:ext>
                </a:extLst>
              </p:cNvPr>
              <p:cNvSpPr/>
              <p:nvPr/>
            </p:nvSpPr>
            <p:spPr>
              <a:xfrm>
                <a:off x="2536047" y="6112703"/>
                <a:ext cx="800451" cy="4857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4ED84FB5-15C6-4146-9CDB-470E288133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43649" t="55524" r="53201" b="26512"/>
              <a:stretch>
                <a:fillRect/>
              </a:stretch>
            </p:blipFill>
            <p:spPr bwMode="auto">
              <a:xfrm>
                <a:off x="4897458" y="4429597"/>
                <a:ext cx="702850" cy="24090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Likbent triangel 21">
                <a:extLst>
                  <a:ext uri="{FF2B5EF4-FFF2-40B4-BE49-F238E27FC236}">
                    <a16:creationId xmlns:a16="http://schemas.microsoft.com/office/drawing/2014/main" id="{B2AB7311-9E0F-4E24-8327-A794324E577B}"/>
                  </a:ext>
                </a:extLst>
              </p:cNvPr>
              <p:cNvSpPr/>
              <p:nvPr/>
            </p:nvSpPr>
            <p:spPr>
              <a:xfrm rot="16200000">
                <a:off x="3623116" y="4856379"/>
                <a:ext cx="725912" cy="2900049"/>
              </a:xfrm>
              <a:prstGeom prst="triangle">
                <a:avLst/>
              </a:prstGeom>
              <a:solidFill>
                <a:schemeClr val="accent1">
                  <a:lumMod val="50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94FC7F36-A968-4177-AE33-2A87E34721E4}"/>
                  </a:ext>
                </a:extLst>
              </p:cNvPr>
              <p:cNvSpPr/>
              <p:nvPr/>
            </p:nvSpPr>
            <p:spPr>
              <a:xfrm>
                <a:off x="2536047" y="6112703"/>
                <a:ext cx="800451" cy="4857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upp 39">
                <a:extLst>
                  <a:ext uri="{FF2B5EF4-FFF2-40B4-BE49-F238E27FC236}">
                    <a16:creationId xmlns:a16="http://schemas.microsoft.com/office/drawing/2014/main" id="{40FE80AC-2196-4A0F-8EA2-3993DE6367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05123" y="6170737"/>
                <a:ext cx="439447" cy="263404"/>
                <a:chOff x="1043608" y="3707436"/>
                <a:chExt cx="528061" cy="316837"/>
              </a:xfrm>
            </p:grpSpPr>
            <p:sp>
              <p:nvSpPr>
                <p:cNvPr id="25" name="Oval 107">
                  <a:extLst>
                    <a:ext uri="{FF2B5EF4-FFF2-40B4-BE49-F238E27FC236}">
                      <a16:creationId xmlns:a16="http://schemas.microsoft.com/office/drawing/2014/main" id="{655A47E7-CF2D-4735-830D-E3A8AC2DA1D3}"/>
                    </a:ext>
                  </a:extLst>
                </p:cNvPr>
                <p:cNvSpPr/>
                <p:nvPr/>
              </p:nvSpPr>
              <p:spPr>
                <a:xfrm>
                  <a:off x="1043608" y="3707436"/>
                  <a:ext cx="316518" cy="316837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108">
                  <a:extLst>
                    <a:ext uri="{FF2B5EF4-FFF2-40B4-BE49-F238E27FC236}">
                      <a16:creationId xmlns:a16="http://schemas.microsoft.com/office/drawing/2014/main" id="{F5D0EAF2-A471-45E7-8ACD-A329CD88F5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60126" y="3759977"/>
                  <a:ext cx="211543" cy="211755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19" name="Rak koppling 18">
              <a:extLst>
                <a:ext uri="{FF2B5EF4-FFF2-40B4-BE49-F238E27FC236}">
                  <a16:creationId xmlns:a16="http://schemas.microsoft.com/office/drawing/2014/main" id="{6340013C-4259-418A-8BEC-35955080DAA4}"/>
                </a:ext>
              </a:extLst>
            </p:cNvPr>
            <p:cNvCxnSpPr>
              <a:cxnSpLocks/>
            </p:cNvCxnSpPr>
            <p:nvPr/>
          </p:nvCxnSpPr>
          <p:spPr>
            <a:xfrm>
              <a:off x="3109886" y="5949280"/>
              <a:ext cx="2758258" cy="0"/>
            </a:xfrm>
            <a:prstGeom prst="line">
              <a:avLst/>
            </a:prstGeom>
            <a:ln w="190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ruta 26">
            <a:extLst>
              <a:ext uri="{FF2B5EF4-FFF2-40B4-BE49-F238E27FC236}">
                <a16:creationId xmlns:a16="http://schemas.microsoft.com/office/drawing/2014/main" id="{224EF3CC-88ED-4648-BA88-1ADEAB71176D}"/>
              </a:ext>
            </a:extLst>
          </p:cNvPr>
          <p:cNvSpPr txBox="1"/>
          <p:nvPr/>
        </p:nvSpPr>
        <p:spPr>
          <a:xfrm>
            <a:off x="1018510" y="1904053"/>
            <a:ext cx="25870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1)</a:t>
            </a:r>
            <a:b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Indicate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lower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limit *)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image by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adjusting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collimator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Define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selecting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button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the OTC display.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F6858DC7-5278-4666-8C32-EEF54DDCBC55}"/>
              </a:ext>
            </a:extLst>
          </p:cNvPr>
          <p:cNvSpPr txBox="1"/>
          <p:nvPr/>
        </p:nvSpPr>
        <p:spPr>
          <a:xfrm>
            <a:off x="1014917" y="4430886"/>
            <a:ext cx="2454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2)</a:t>
            </a:r>
            <a:b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Indicate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upper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limit *)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image by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adjusting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collimator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b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Define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selecting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button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 the OTC display.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68C5AC0E-63AF-4AD8-B630-FB8ABC9EAEF0}"/>
              </a:ext>
            </a:extLst>
          </p:cNvPr>
          <p:cNvSpPr txBox="1"/>
          <p:nvPr/>
        </p:nvSpPr>
        <p:spPr>
          <a:xfrm>
            <a:off x="924065" y="6095848"/>
            <a:ext cx="34006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*) 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Upper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lower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limits 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 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defined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sv-SE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</a:t>
            </a: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order.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30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Intuition, stitching procedure</a:t>
            </a:r>
            <a:endParaRPr lang="en-US" b="1" dirty="0"/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B97B672E-9AF7-40E6-AC42-64815AF24CB1}"/>
              </a:ext>
            </a:extLst>
          </p:cNvPr>
          <p:cNvGrpSpPr/>
          <p:nvPr/>
        </p:nvGrpSpPr>
        <p:grpSpPr>
          <a:xfrm>
            <a:off x="7416406" y="1395062"/>
            <a:ext cx="3484147" cy="5149184"/>
            <a:chOff x="7054352" y="1395062"/>
            <a:chExt cx="3484147" cy="5149184"/>
          </a:xfrm>
        </p:grpSpPr>
        <p:grpSp>
          <p:nvGrpSpPr>
            <p:cNvPr id="4" name="Grupp 3">
              <a:extLst>
                <a:ext uri="{FF2B5EF4-FFF2-40B4-BE49-F238E27FC236}">
                  <a16:creationId xmlns:a16="http://schemas.microsoft.com/office/drawing/2014/main" id="{C729A138-5DEF-44C2-A8A5-4415220D156A}"/>
                </a:ext>
              </a:extLst>
            </p:cNvPr>
            <p:cNvGrpSpPr/>
            <p:nvPr/>
          </p:nvGrpSpPr>
          <p:grpSpPr>
            <a:xfrm>
              <a:off x="7473305" y="4167759"/>
              <a:ext cx="2746376" cy="2376487"/>
              <a:chOff x="10972483" y="4087586"/>
              <a:chExt cx="2746376" cy="2376487"/>
            </a:xfrm>
          </p:grpSpPr>
          <p:pic>
            <p:nvPicPr>
              <p:cNvPr id="29" name="Picture 45">
                <a:extLst>
                  <a:ext uri="{FF2B5EF4-FFF2-40B4-BE49-F238E27FC236}">
                    <a16:creationId xmlns:a16="http://schemas.microsoft.com/office/drawing/2014/main" id="{34612420-77B8-4777-B44A-8007C5FC0D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5410" t="28528" r="68971" b="56529"/>
              <a:stretch>
                <a:fillRect/>
              </a:stretch>
            </p:blipFill>
            <p:spPr bwMode="auto">
              <a:xfrm>
                <a:off x="10972483" y="4087586"/>
                <a:ext cx="1162050" cy="1162050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</p:pic>
          <p:pic>
            <p:nvPicPr>
              <p:cNvPr id="30" name="Picture 45">
                <a:extLst>
                  <a:ext uri="{FF2B5EF4-FFF2-40B4-BE49-F238E27FC236}">
                    <a16:creationId xmlns:a16="http://schemas.microsoft.com/office/drawing/2014/main" id="{FC624848-2896-4F63-A708-EC0F47E993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1289" t="31245" r="62582" b="42265"/>
              <a:stretch>
                <a:fillRect/>
              </a:stretch>
            </p:blipFill>
            <p:spPr bwMode="auto">
              <a:xfrm>
                <a:off x="12452034" y="4193948"/>
                <a:ext cx="1266825" cy="2058988"/>
              </a:xfrm>
              <a:prstGeom prst="rect">
                <a:avLst/>
              </a:prstGeom>
              <a:noFill/>
              <a:ln w="9525">
                <a:solidFill>
                  <a:schemeClr val="tx1">
                    <a:lumMod val="75000"/>
                    <a:lumOff val="25000"/>
                  </a:schemeClr>
                </a:solidFill>
                <a:miter lim="800000"/>
                <a:headEnd/>
                <a:tailEnd/>
              </a:ln>
            </p:spPr>
          </p:pic>
          <p:pic>
            <p:nvPicPr>
              <p:cNvPr id="31" name="Picture 45">
                <a:extLst>
                  <a:ext uri="{FF2B5EF4-FFF2-40B4-BE49-F238E27FC236}">
                    <a16:creationId xmlns:a16="http://schemas.microsoft.com/office/drawing/2014/main" id="{6E2F2208-D86F-4DAB-A8F5-79111912E7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5410" t="43471" r="68971" b="42265"/>
              <a:stretch>
                <a:fillRect/>
              </a:stretch>
            </p:blipFill>
            <p:spPr bwMode="auto">
              <a:xfrm>
                <a:off x="10972483" y="5354411"/>
                <a:ext cx="1162050" cy="1109662"/>
              </a:xfrm>
              <a:prstGeom prst="rect">
                <a:avLst/>
              </a:prstGeom>
              <a:noFill/>
              <a:ln w="9525">
                <a:solidFill>
                  <a:srgbClr val="00B050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32" name="Grupp 31">
              <a:extLst>
                <a:ext uri="{FF2B5EF4-FFF2-40B4-BE49-F238E27FC236}">
                  <a16:creationId xmlns:a16="http://schemas.microsoft.com/office/drawing/2014/main" id="{BCAEBF92-D1FE-4109-BCC2-38F8F71D52F7}"/>
                </a:ext>
              </a:extLst>
            </p:cNvPr>
            <p:cNvGrpSpPr/>
            <p:nvPr/>
          </p:nvGrpSpPr>
          <p:grpSpPr>
            <a:xfrm>
              <a:off x="7054352" y="1395062"/>
              <a:ext cx="3484147" cy="2556164"/>
              <a:chOff x="871829" y="3645024"/>
              <a:chExt cx="3938155" cy="2889250"/>
            </a:xfrm>
          </p:grpSpPr>
          <p:pic>
            <p:nvPicPr>
              <p:cNvPr id="34" name="Picture 2">
                <a:extLst>
                  <a:ext uri="{FF2B5EF4-FFF2-40B4-BE49-F238E27FC236}">
                    <a16:creationId xmlns:a16="http://schemas.microsoft.com/office/drawing/2014/main" id="{51180166-3904-4E83-AEF0-ED1C7998C3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3649" t="55524" r="53201" b="26512"/>
              <a:stretch>
                <a:fillRect/>
              </a:stretch>
            </p:blipFill>
            <p:spPr bwMode="auto">
              <a:xfrm>
                <a:off x="3512997" y="3645024"/>
                <a:ext cx="842962" cy="2889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Rätvinklig triangel 34">
                <a:extLst>
                  <a:ext uri="{FF2B5EF4-FFF2-40B4-BE49-F238E27FC236}">
                    <a16:creationId xmlns:a16="http://schemas.microsoft.com/office/drawing/2014/main" id="{24924A17-736C-4488-B4CA-BF2109A43C7B}"/>
                  </a:ext>
                </a:extLst>
              </p:cNvPr>
              <p:cNvSpPr/>
              <p:nvPr/>
            </p:nvSpPr>
            <p:spPr>
              <a:xfrm flipH="1">
                <a:off x="899178" y="5427164"/>
                <a:ext cx="3444875" cy="472979"/>
              </a:xfrm>
              <a:prstGeom prst="rtTriangle">
                <a:avLst/>
              </a:prstGeom>
              <a:solidFill>
                <a:srgbClr val="FF3300">
                  <a:alpha val="6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ätvinklig triangel 35">
                <a:extLst>
                  <a:ext uri="{FF2B5EF4-FFF2-40B4-BE49-F238E27FC236}">
                    <a16:creationId xmlns:a16="http://schemas.microsoft.com/office/drawing/2014/main" id="{F8B9BA0C-7C45-45D1-AA97-48A61D6A9297}"/>
                  </a:ext>
                </a:extLst>
              </p:cNvPr>
              <p:cNvSpPr/>
              <p:nvPr/>
            </p:nvSpPr>
            <p:spPr>
              <a:xfrm flipH="1" flipV="1">
                <a:off x="899178" y="5896243"/>
                <a:ext cx="3444875" cy="472979"/>
              </a:xfrm>
              <a:prstGeom prst="rtTriangle">
                <a:avLst/>
              </a:prstGeom>
              <a:solidFill>
                <a:srgbClr val="92D050">
                  <a:alpha val="6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Rektangel 36">
                <a:extLst>
                  <a:ext uri="{FF2B5EF4-FFF2-40B4-BE49-F238E27FC236}">
                    <a16:creationId xmlns:a16="http://schemas.microsoft.com/office/drawing/2014/main" id="{B52448AA-056B-4959-BAA0-690D36357E53}"/>
                  </a:ext>
                </a:extLst>
              </p:cNvPr>
              <p:cNvSpPr/>
              <p:nvPr/>
            </p:nvSpPr>
            <p:spPr>
              <a:xfrm>
                <a:off x="871829" y="5663653"/>
                <a:ext cx="769034" cy="5825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8" name="AutoShape 44">
                <a:extLst>
                  <a:ext uri="{FF2B5EF4-FFF2-40B4-BE49-F238E27FC236}">
                    <a16:creationId xmlns:a16="http://schemas.microsoft.com/office/drawing/2014/main" id="{A84A1173-25E3-48F8-920A-7D5ACD941C7F}"/>
                  </a:ext>
                </a:extLst>
              </p:cNvPr>
              <p:cNvCxnSpPr>
                <a:cxnSpLocks noChangeAspect="1" noChangeShapeType="1"/>
              </p:cNvCxnSpPr>
              <p:nvPr/>
            </p:nvCxnSpPr>
            <p:spPr bwMode="auto">
              <a:xfrm>
                <a:off x="4332147" y="4763468"/>
                <a:ext cx="0" cy="1755775"/>
              </a:xfrm>
              <a:prstGeom prst="straightConnector1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</p:cxnSp>
          <p:sp>
            <p:nvSpPr>
              <p:cNvPr id="39" name="Upp-Ned 43">
                <a:extLst>
                  <a:ext uri="{FF2B5EF4-FFF2-40B4-BE49-F238E27FC236}">
                    <a16:creationId xmlns:a16="http://schemas.microsoft.com/office/drawing/2014/main" id="{C3021BBA-41FD-4022-AC2F-5FFFC85B4C53}"/>
                  </a:ext>
                </a:extLst>
              </p:cNvPr>
              <p:cNvSpPr/>
              <p:nvPr/>
            </p:nvSpPr>
            <p:spPr>
              <a:xfrm>
                <a:off x="4592497" y="5372224"/>
                <a:ext cx="217487" cy="1008063"/>
              </a:xfrm>
              <a:prstGeom prst="up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3">
                <a:extLst>
                  <a:ext uri="{FF2B5EF4-FFF2-40B4-BE49-F238E27FC236}">
                    <a16:creationId xmlns:a16="http://schemas.microsoft.com/office/drawing/2014/main" id="{3E16FAF7-2A6E-43D2-B98D-43D1B0B11A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5959" y="5427164"/>
                <a:ext cx="93663" cy="469332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6D82C5DF-F288-4444-A9F9-5E6C5E7EE3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2875" y="5896243"/>
                <a:ext cx="96747" cy="472979"/>
              </a:xfrm>
              <a:prstGeom prst="rect">
                <a:avLst/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FI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upp 39">
                <a:extLst>
                  <a:ext uri="{FF2B5EF4-FFF2-40B4-BE49-F238E27FC236}">
                    <a16:creationId xmlns:a16="http://schemas.microsoft.com/office/drawing/2014/main" id="{98EB1048-5129-4551-9DAC-D1CEC68757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3813" y="5742186"/>
                <a:ext cx="527050" cy="315913"/>
                <a:chOff x="1043608" y="3707436"/>
                <a:chExt cx="528061" cy="316837"/>
              </a:xfrm>
            </p:grpSpPr>
            <p:sp>
              <p:nvSpPr>
                <p:cNvPr id="43" name="Oval 107">
                  <a:extLst>
                    <a:ext uri="{FF2B5EF4-FFF2-40B4-BE49-F238E27FC236}">
                      <a16:creationId xmlns:a16="http://schemas.microsoft.com/office/drawing/2014/main" id="{71609DD2-00AF-43EC-8617-8B9E93A3B8FA}"/>
                    </a:ext>
                  </a:extLst>
                </p:cNvPr>
                <p:cNvSpPr/>
                <p:nvPr/>
              </p:nvSpPr>
              <p:spPr>
                <a:xfrm>
                  <a:off x="1043608" y="3707436"/>
                  <a:ext cx="316518" cy="316837"/>
                </a:xfrm>
                <a:prstGeom prst="ellipse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 108">
                  <a:extLst>
                    <a:ext uri="{FF2B5EF4-FFF2-40B4-BE49-F238E27FC236}">
                      <a16:creationId xmlns:a16="http://schemas.microsoft.com/office/drawing/2014/main" id="{77524544-408E-4C56-A85C-76632ADD45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360126" y="3759977"/>
                  <a:ext cx="211543" cy="211755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v-FI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45" name="Grupp 44">
            <a:extLst>
              <a:ext uri="{FF2B5EF4-FFF2-40B4-BE49-F238E27FC236}">
                <a16:creationId xmlns:a16="http://schemas.microsoft.com/office/drawing/2014/main" id="{13B692AE-3563-433A-912D-521ECD0165F6}"/>
              </a:ext>
            </a:extLst>
          </p:cNvPr>
          <p:cNvGrpSpPr/>
          <p:nvPr/>
        </p:nvGrpSpPr>
        <p:grpSpPr>
          <a:xfrm>
            <a:off x="1265550" y="4095914"/>
            <a:ext cx="4212060" cy="1369957"/>
            <a:chOff x="251520" y="5192173"/>
            <a:chExt cx="4320355" cy="1405179"/>
          </a:xfrm>
        </p:grpSpPr>
        <p:sp>
          <p:nvSpPr>
            <p:cNvPr id="46" name="Rätvinklig triangel 45">
              <a:extLst>
                <a:ext uri="{FF2B5EF4-FFF2-40B4-BE49-F238E27FC236}">
                  <a16:creationId xmlns:a16="http://schemas.microsoft.com/office/drawing/2014/main" id="{A0BB9B17-A57A-4664-BB25-00D65411D497}"/>
                </a:ext>
              </a:extLst>
            </p:cNvPr>
            <p:cNvSpPr/>
            <p:nvPr/>
          </p:nvSpPr>
          <p:spPr>
            <a:xfrm flipH="1">
              <a:off x="251520" y="5192173"/>
              <a:ext cx="4248472" cy="685099"/>
            </a:xfrm>
            <a:prstGeom prst="rtTriangle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399D6C6C-A232-49CA-A70F-B0F1AAA4E2CD}"/>
                </a:ext>
              </a:extLst>
            </p:cNvPr>
            <p:cNvSpPr/>
            <p:nvPr/>
          </p:nvSpPr>
          <p:spPr>
            <a:xfrm>
              <a:off x="251520" y="5192173"/>
              <a:ext cx="1774300" cy="14051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ruta 47">
              <a:extLst>
                <a:ext uri="{FF2B5EF4-FFF2-40B4-BE49-F238E27FC236}">
                  <a16:creationId xmlns:a16="http://schemas.microsoft.com/office/drawing/2014/main" id="{71999AC3-A99B-4F18-AF12-15FEA68CAD95}"/>
                </a:ext>
              </a:extLst>
            </p:cNvPr>
            <p:cNvSpPr txBox="1"/>
            <p:nvPr/>
          </p:nvSpPr>
          <p:spPr>
            <a:xfrm>
              <a:off x="2110942" y="5877272"/>
              <a:ext cx="2460933" cy="315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Asymmetric collimator shutter</a:t>
              </a:r>
            </a:p>
          </p:txBody>
        </p:sp>
        <p:sp>
          <p:nvSpPr>
            <p:cNvPr id="49" name="Rektangel 48">
              <a:extLst>
                <a:ext uri="{FF2B5EF4-FFF2-40B4-BE49-F238E27FC236}">
                  <a16:creationId xmlns:a16="http://schemas.microsoft.com/office/drawing/2014/main" id="{C7CB9555-56AC-4A89-8244-14B8633F3CF1}"/>
                </a:ext>
              </a:extLst>
            </p:cNvPr>
            <p:cNvSpPr/>
            <p:nvPr/>
          </p:nvSpPr>
          <p:spPr>
            <a:xfrm>
              <a:off x="2025820" y="5877272"/>
              <a:ext cx="97908" cy="30754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ruta 49">
              <a:extLst>
                <a:ext uri="{FF2B5EF4-FFF2-40B4-BE49-F238E27FC236}">
                  <a16:creationId xmlns:a16="http://schemas.microsoft.com/office/drawing/2014/main" id="{874047F3-6567-4A45-A2E6-2205833B4D2A}"/>
                </a:ext>
              </a:extLst>
            </p:cNvPr>
            <p:cNvSpPr txBox="1"/>
            <p:nvPr/>
          </p:nvSpPr>
          <p:spPr>
            <a:xfrm>
              <a:off x="3491880" y="5517232"/>
              <a:ext cx="953646" cy="378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Image 1</a:t>
              </a:r>
            </a:p>
          </p:txBody>
        </p:sp>
        <p:grpSp>
          <p:nvGrpSpPr>
            <p:cNvPr id="51" name="Grupp 39">
              <a:extLst>
                <a:ext uri="{FF2B5EF4-FFF2-40B4-BE49-F238E27FC236}">
                  <a16:creationId xmlns:a16="http://schemas.microsoft.com/office/drawing/2014/main" id="{6538DFF2-E47A-4B2C-AB8C-CB34DF47E2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9552" y="5439895"/>
              <a:ext cx="1486268" cy="890867"/>
              <a:chOff x="1043608" y="3707436"/>
              <a:chExt cx="528061" cy="316837"/>
            </a:xfrm>
          </p:grpSpPr>
          <p:sp>
            <p:nvSpPr>
              <p:cNvPr id="52" name="Oval 107">
                <a:extLst>
                  <a:ext uri="{FF2B5EF4-FFF2-40B4-BE49-F238E27FC236}">
                    <a16:creationId xmlns:a16="http://schemas.microsoft.com/office/drawing/2014/main" id="{4EA195FB-02D2-4C08-AF33-C05AD6B874B5}"/>
                  </a:ext>
                </a:extLst>
              </p:cNvPr>
              <p:cNvSpPr/>
              <p:nvPr/>
            </p:nvSpPr>
            <p:spPr>
              <a:xfrm>
                <a:off x="1043608" y="3707436"/>
                <a:ext cx="316518" cy="316837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Rectangle 108">
                <a:extLst>
                  <a:ext uri="{FF2B5EF4-FFF2-40B4-BE49-F238E27FC236}">
                    <a16:creationId xmlns:a16="http://schemas.microsoft.com/office/drawing/2014/main" id="{CB3F9F5B-2484-42B3-A198-334459CDC7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60126" y="3759977"/>
                <a:ext cx="211543" cy="21175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4" name="Bildobjekt 53">
            <a:extLst>
              <a:ext uri="{FF2B5EF4-FFF2-40B4-BE49-F238E27FC236}">
                <a16:creationId xmlns:a16="http://schemas.microsoft.com/office/drawing/2014/main" id="{E5290FA4-D8EF-41BD-B7B9-D05BF7027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260" t="35847" r="41695" b="10606"/>
          <a:stretch/>
        </p:blipFill>
        <p:spPr>
          <a:xfrm>
            <a:off x="1265550" y="2112875"/>
            <a:ext cx="554548" cy="1331132"/>
          </a:xfrm>
          <a:prstGeom prst="rect">
            <a:avLst/>
          </a:prstGeom>
        </p:spPr>
      </p:pic>
      <p:grpSp>
        <p:nvGrpSpPr>
          <p:cNvPr id="55" name="Grupp 54">
            <a:extLst>
              <a:ext uri="{FF2B5EF4-FFF2-40B4-BE49-F238E27FC236}">
                <a16:creationId xmlns:a16="http://schemas.microsoft.com/office/drawing/2014/main" id="{92C3F457-3AA9-4245-B5AA-E7C96D232B3B}"/>
              </a:ext>
            </a:extLst>
          </p:cNvPr>
          <p:cNvGrpSpPr/>
          <p:nvPr/>
        </p:nvGrpSpPr>
        <p:grpSpPr>
          <a:xfrm>
            <a:off x="1441058" y="5496556"/>
            <a:ext cx="3931370" cy="1193451"/>
            <a:chOff x="4788024" y="5373216"/>
            <a:chExt cx="4032448" cy="1224135"/>
          </a:xfrm>
        </p:grpSpPr>
        <p:sp>
          <p:nvSpPr>
            <p:cNvPr id="56" name="Rätvinklig triangel 55">
              <a:extLst>
                <a:ext uri="{FF2B5EF4-FFF2-40B4-BE49-F238E27FC236}">
                  <a16:creationId xmlns:a16="http://schemas.microsoft.com/office/drawing/2014/main" id="{F6FBB036-7E37-4DE6-95B6-16C2E70576B2}"/>
                </a:ext>
              </a:extLst>
            </p:cNvPr>
            <p:cNvSpPr/>
            <p:nvPr/>
          </p:nvSpPr>
          <p:spPr>
            <a:xfrm flipH="1" flipV="1">
              <a:off x="4788024" y="5810592"/>
              <a:ext cx="4032448" cy="786759"/>
            </a:xfrm>
            <a:prstGeom prst="rt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32F96694-276F-4E92-B787-E69F708D699A}"/>
                </a:ext>
              </a:extLst>
            </p:cNvPr>
            <p:cNvSpPr/>
            <p:nvPr/>
          </p:nvSpPr>
          <p:spPr>
            <a:xfrm>
              <a:off x="4788024" y="5733256"/>
              <a:ext cx="1548606" cy="5147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ruta 57">
              <a:extLst>
                <a:ext uri="{FF2B5EF4-FFF2-40B4-BE49-F238E27FC236}">
                  <a16:creationId xmlns:a16="http://schemas.microsoft.com/office/drawing/2014/main" id="{CC7153E1-06B5-4B01-8344-9994937BF62B}"/>
                </a:ext>
              </a:extLst>
            </p:cNvPr>
            <p:cNvSpPr txBox="1"/>
            <p:nvPr/>
          </p:nvSpPr>
          <p:spPr>
            <a:xfrm>
              <a:off x="6336630" y="5522561"/>
              <a:ext cx="2460933" cy="315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Asymmetric collimator shutter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025F832E-943B-441B-ABC7-E11AAAEA6825}"/>
                </a:ext>
              </a:extLst>
            </p:cNvPr>
            <p:cNvSpPr/>
            <p:nvPr/>
          </p:nvSpPr>
          <p:spPr>
            <a:xfrm>
              <a:off x="6336630" y="5522561"/>
              <a:ext cx="72008" cy="2880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ruta 59">
              <a:extLst>
                <a:ext uri="{FF2B5EF4-FFF2-40B4-BE49-F238E27FC236}">
                  <a16:creationId xmlns:a16="http://schemas.microsoft.com/office/drawing/2014/main" id="{56FCD614-C31E-4C28-AFA5-992CBB6A11A8}"/>
                </a:ext>
              </a:extLst>
            </p:cNvPr>
            <p:cNvSpPr txBox="1"/>
            <p:nvPr/>
          </p:nvSpPr>
          <p:spPr>
            <a:xfrm>
              <a:off x="7802245" y="5805264"/>
              <a:ext cx="953646" cy="378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Image 2</a:t>
              </a:r>
            </a:p>
          </p:txBody>
        </p:sp>
        <p:grpSp>
          <p:nvGrpSpPr>
            <p:cNvPr id="61" name="Grupp 39">
              <a:extLst>
                <a:ext uri="{FF2B5EF4-FFF2-40B4-BE49-F238E27FC236}">
                  <a16:creationId xmlns:a16="http://schemas.microsoft.com/office/drawing/2014/main" id="{F6CA7ABA-D09C-43A0-AFAF-6483AAEAB2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60032" y="5373216"/>
              <a:ext cx="1486268" cy="890867"/>
              <a:chOff x="1043608" y="3707436"/>
              <a:chExt cx="528061" cy="316837"/>
            </a:xfrm>
          </p:grpSpPr>
          <p:sp>
            <p:nvSpPr>
              <p:cNvPr id="62" name="Oval 107">
                <a:extLst>
                  <a:ext uri="{FF2B5EF4-FFF2-40B4-BE49-F238E27FC236}">
                    <a16:creationId xmlns:a16="http://schemas.microsoft.com/office/drawing/2014/main" id="{B661EEBD-026A-4DFB-A214-DB8CD7E73246}"/>
                  </a:ext>
                </a:extLst>
              </p:cNvPr>
              <p:cNvSpPr/>
              <p:nvPr/>
            </p:nvSpPr>
            <p:spPr>
              <a:xfrm>
                <a:off x="1043608" y="3707436"/>
                <a:ext cx="316518" cy="316837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108">
                <a:extLst>
                  <a:ext uri="{FF2B5EF4-FFF2-40B4-BE49-F238E27FC236}">
                    <a16:creationId xmlns:a16="http://schemas.microsoft.com/office/drawing/2014/main" id="{B9F51DE4-9D8C-4A63-9E11-1A40E8A8A6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60126" y="3759977"/>
                <a:ext cx="211543" cy="21175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FI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Rectangle 1">
            <a:extLst>
              <a:ext uri="{FF2B5EF4-FFF2-40B4-BE49-F238E27FC236}">
                <a16:creationId xmlns:a16="http://schemas.microsoft.com/office/drawing/2014/main" id="{1144A2C9-8DBC-44E6-8CA2-66BE3FA77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683" y="1706523"/>
            <a:ext cx="23056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3) Press exposure handle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5" name="Rectangle 1">
            <a:extLst>
              <a:ext uri="{FF2B5EF4-FFF2-40B4-BE49-F238E27FC236}">
                <a16:creationId xmlns:a16="http://schemas.microsoft.com/office/drawing/2014/main" id="{7203063E-FF72-4CC1-AC70-48BF71BD0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7997" y="3728386"/>
            <a:ext cx="33382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Times New Roman" pitchFamily="18" charset="0"/>
              </a:rPr>
              <a:t>4) Images are captured automatically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945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Stitching frame</a:t>
            </a:r>
            <a:endParaRPr lang="en-US" b="1" dirty="0"/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A200A853-F074-4537-A679-C08639F8870F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811620" y="1347711"/>
            <a:ext cx="5547929" cy="459613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 stitching frame provides additional patient support in the standing position for multi-exposure stitching. </a:t>
            </a:r>
          </a:p>
          <a:p>
            <a:pPr marL="0" indent="0">
              <a:buNone/>
            </a:pPr>
            <a:endParaRPr lang="en-US" b="1" dirty="0"/>
          </a:p>
          <a:p>
            <a:pPr defTabSz="809625"/>
            <a:r>
              <a:rPr lang="sv-SE" sz="1600" dirty="0"/>
              <a:t>Mobile</a:t>
            </a:r>
          </a:p>
          <a:p>
            <a:pPr defTabSz="809625"/>
            <a:r>
              <a:rPr lang="sv-SE" sz="1600" dirty="0"/>
              <a:t>Step, Grip </a:t>
            </a:r>
            <a:r>
              <a:rPr lang="sv-SE" sz="1600" dirty="0" err="1"/>
              <a:t>rails</a:t>
            </a:r>
            <a:endParaRPr lang="sv-SE" sz="1600" dirty="0"/>
          </a:p>
          <a:p>
            <a:pPr defTabSz="809625"/>
            <a:r>
              <a:rPr lang="en-US" dirty="0"/>
              <a:t>Adjustable patient arm rests</a:t>
            </a:r>
          </a:p>
          <a:p>
            <a:pPr defTabSz="809625"/>
            <a:r>
              <a:rPr lang="sv-SE" sz="1600" dirty="0" err="1"/>
              <a:t>Radiopaque</a:t>
            </a:r>
            <a:r>
              <a:rPr lang="sv-SE" sz="1600" dirty="0"/>
              <a:t> </a:t>
            </a:r>
            <a:r>
              <a:rPr lang="sv-SE" sz="1600" dirty="0" err="1"/>
              <a:t>Ruler</a:t>
            </a:r>
            <a:endParaRPr lang="sv-SE" sz="1600" dirty="0"/>
          </a:p>
          <a:p>
            <a:pPr defTabSz="809625"/>
            <a:r>
              <a:rPr lang="en-US" dirty="0"/>
              <a:t>Clear Plexiglas backing</a:t>
            </a:r>
          </a:p>
          <a:p>
            <a:pPr defTabSz="809625"/>
            <a:r>
              <a:rPr lang="sv-SE" sz="1600" dirty="0" err="1"/>
              <a:t>Locates</a:t>
            </a:r>
            <a:r>
              <a:rPr lang="sv-SE" sz="1600" dirty="0"/>
              <a:t> </a:t>
            </a:r>
            <a:r>
              <a:rPr lang="sv-SE" sz="1600" dirty="0" err="1"/>
              <a:t>into</a:t>
            </a:r>
            <a:r>
              <a:rPr lang="sv-SE" sz="1600" dirty="0"/>
              <a:t> precise position in front </a:t>
            </a:r>
            <a:r>
              <a:rPr lang="sv-SE" sz="1600" dirty="0" err="1"/>
              <a:t>of</a:t>
            </a:r>
            <a:r>
              <a:rPr lang="sv-SE" sz="1600" dirty="0"/>
              <a:t> Wall </a:t>
            </a:r>
            <a:r>
              <a:rPr lang="sv-SE" sz="1600" dirty="0" err="1"/>
              <a:t>Stand</a:t>
            </a:r>
            <a:endParaRPr lang="sv-SE" sz="1600" dirty="0"/>
          </a:p>
          <a:p>
            <a:pPr defTabSz="809625"/>
            <a:endParaRPr lang="en-US" dirty="0"/>
          </a:p>
          <a:p>
            <a:pPr defTabSz="809625"/>
            <a:endParaRPr lang="sv-SE" sz="1600" dirty="0"/>
          </a:p>
          <a:p>
            <a:endParaRPr lang="sv-SE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867D56BF-8CA5-498A-9A33-DACD2B7A6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143" y="969947"/>
            <a:ext cx="3160917" cy="466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69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E7679594-67BD-4251-9D91-B09F6F34B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23" y="3753303"/>
            <a:ext cx="4502150" cy="795336"/>
          </a:xfrm>
        </p:spPr>
        <p:txBody>
          <a:bodyPr/>
          <a:lstStyle/>
          <a:p>
            <a:r>
              <a:rPr lang="sv-SE" sz="5400" dirty="0" err="1"/>
              <a:t>Resus</a:t>
            </a:r>
            <a:r>
              <a:rPr lang="sv-SE" sz="5400" dirty="0"/>
              <a:t> </a:t>
            </a:r>
            <a:r>
              <a:rPr lang="sv-SE" sz="5400" dirty="0" err="1"/>
              <a:t>room</a:t>
            </a:r>
            <a:r>
              <a:rPr lang="sv-SE" sz="5400" dirty="0"/>
              <a:t> </a:t>
            </a:r>
            <a:r>
              <a:rPr lang="sv-SE" sz="5400" dirty="0" err="1"/>
              <a:t>application</a:t>
            </a:r>
            <a:br>
              <a:rPr lang="sv-SE" dirty="0"/>
            </a:br>
            <a:r>
              <a:rPr lang="sv-SE" sz="2000" dirty="0"/>
              <a:t>- ARCOMA INTUITION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3976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D91ED4-F9A0-4C2B-ACD0-F452A0DA3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CONTENT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EF813D8-9417-472A-99CE-CAF1443DBEDD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Arcoma Intuition</a:t>
            </a:r>
          </a:p>
          <a:p>
            <a:r>
              <a:rPr lang="sv-SE" b="0" dirty="0"/>
              <a:t>Arcoma Intuition</a:t>
            </a:r>
          </a:p>
          <a:p>
            <a:r>
              <a:rPr lang="sv-SE" b="0" dirty="0"/>
              <a:t>Arcoma X-ray </a:t>
            </a:r>
            <a:r>
              <a:rPr lang="sv-SE" b="0" dirty="0" err="1"/>
              <a:t>Cube</a:t>
            </a:r>
            <a:r>
              <a:rPr lang="sv-SE" b="0" dirty="0"/>
              <a:t> </a:t>
            </a:r>
          </a:p>
          <a:p>
            <a:r>
              <a:rPr lang="sv-SE" b="0" dirty="0" err="1"/>
              <a:t>Stitching</a:t>
            </a:r>
            <a:endParaRPr lang="sv-SE" b="0" dirty="0"/>
          </a:p>
          <a:p>
            <a:r>
              <a:rPr lang="sv-SE" b="0" dirty="0" err="1"/>
              <a:t>Resus</a:t>
            </a:r>
            <a:r>
              <a:rPr lang="sv-SE" b="0" dirty="0"/>
              <a:t> </a:t>
            </a:r>
            <a:r>
              <a:rPr lang="sv-SE" b="0" dirty="0" err="1"/>
              <a:t>room</a:t>
            </a:r>
            <a:r>
              <a:rPr lang="sv-SE" b="0" dirty="0"/>
              <a:t> </a:t>
            </a:r>
            <a:r>
              <a:rPr lang="sv-SE" b="0" dirty="0" err="1"/>
              <a:t>application</a:t>
            </a:r>
            <a:endParaRPr lang="sv-SE" b="0" dirty="0"/>
          </a:p>
        </p:txBody>
      </p:sp>
    </p:spTree>
    <p:extLst>
      <p:ext uri="{BB962C8B-B14F-4D97-AF65-F5344CB8AC3E}">
        <p14:creationId xmlns:p14="http://schemas.microsoft.com/office/powerpoint/2010/main" val="3329560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7780D5-13E1-490B-B8C8-39E1481E2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Resus room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44AB03E-6362-457D-BD7B-68D71EB7C75B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811620" y="1347711"/>
            <a:ext cx="4376397" cy="4596136"/>
          </a:xfrm>
        </p:spPr>
        <p:txBody>
          <a:bodyPr/>
          <a:lstStyle/>
          <a:p>
            <a:r>
              <a:rPr lang="en-US" dirty="0"/>
              <a:t>A Resus room is an area for patients who are admitted, often via ambulance, for resuscitation.</a:t>
            </a:r>
          </a:p>
          <a:p>
            <a:endParaRPr lang="en-US" dirty="0"/>
          </a:p>
          <a:p>
            <a:r>
              <a:rPr lang="en-US" dirty="0"/>
              <a:t>A typical general hospital has several fully equipped bays and overhead </a:t>
            </a:r>
            <a:r>
              <a:rPr lang="en-US" dirty="0" err="1"/>
              <a:t>gantrys</a:t>
            </a:r>
            <a:r>
              <a:rPr lang="en-US" dirty="0"/>
              <a:t> for portable emergency X-rays.</a:t>
            </a:r>
            <a:endParaRPr lang="sv-SE" dirty="0"/>
          </a:p>
        </p:txBody>
      </p:sp>
      <p:pic>
        <p:nvPicPr>
          <p:cNvPr id="5" name="Bildobjekt 4" descr="Illustrtation.png">
            <a:extLst>
              <a:ext uri="{FF2B5EF4-FFF2-40B4-BE49-F238E27FC236}">
                <a16:creationId xmlns:a16="http://schemas.microsoft.com/office/drawing/2014/main" id="{E5A7A902-00F1-453E-9F4F-8B8E5FA60D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954" y="4493575"/>
            <a:ext cx="5998226" cy="156257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7723CC71-2F7C-4ADD-BC49-785F02BF9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7754" y="382771"/>
            <a:ext cx="576262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05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7780D5-13E1-490B-B8C8-39E1481E2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Resus configuration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44AB03E-6362-457D-BD7B-68D71EB7C75B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811620" y="1347711"/>
            <a:ext cx="4376397" cy="4596136"/>
          </a:xfrm>
        </p:spPr>
        <p:txBody>
          <a:bodyPr/>
          <a:lstStyle/>
          <a:p>
            <a:pPr algn="l"/>
            <a:r>
              <a:rPr lang="sv-SE" dirty="0">
                <a:latin typeface="MyriadPro-Regular"/>
              </a:rPr>
              <a:t>The </a:t>
            </a:r>
            <a:r>
              <a:rPr lang="sv-SE" dirty="0" err="1">
                <a:latin typeface="MyriadPro-Regular"/>
              </a:rPr>
              <a:t>Resus</a:t>
            </a:r>
            <a:r>
              <a:rPr lang="sv-SE" dirty="0">
                <a:latin typeface="MyriadPro-Regular"/>
              </a:rPr>
              <a:t> </a:t>
            </a:r>
            <a:r>
              <a:rPr lang="sv-SE" dirty="0" err="1">
                <a:latin typeface="MyriadPro-Regular"/>
              </a:rPr>
              <a:t>configuration</a:t>
            </a:r>
            <a:r>
              <a:rPr lang="sv-SE" dirty="0">
                <a:latin typeface="MyriadPro-Regular"/>
              </a:rPr>
              <a:t> for Arcoma Intuition </a:t>
            </a:r>
            <a:r>
              <a:rPr lang="sv-SE" dirty="0" err="1">
                <a:latin typeface="MyriadPro-Regular"/>
              </a:rPr>
              <a:t>consists</a:t>
            </a:r>
            <a:r>
              <a:rPr lang="sv-SE" dirty="0">
                <a:latin typeface="MyriadPro-Regular"/>
              </a:rPr>
              <a:t> </a:t>
            </a:r>
            <a:r>
              <a:rPr lang="sv-SE" dirty="0" err="1">
                <a:latin typeface="MyriadPro-Regular"/>
              </a:rPr>
              <a:t>of</a:t>
            </a:r>
            <a:r>
              <a:rPr lang="sv-SE" dirty="0">
                <a:latin typeface="MyriadPro-Regular"/>
              </a:rPr>
              <a:t> </a:t>
            </a:r>
            <a:r>
              <a:rPr lang="sv-SE" dirty="0" err="1">
                <a:latin typeface="MyriadPro-Regular"/>
              </a:rPr>
              <a:t>only</a:t>
            </a:r>
            <a:r>
              <a:rPr lang="sv-SE" dirty="0">
                <a:latin typeface="MyriadPro-Regular"/>
              </a:rPr>
              <a:t> the OTC (</a:t>
            </a:r>
            <a:r>
              <a:rPr lang="sv-SE" dirty="0" err="1">
                <a:latin typeface="MyriadPro-Regular"/>
              </a:rPr>
              <a:t>without</a:t>
            </a:r>
            <a:r>
              <a:rPr lang="sv-SE" dirty="0">
                <a:latin typeface="MyriadPro-Regular"/>
              </a:rPr>
              <a:t> table and </a:t>
            </a:r>
            <a:r>
              <a:rPr lang="sv-SE" dirty="0" err="1">
                <a:latin typeface="MyriadPro-Regular"/>
              </a:rPr>
              <a:t>wall</a:t>
            </a:r>
            <a:r>
              <a:rPr lang="sv-SE" dirty="0">
                <a:latin typeface="MyriadPro-Regular"/>
              </a:rPr>
              <a:t> </a:t>
            </a:r>
            <a:r>
              <a:rPr lang="sv-SE" dirty="0" err="1">
                <a:latin typeface="MyriadPro-Regular"/>
              </a:rPr>
              <a:t>stand</a:t>
            </a:r>
            <a:r>
              <a:rPr lang="sv-SE" dirty="0">
                <a:latin typeface="MyriadPro-Regular"/>
              </a:rPr>
              <a:t>.) </a:t>
            </a:r>
          </a:p>
          <a:p>
            <a:pPr algn="l"/>
            <a:endParaRPr lang="sv-SE" dirty="0">
              <a:latin typeface="MyriadPro-Regular"/>
            </a:endParaRPr>
          </a:p>
          <a:p>
            <a:pPr algn="l"/>
            <a:r>
              <a:rPr lang="sv-SE" b="0" i="0" u="none" strike="noStrike" baseline="0" dirty="0" err="1">
                <a:latin typeface="MyriadPro-Regular"/>
              </a:rPr>
              <a:t>With</a:t>
            </a:r>
            <a:r>
              <a:rPr lang="sv-SE" b="0" i="0" u="none" strike="noStrike" baseline="0" dirty="0">
                <a:latin typeface="MyriadPro-Regular"/>
              </a:rPr>
              <a:t> an </a:t>
            </a:r>
            <a:r>
              <a:rPr lang="en-US" b="0" i="0" u="none" strike="noStrike" baseline="0" dirty="0">
                <a:latin typeface="MyriadPro-Regular"/>
              </a:rPr>
              <a:t>Overhead Tube Crane (OTC) the floor area will be kept as free as possible from obstruction in the busy trauma </a:t>
            </a:r>
            <a:r>
              <a:rPr lang="sv-SE" b="0" i="0" u="none" strike="noStrike" baseline="0" dirty="0">
                <a:latin typeface="MyriadPro-Regular"/>
              </a:rPr>
              <a:t>area.</a:t>
            </a:r>
            <a:endParaRPr lang="sv-SE" sz="1400" dirty="0"/>
          </a:p>
        </p:txBody>
      </p:sp>
      <p:pic>
        <p:nvPicPr>
          <p:cNvPr id="6" name="Bildobjekt 7">
            <a:extLst>
              <a:ext uri="{FF2B5EF4-FFF2-40B4-BE49-F238E27FC236}">
                <a16:creationId xmlns:a16="http://schemas.microsoft.com/office/drawing/2014/main" id="{3350D51E-ABA8-4506-983E-0901ED8226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492" y="382771"/>
            <a:ext cx="4396796" cy="586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9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405" y="382771"/>
            <a:ext cx="10309888" cy="725520"/>
          </a:xfrm>
        </p:spPr>
        <p:txBody>
          <a:bodyPr>
            <a:normAutofit/>
          </a:bodyPr>
          <a:lstStyle/>
          <a:p>
            <a:r>
              <a:rPr lang="en-US" dirty="0"/>
              <a:t>Ideal for the Resus Room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type="subTitle" idx="11"/>
          </p:nvPr>
        </p:nvSpPr>
        <p:spPr>
          <a:xfrm>
            <a:off x="811620" y="1347711"/>
            <a:ext cx="4750975" cy="3224286"/>
          </a:xfrm>
        </p:spPr>
        <p:txBody>
          <a:bodyPr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buNone/>
            </a:pPr>
            <a:r>
              <a:rPr lang="en-US" sz="2600" b="1" i="0" u="none" strike="noStrike" baseline="0" dirty="0"/>
              <a:t>The light weighted Intuition and Precision i5 systems are ideal for Resuscitation Room applications.</a:t>
            </a:r>
          </a:p>
          <a:p>
            <a:pPr marL="0" indent="0" algn="l">
              <a:buNone/>
            </a:pPr>
            <a:endParaRPr lang="en-GB" sz="1800" dirty="0"/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500" dirty="0"/>
              <a:t>Lightweight OTC - ideal for multi-bay coverage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500" dirty="0"/>
              <a:t>Keeps floor area around the patient clear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500" dirty="0"/>
              <a:t>Integrated exposure buttons, warning lights &amp; </a:t>
            </a:r>
            <a:r>
              <a:rPr lang="en-GB" sz="2500" dirty="0" err="1"/>
              <a:t>Wifi</a:t>
            </a:r>
            <a:endParaRPr lang="en-GB" sz="2500" dirty="0"/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500" dirty="0"/>
              <a:t>Instant preview images allow quick confirmation of positioning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500" dirty="0"/>
              <a:t>Quality trauma imaging can be quickly completed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500" dirty="0"/>
              <a:t>Up to 24m coverage, with motorised movement between bays</a:t>
            </a: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BD4F888B-6644-4F15-AF52-290E013D303D}"/>
              </a:ext>
            </a:extLst>
          </p:cNvPr>
          <p:cNvGrpSpPr/>
          <p:nvPr/>
        </p:nvGrpSpPr>
        <p:grpSpPr>
          <a:xfrm>
            <a:off x="5812200" y="2330503"/>
            <a:ext cx="5998226" cy="1998972"/>
            <a:chOff x="1438751" y="4090311"/>
            <a:chExt cx="5297711" cy="1765519"/>
          </a:xfrm>
        </p:grpSpPr>
        <p:pic>
          <p:nvPicPr>
            <p:cNvPr id="7" name="Bildobjekt 6" descr="Illustrtation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8751" y="4475744"/>
              <a:ext cx="5297711" cy="1380086"/>
            </a:xfrm>
            <a:prstGeom prst="rect">
              <a:avLst/>
            </a:prstGeom>
          </p:spPr>
        </p:pic>
        <p:cxnSp>
          <p:nvCxnSpPr>
            <p:cNvPr id="9" name="Rak pil 8"/>
            <p:cNvCxnSpPr>
              <a:cxnSpLocks/>
            </p:cNvCxnSpPr>
            <p:nvPr/>
          </p:nvCxnSpPr>
          <p:spPr>
            <a:xfrm>
              <a:off x="2095625" y="4357498"/>
              <a:ext cx="4515593" cy="0"/>
            </a:xfrm>
            <a:prstGeom prst="straightConnector1">
              <a:avLst/>
            </a:prstGeom>
            <a:ln w="25400">
              <a:solidFill>
                <a:srgbClr val="76536E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ruta 12"/>
            <p:cNvSpPr txBox="1"/>
            <p:nvPr/>
          </p:nvSpPr>
          <p:spPr>
            <a:xfrm>
              <a:off x="3306907" y="4090311"/>
              <a:ext cx="267823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Up to 24 m (80 ft) – covering 6 bays</a:t>
              </a:r>
            </a:p>
          </p:txBody>
        </p:sp>
        <p:cxnSp>
          <p:nvCxnSpPr>
            <p:cNvPr id="15" name="Rak pil 14"/>
            <p:cNvCxnSpPr/>
            <p:nvPr/>
          </p:nvCxnSpPr>
          <p:spPr>
            <a:xfrm>
              <a:off x="4731946" y="4357498"/>
              <a:ext cx="0" cy="463140"/>
            </a:xfrm>
            <a:prstGeom prst="straightConnector1">
              <a:avLst/>
            </a:prstGeom>
            <a:ln w="28575">
              <a:solidFill>
                <a:srgbClr val="7653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3942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D63021-2F71-4CF3-B333-5A98C9D11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Installations worldwide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211C5F1-4AC5-4E01-8FCD-FC146643B8CD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495028" y="5153025"/>
            <a:ext cx="5343797" cy="725520"/>
          </a:xfrm>
        </p:spPr>
        <p:txBody>
          <a:bodyPr/>
          <a:lstStyle/>
          <a:p>
            <a:pPr marL="0" indent="0">
              <a:buNone/>
            </a:pPr>
            <a:r>
              <a:rPr lang="sv-SE" i="1" dirty="0"/>
              <a:t>Arcoma </a:t>
            </a:r>
            <a:r>
              <a:rPr lang="sv-SE" i="1" dirty="0" err="1"/>
              <a:t>products</a:t>
            </a:r>
            <a:r>
              <a:rPr lang="sv-SE" i="1" dirty="0"/>
              <a:t> has </a:t>
            </a:r>
            <a:r>
              <a:rPr lang="sv-SE" i="1" dirty="0" err="1"/>
              <a:t>been</a:t>
            </a:r>
            <a:r>
              <a:rPr lang="sv-SE" i="1" dirty="0"/>
              <a:t> </a:t>
            </a:r>
            <a:r>
              <a:rPr lang="sv-SE" i="1" dirty="0" err="1"/>
              <a:t>installed</a:t>
            </a:r>
            <a:r>
              <a:rPr lang="sv-SE" i="1" dirty="0"/>
              <a:t> in </a:t>
            </a:r>
            <a:r>
              <a:rPr lang="sv-SE" i="1" dirty="0" err="1"/>
              <a:t>many</a:t>
            </a:r>
            <a:r>
              <a:rPr lang="sv-SE" i="1" dirty="0"/>
              <a:t> </a:t>
            </a:r>
            <a:r>
              <a:rPr lang="sv-SE" i="1" dirty="0" err="1"/>
              <a:t>resus</a:t>
            </a:r>
            <a:r>
              <a:rPr lang="sv-SE" i="1" dirty="0"/>
              <a:t> </a:t>
            </a:r>
            <a:r>
              <a:rPr lang="sv-SE" i="1" dirty="0" err="1"/>
              <a:t>rooms</a:t>
            </a:r>
            <a:r>
              <a:rPr lang="sv-SE" i="1" dirty="0"/>
              <a:t> </a:t>
            </a:r>
            <a:r>
              <a:rPr lang="sv-SE" i="1" dirty="0" err="1"/>
              <a:t>worldwide</a:t>
            </a:r>
            <a:r>
              <a:rPr lang="sv-SE" i="1" dirty="0"/>
              <a:t>, for </a:t>
            </a:r>
            <a:r>
              <a:rPr lang="sv-SE" i="1" dirty="0" err="1"/>
              <a:t>example</a:t>
            </a:r>
            <a:r>
              <a:rPr lang="sv-SE" i="1" dirty="0"/>
              <a:t> at the Royal London Hospital. </a:t>
            </a:r>
          </a:p>
        </p:txBody>
      </p:sp>
      <p:pic>
        <p:nvPicPr>
          <p:cNvPr id="4" name="IMG_0666">
            <a:hlinkClick r:id="" action="ppaction://media"/>
            <a:extLst>
              <a:ext uri="{FF2B5EF4-FFF2-40B4-BE49-F238E27FC236}">
                <a16:creationId xmlns:a16="http://schemas.microsoft.com/office/drawing/2014/main" id="{656BAE82-1D5F-4413-831B-7D89D8F55B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2749" y="1205036"/>
            <a:ext cx="2958866" cy="5260206"/>
          </a:xfrm>
          <a:prstGeom prst="rect">
            <a:avLst/>
          </a:prstGeom>
        </p:spPr>
      </p:pic>
      <p:pic>
        <p:nvPicPr>
          <p:cNvPr id="6" name="Bildobjekt 5" descr="En bild som visar inomhus, tak, bord, byggnad&#10;&#10;Automatiskt genererad beskrivning">
            <a:extLst>
              <a:ext uri="{FF2B5EF4-FFF2-40B4-BE49-F238E27FC236}">
                <a16:creationId xmlns:a16="http://schemas.microsoft.com/office/drawing/2014/main" id="{81E5BB9E-D9BF-4F8B-840B-E65A174937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4" y="1205036"/>
            <a:ext cx="3271954" cy="3784206"/>
          </a:xfrm>
          <a:prstGeom prst="rect">
            <a:avLst/>
          </a:prstGeom>
        </p:spPr>
      </p:pic>
      <p:pic>
        <p:nvPicPr>
          <p:cNvPr id="8" name="Bildobjekt 7" descr="En bild som visar inomhus, kök, rum, grön&#10;&#10;Automatiskt genererad beskrivning">
            <a:extLst>
              <a:ext uri="{FF2B5EF4-FFF2-40B4-BE49-F238E27FC236}">
                <a16:creationId xmlns:a16="http://schemas.microsoft.com/office/drawing/2014/main" id="{93B05CC4-01C1-4B79-A85B-B1424504D1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4" r="8201"/>
          <a:stretch/>
        </p:blipFill>
        <p:spPr>
          <a:xfrm>
            <a:off x="3985659" y="1205036"/>
            <a:ext cx="3857625" cy="378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9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Intuition</a:t>
            </a:r>
            <a:br>
              <a:rPr lang="en-US" b="1" dirty="0"/>
            </a:br>
            <a:r>
              <a:rPr lang="en-US" sz="2700" dirty="0"/>
              <a:t>- Resuscitation Configuration</a:t>
            </a:r>
            <a:endParaRPr lang="en-US" b="1" dirty="0"/>
          </a:p>
        </p:txBody>
      </p:sp>
      <p:grpSp>
        <p:nvGrpSpPr>
          <p:cNvPr id="5" name="Grupp 4"/>
          <p:cNvGrpSpPr/>
          <p:nvPr/>
        </p:nvGrpSpPr>
        <p:grpSpPr>
          <a:xfrm>
            <a:off x="8659489" y="720635"/>
            <a:ext cx="1988290" cy="2213952"/>
            <a:chOff x="6996223" y="720635"/>
            <a:chExt cx="1988290" cy="2213952"/>
          </a:xfrm>
        </p:grpSpPr>
        <p:pic>
          <p:nvPicPr>
            <p:cNvPr id="18" name="Bildobjekt 17" descr="ARCOMA PrecisionT3_20130605-42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96223" y="720635"/>
              <a:ext cx="1988290" cy="2213952"/>
            </a:xfrm>
            <a:prstGeom prst="rect">
              <a:avLst/>
            </a:prstGeom>
          </p:spPr>
        </p:pic>
        <p:pic>
          <p:nvPicPr>
            <p:cNvPr id="19" name="Pictur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20292" y="1474681"/>
              <a:ext cx="542642" cy="517730"/>
            </a:xfrm>
            <a:prstGeom prst="rect">
              <a:avLst/>
            </a:prstGeom>
          </p:spPr>
        </p:pic>
      </p:grpSp>
      <p:sp>
        <p:nvSpPr>
          <p:cNvPr id="11" name="Ellips 10">
            <a:extLst>
              <a:ext uri="{FF2B5EF4-FFF2-40B4-BE49-F238E27FC236}">
                <a16:creationId xmlns:a16="http://schemas.microsoft.com/office/drawing/2014/main" id="{674A4CA2-9581-4294-A512-6725A06AF03F}"/>
              </a:ext>
            </a:extLst>
          </p:cNvPr>
          <p:cNvSpPr/>
          <p:nvPr/>
        </p:nvSpPr>
        <p:spPr>
          <a:xfrm>
            <a:off x="8213474" y="3208964"/>
            <a:ext cx="2880320" cy="2880320"/>
          </a:xfrm>
          <a:prstGeom prst="ellipse">
            <a:avLst/>
          </a:prstGeom>
          <a:solidFill>
            <a:srgbClr val="6EA3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Resuscitation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E9BA7F4A-65B1-45E0-966A-706DCC295E46}"/>
              </a:ext>
            </a:extLst>
          </p:cNvPr>
          <p:cNvGrpSpPr/>
          <p:nvPr/>
        </p:nvGrpSpPr>
        <p:grpSpPr>
          <a:xfrm>
            <a:off x="895131" y="1866310"/>
            <a:ext cx="7374633" cy="4659034"/>
            <a:chOff x="895131" y="1866310"/>
            <a:chExt cx="7374633" cy="4659034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790662BA-FD4C-468C-BECB-2B4A968B8A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 l="45333" t="47620" r="34079" b="27406"/>
            <a:stretch>
              <a:fillRect/>
            </a:stretch>
          </p:blipFill>
          <p:spPr bwMode="auto">
            <a:xfrm>
              <a:off x="1183164" y="1866310"/>
              <a:ext cx="3751917" cy="273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" name="Grupp 19">
              <a:extLst>
                <a:ext uri="{FF2B5EF4-FFF2-40B4-BE49-F238E27FC236}">
                  <a16:creationId xmlns:a16="http://schemas.microsoft.com/office/drawing/2014/main" id="{C0C2FE08-2B73-438C-AE08-1F898277B38E}"/>
                </a:ext>
              </a:extLst>
            </p:cNvPr>
            <p:cNvGrpSpPr/>
            <p:nvPr/>
          </p:nvGrpSpPr>
          <p:grpSpPr>
            <a:xfrm>
              <a:off x="895131" y="4746630"/>
              <a:ext cx="7374633" cy="1778714"/>
              <a:chOff x="895131" y="4746630"/>
              <a:chExt cx="7374633" cy="1778714"/>
            </a:xfrm>
          </p:grpSpPr>
          <p:cxnSp>
            <p:nvCxnSpPr>
              <p:cNvPr id="21" name="Rak pil 6">
                <a:extLst>
                  <a:ext uri="{FF2B5EF4-FFF2-40B4-BE49-F238E27FC236}">
                    <a16:creationId xmlns:a16="http://schemas.microsoft.com/office/drawing/2014/main" id="{7ABBA8A3-27E1-4D50-80F4-0ACEB4C9A2CF}"/>
                  </a:ext>
                </a:extLst>
              </p:cNvPr>
              <p:cNvCxnSpPr/>
              <p:nvPr/>
            </p:nvCxnSpPr>
            <p:spPr bwMode="auto">
              <a:xfrm>
                <a:off x="895131" y="6402814"/>
                <a:ext cx="6408712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6536E"/>
                </a:solidFill>
                <a:prstDash val="solid"/>
                <a:round/>
                <a:headEnd type="triangle" w="lg" len="med"/>
                <a:tailEnd type="triangle" w="lg" len="med"/>
              </a:ln>
              <a:effectLst/>
            </p:spPr>
          </p:cxnSp>
          <p:sp>
            <p:nvSpPr>
              <p:cNvPr id="22" name="textruta 21">
                <a:extLst>
                  <a:ext uri="{FF2B5EF4-FFF2-40B4-BE49-F238E27FC236}">
                    <a16:creationId xmlns:a16="http://schemas.microsoft.com/office/drawing/2014/main" id="{AD8C66AC-2FAE-4325-A4AF-F09C7F7F671A}"/>
                  </a:ext>
                </a:extLst>
              </p:cNvPr>
              <p:cNvSpPr txBox="1"/>
              <p:nvPr/>
            </p:nvSpPr>
            <p:spPr>
              <a:xfrm>
                <a:off x="3991475" y="6186790"/>
                <a:ext cx="96180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Max 20m</a:t>
                </a:r>
              </a:p>
            </p:txBody>
          </p: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1025C2A0-277E-45A6-8696-8F48820581E9}"/>
                  </a:ext>
                </a:extLst>
              </p:cNvPr>
              <p:cNvSpPr/>
              <p:nvPr/>
            </p:nvSpPr>
            <p:spPr bwMode="auto">
              <a:xfrm>
                <a:off x="895131" y="4746630"/>
                <a:ext cx="6408712" cy="1440000"/>
              </a:xfrm>
              <a:prstGeom prst="rect">
                <a:avLst/>
              </a:prstGeom>
              <a:solidFill>
                <a:srgbClr val="C0E3E8"/>
              </a:solidFill>
              <a:ln w="9525" cap="flat" cmpd="sng" algn="ctr">
                <a:solidFill>
                  <a:srgbClr val="BAE1E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24" name="Rak pil 22">
                <a:extLst>
                  <a:ext uri="{FF2B5EF4-FFF2-40B4-BE49-F238E27FC236}">
                    <a16:creationId xmlns:a16="http://schemas.microsoft.com/office/drawing/2014/main" id="{CBAF784C-7C80-40FA-BF26-7C328811B9B2}"/>
                  </a:ext>
                </a:extLst>
              </p:cNvPr>
              <p:cNvCxnSpPr/>
              <p:nvPr/>
            </p:nvCxnSpPr>
            <p:spPr bwMode="auto">
              <a:xfrm>
                <a:off x="7663883" y="4746630"/>
                <a:ext cx="0" cy="144016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76536E"/>
                </a:solidFill>
                <a:prstDash val="solid"/>
                <a:round/>
                <a:headEnd type="triangle" w="lg" len="med"/>
                <a:tailEnd type="triangle" w="lg" len="med"/>
              </a:ln>
              <a:effectLst/>
            </p:spPr>
          </p:cxnSp>
          <p:sp>
            <p:nvSpPr>
              <p:cNvPr id="25" name="textruta 24">
                <a:extLst>
                  <a:ext uri="{FF2B5EF4-FFF2-40B4-BE49-F238E27FC236}">
                    <a16:creationId xmlns:a16="http://schemas.microsoft.com/office/drawing/2014/main" id="{E8990BF5-BEC4-4688-A433-33B18E18CA20}"/>
                  </a:ext>
                </a:extLst>
              </p:cNvPr>
              <p:cNvSpPr txBox="1"/>
              <p:nvPr/>
            </p:nvSpPr>
            <p:spPr>
              <a:xfrm>
                <a:off x="7444282" y="5322694"/>
                <a:ext cx="82548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 to 6m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7446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003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E1DBF712-F0DA-4A28-9B9E-84E215D4AF52}"/>
              </a:ext>
            </a:extLst>
          </p:cNvPr>
          <p:cNvSpPr txBox="1">
            <a:spLocks/>
          </p:cNvSpPr>
          <p:nvPr/>
        </p:nvSpPr>
        <p:spPr>
          <a:xfrm>
            <a:off x="393700" y="3825995"/>
            <a:ext cx="4502150" cy="79533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/>
              <a:t>ARCOMA INTUITION</a:t>
            </a:r>
          </a:p>
        </p:txBody>
      </p:sp>
    </p:spTree>
    <p:extLst>
      <p:ext uri="{BB962C8B-B14F-4D97-AF65-F5344CB8AC3E}">
        <p14:creationId xmlns:p14="http://schemas.microsoft.com/office/powerpoint/2010/main" val="1827665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16E3BA0-1836-4850-B0B7-70EE60676F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2" t="14297" r="22868"/>
          <a:stretch/>
        </p:blipFill>
        <p:spPr>
          <a:xfrm>
            <a:off x="5422232" y="-47510"/>
            <a:ext cx="6779796" cy="690551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5306" y="922513"/>
            <a:ext cx="3438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300" dirty="0">
                <a:solidFill>
                  <a:schemeClr val="accent1">
                    <a:lumMod val="75000"/>
                  </a:schemeClr>
                </a:solidFill>
                <a:ea typeface="Playfair Display SC" charset="0"/>
                <a:cs typeface="Playfair Display SC" charset="0"/>
              </a:rPr>
              <a:t>ARCOMA INTUITION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85306" y="1981385"/>
            <a:ext cx="4336926" cy="320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spc="300" dirty="0">
                <a:solidFill>
                  <a:schemeClr val="tx2"/>
                </a:solidFill>
                <a:ea typeface="Montserrat Semi" charset="0"/>
                <a:cs typeface="Montserrat Semi" charset="0"/>
              </a:rPr>
              <a:t>VERSATILE DIGITAL RADIOGRAPHY SYSTEM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085305" y="2500512"/>
            <a:ext cx="3315789" cy="296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err="1"/>
              <a:t>Arcoma</a:t>
            </a:r>
            <a:r>
              <a:rPr lang="en-US" sz="1400" dirty="0"/>
              <a:t> Intuition is a versatile digital radiography system that combines outstanding image quality with clinical flexibility and high productivity for a wide range of radiographic applications. </a:t>
            </a:r>
            <a:br>
              <a:rPr lang="en-US" sz="1400" dirty="0"/>
            </a:br>
            <a:br>
              <a:rPr lang="en-US" sz="1400" dirty="0"/>
            </a:br>
            <a:r>
              <a:rPr lang="en-US" sz="1400" dirty="0"/>
              <a:t>The cost-effective, modular concept allows you to configure the system to precisely fit your room and clinical requirements.</a:t>
            </a:r>
            <a:endParaRPr lang="en-US" sz="1400" dirty="0">
              <a:latin typeface="Montserrat Light" charset="0"/>
              <a:ea typeface="Montserrat Light" charset="0"/>
              <a:cs typeface="Montserrat Light" charset="0"/>
            </a:endParaRPr>
          </a:p>
        </p:txBody>
      </p:sp>
      <p:sp>
        <p:nvSpPr>
          <p:cNvPr id="13" name="TextBox 33">
            <a:extLst>
              <a:ext uri="{FF2B5EF4-FFF2-40B4-BE49-F238E27FC236}">
                <a16:creationId xmlns:a16="http://schemas.microsoft.com/office/drawing/2014/main" id="{53A01B31-B4C4-4258-BE98-5995D6BD2613}"/>
              </a:ext>
            </a:extLst>
          </p:cNvPr>
          <p:cNvSpPr txBox="1"/>
          <p:nvPr/>
        </p:nvSpPr>
        <p:spPr>
          <a:xfrm>
            <a:off x="64168" y="32084"/>
            <a:ext cx="4336926" cy="34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spc="300" dirty="0">
                <a:solidFill>
                  <a:schemeClr val="bg1">
                    <a:lumMod val="65000"/>
                  </a:schemeClr>
                </a:solidFill>
                <a:ea typeface="Montserrat Semi" charset="0"/>
                <a:cs typeface="Montserrat Semi" charset="0"/>
              </a:rPr>
              <a:t>OUR PRODUCT LINES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4010FF5-E5E0-44EF-804E-E3470C98ED6A}"/>
              </a:ext>
            </a:extLst>
          </p:cNvPr>
          <p:cNvSpPr txBox="1"/>
          <p:nvPr/>
        </p:nvSpPr>
        <p:spPr>
          <a:xfrm>
            <a:off x="5550568" y="6588220"/>
            <a:ext cx="69141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/>
              <a:t>Note: </a:t>
            </a:r>
            <a:r>
              <a:rPr lang="en-US" sz="1000" dirty="0"/>
              <a:t>the system is equipped with options and accessories</a:t>
            </a:r>
            <a:endParaRPr lang="sv-SE" sz="100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00206B0-E57E-41BA-9878-17A6488C0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981" y="6402909"/>
            <a:ext cx="1330557" cy="2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14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6F12F832-6E7B-4391-9FE8-651984AC5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445" y="1897491"/>
            <a:ext cx="5635201" cy="444884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834452" y="3079038"/>
            <a:ext cx="3444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pc="300" dirty="0">
                <a:solidFill>
                  <a:schemeClr val="accent1">
                    <a:lumMod val="75000"/>
                  </a:schemeClr>
                </a:solidFill>
                <a:ea typeface="Playfair Display SC" charset="0"/>
                <a:cs typeface="Playfair Display SC" charset="0"/>
              </a:rPr>
              <a:t>ARCOMA INTUITION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57640" y="4020312"/>
            <a:ext cx="2605204" cy="552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b="1" spc="300" dirty="0">
                <a:solidFill>
                  <a:schemeClr val="tx2"/>
                </a:solidFill>
                <a:ea typeface="Montserrat Semi" charset="0"/>
                <a:cs typeface="Montserrat Semi" charset="0"/>
              </a:rPr>
              <a:t>VERSATILE DIGITAL </a:t>
            </a:r>
            <a:br>
              <a:rPr lang="en-US" sz="1050" b="1" spc="300" dirty="0">
                <a:solidFill>
                  <a:schemeClr val="tx2"/>
                </a:solidFill>
                <a:ea typeface="Montserrat Semi" charset="0"/>
                <a:cs typeface="Montserrat Semi" charset="0"/>
              </a:rPr>
            </a:br>
            <a:r>
              <a:rPr lang="en-US" sz="1050" b="1" spc="300" dirty="0">
                <a:solidFill>
                  <a:schemeClr val="tx2"/>
                </a:solidFill>
                <a:ea typeface="Montserrat Semi" charset="0"/>
                <a:cs typeface="Montserrat Semi" charset="0"/>
              </a:rPr>
              <a:t>RADIOGRAPHY SYSTEM</a:t>
            </a:r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E459CDE2-ED52-47A2-A184-F9E73AD5BB79}"/>
              </a:ext>
            </a:extLst>
          </p:cNvPr>
          <p:cNvSpPr/>
          <p:nvPr/>
        </p:nvSpPr>
        <p:spPr>
          <a:xfrm>
            <a:off x="4658281" y="247379"/>
            <a:ext cx="1395692" cy="134717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Low dose </a:t>
            </a:r>
          </a:p>
        </p:txBody>
      </p:sp>
      <p:sp>
        <p:nvSpPr>
          <p:cNvPr id="10" name="Ellips 9">
            <a:extLst>
              <a:ext uri="{FF2B5EF4-FFF2-40B4-BE49-F238E27FC236}">
                <a16:creationId xmlns:a16="http://schemas.microsoft.com/office/drawing/2014/main" id="{F90ADF35-167C-4F99-9EB3-21A0993889D2}"/>
              </a:ext>
            </a:extLst>
          </p:cNvPr>
          <p:cNvSpPr/>
          <p:nvPr/>
        </p:nvSpPr>
        <p:spPr>
          <a:xfrm>
            <a:off x="6970247" y="357532"/>
            <a:ext cx="1395692" cy="134717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Excellent imaging results</a:t>
            </a:r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6F757F48-E093-42AF-A4C4-838D996BA08D}"/>
              </a:ext>
            </a:extLst>
          </p:cNvPr>
          <p:cNvSpPr/>
          <p:nvPr/>
        </p:nvSpPr>
        <p:spPr>
          <a:xfrm>
            <a:off x="8860174" y="1282697"/>
            <a:ext cx="1395692" cy="134717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Shared detector configurations</a:t>
            </a:r>
          </a:p>
        </p:txBody>
      </p:sp>
      <p:sp>
        <p:nvSpPr>
          <p:cNvPr id="12" name="Ellips 11">
            <a:extLst>
              <a:ext uri="{FF2B5EF4-FFF2-40B4-BE49-F238E27FC236}">
                <a16:creationId xmlns:a16="http://schemas.microsoft.com/office/drawing/2014/main" id="{C0C589F3-57D1-4578-84B8-420BB1A0D784}"/>
              </a:ext>
            </a:extLst>
          </p:cNvPr>
          <p:cNvSpPr/>
          <p:nvPr/>
        </p:nvSpPr>
        <p:spPr>
          <a:xfrm>
            <a:off x="9985146" y="3002791"/>
            <a:ext cx="1395692" cy="134717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Ergonomic design</a:t>
            </a:r>
          </a:p>
        </p:txBody>
      </p:sp>
      <p:sp>
        <p:nvSpPr>
          <p:cNvPr id="20" name="Ellips 19">
            <a:extLst>
              <a:ext uri="{FF2B5EF4-FFF2-40B4-BE49-F238E27FC236}">
                <a16:creationId xmlns:a16="http://schemas.microsoft.com/office/drawing/2014/main" id="{64D7740D-3B85-40ED-93E5-0ED98EAD603F}"/>
              </a:ext>
            </a:extLst>
          </p:cNvPr>
          <p:cNvSpPr/>
          <p:nvPr/>
        </p:nvSpPr>
        <p:spPr>
          <a:xfrm>
            <a:off x="2454174" y="920968"/>
            <a:ext cx="1395692" cy="134717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Smart investment</a:t>
            </a: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F2040BD6-49FE-42A0-A889-BA1584386536}"/>
              </a:ext>
            </a:extLst>
          </p:cNvPr>
          <p:cNvSpPr/>
          <p:nvPr/>
        </p:nvSpPr>
        <p:spPr>
          <a:xfrm>
            <a:off x="1357057" y="2755410"/>
            <a:ext cx="1397358" cy="1347178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Easy workflow 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41AB5264-E803-48CD-9FE2-DCC7A86ABE56}"/>
              </a:ext>
            </a:extLst>
          </p:cNvPr>
          <p:cNvSpPr txBox="1"/>
          <p:nvPr/>
        </p:nvSpPr>
        <p:spPr>
          <a:xfrm>
            <a:off x="24219" y="6582634"/>
            <a:ext cx="69141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/>
              <a:t>Note: </a:t>
            </a:r>
            <a:r>
              <a:rPr lang="en-US" sz="1000" dirty="0"/>
              <a:t>the system is equipped with options and accessories</a:t>
            </a:r>
            <a:endParaRPr lang="sv-SE" sz="1000" dirty="0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DB14305E-3E86-4F5B-A075-329BCAC5F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981" y="6402909"/>
            <a:ext cx="1330557" cy="2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52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3DFFD9B-4FB9-488D-8948-7D5E6875C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24" y="4107437"/>
            <a:ext cx="4168775" cy="795336"/>
          </a:xfrm>
        </p:spPr>
        <p:txBody>
          <a:bodyPr/>
          <a:lstStyle/>
          <a:p>
            <a:r>
              <a:rPr lang="sv-SE" sz="4400" dirty="0"/>
              <a:t>THE INTUITION </a:t>
            </a:r>
            <a:br>
              <a:rPr lang="sv-SE" sz="4400" dirty="0"/>
            </a:br>
            <a:r>
              <a:rPr lang="sv-SE" sz="4400" dirty="0"/>
              <a:t>X-RAY SYSTEM</a:t>
            </a:r>
            <a:endParaRPr lang="sv-SE" sz="4800" dirty="0"/>
          </a:p>
        </p:txBody>
      </p:sp>
    </p:spTree>
    <p:extLst>
      <p:ext uri="{BB962C8B-B14F-4D97-AF65-F5344CB8AC3E}">
        <p14:creationId xmlns:p14="http://schemas.microsoft.com/office/powerpoint/2010/main" val="88358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FB1894E6-09A3-4506-9B04-5FDFE7F71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Arcoma Intuition </a:t>
            </a:r>
          </a:p>
        </p:txBody>
      </p:sp>
      <p:sp>
        <p:nvSpPr>
          <p:cNvPr id="4" name="Underrubrik 3">
            <a:extLst>
              <a:ext uri="{FF2B5EF4-FFF2-40B4-BE49-F238E27FC236}">
                <a16:creationId xmlns:a16="http://schemas.microsoft.com/office/drawing/2014/main" id="{3E5624C6-0575-44A8-A71E-E734541AACD8}"/>
              </a:ext>
            </a:extLst>
          </p:cNvPr>
          <p:cNvSpPr>
            <a:spLocks noGrp="1"/>
          </p:cNvSpPr>
          <p:nvPr>
            <p:ph type="subTitle" idx="11"/>
          </p:nvPr>
        </p:nvSpPr>
        <p:spPr>
          <a:xfrm>
            <a:off x="7158350" y="3603522"/>
            <a:ext cx="3421833" cy="1009452"/>
          </a:xfrm>
        </p:spPr>
        <p:txBody>
          <a:bodyPr/>
          <a:lstStyle/>
          <a:p>
            <a:r>
              <a:rPr lang="sv-SE" dirty="0"/>
              <a:t>The Arcoma Intuition system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ordered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either</a:t>
            </a:r>
            <a:r>
              <a:rPr lang="sv-SE" dirty="0"/>
              <a:t> </a:t>
            </a:r>
            <a:r>
              <a:rPr lang="sv-SE" dirty="0" err="1"/>
              <a:t>open</a:t>
            </a:r>
            <a:r>
              <a:rPr lang="sv-SE" dirty="0"/>
              <a:t> or </a:t>
            </a:r>
            <a:r>
              <a:rPr lang="sv-SE" dirty="0" err="1"/>
              <a:t>closed</a:t>
            </a:r>
            <a:r>
              <a:rPr lang="sv-SE" dirty="0"/>
              <a:t> table. </a:t>
            </a:r>
          </a:p>
        </p:txBody>
      </p:sp>
      <p:pic>
        <p:nvPicPr>
          <p:cNvPr id="6" name="Picture 2" descr="O:\Departments\MARKNAD\Marknads_material\Produkt_Fotografier\2014-11-10 Intuition CPI\Intuition_CPI_Large display_White background.tif">
            <a:extLst>
              <a:ext uri="{FF2B5EF4-FFF2-40B4-BE49-F238E27FC236}">
                <a16:creationId xmlns:a16="http://schemas.microsoft.com/office/drawing/2014/main" id="{04FAD2E3-FF39-4C98-BD56-E618A5B44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00" y="1328184"/>
            <a:ext cx="5032686" cy="480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objekt 7" descr="Table both ARCOMA LOGO_Utan bakgrund.jpg">
            <a:extLst>
              <a:ext uri="{FF2B5EF4-FFF2-40B4-BE49-F238E27FC236}">
                <a16:creationId xmlns:a16="http://schemas.microsoft.com/office/drawing/2014/main" id="{F367596C-45CB-4BFA-A6BD-76412B5FA9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43675" r="8230" b="11447"/>
          <a:stretch>
            <a:fillRect/>
          </a:stretch>
        </p:blipFill>
        <p:spPr>
          <a:xfrm>
            <a:off x="6453920" y="1328184"/>
            <a:ext cx="4126263" cy="192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18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Tube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type="subTitle" idx="1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Lightweight Overhead Tube Crane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/>
              <a:t>Easy to position with full manual override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sz="1400" dirty="0"/>
              <a:t>Manoeuver</a:t>
            </a:r>
            <a:r>
              <a:rPr lang="en-US" sz="1400" dirty="0"/>
              <a:t> to the precise position required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/>
              <a:t>Lower risk of back and shoulder injury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/>
              <a:t>Can be installed into rooms with weaker ceiling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Intuitive on-tube touch screen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/>
              <a:t>Verify patient identity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sz="1400" dirty="0"/>
              <a:t>Change</a:t>
            </a:r>
            <a:r>
              <a:rPr lang="en-US" sz="1400" dirty="0"/>
              <a:t> exposure factors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/>
              <a:t>Image review for positioning assistance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Fully </a:t>
            </a:r>
            <a:r>
              <a:rPr lang="en-GB" dirty="0"/>
              <a:t>motorised </a:t>
            </a:r>
            <a:r>
              <a:rPr lang="en-US" dirty="0"/>
              <a:t>auto positioning and servo tracking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084" y="1238921"/>
            <a:ext cx="4017984" cy="313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28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Wall Stand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Lightweight manual and </a:t>
            </a:r>
            <a:r>
              <a:rPr lang="en-GB" dirty="0"/>
              <a:t>motorised</a:t>
            </a:r>
            <a:r>
              <a:rPr lang="en-US" dirty="0"/>
              <a:t> vertical movement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OTC servo tracking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latin typeface="+mn-lt"/>
              </a:rPr>
              <a:t>Multiple </a:t>
            </a:r>
            <a:r>
              <a:rPr lang="en-GB" sz="1400" dirty="0">
                <a:latin typeface="+mn-lt"/>
              </a:rPr>
              <a:t>centre</a:t>
            </a:r>
            <a:r>
              <a:rPr lang="en-US" sz="1400" dirty="0">
                <a:latin typeface="+mn-lt"/>
              </a:rPr>
              <a:t> points allow optimum positioning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Easily-removable grid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Quickly rotates to horizontal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Extensive vertical range allows imaging of lower extremities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sz="1400" dirty="0">
                <a:latin typeface="+mn-lt"/>
              </a:rPr>
              <a:t>Facilitates paediatric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Integrated collimator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film imaging with automatic stitching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5570"/>
          <a:stretch/>
        </p:blipFill>
        <p:spPr>
          <a:xfrm flipH="1">
            <a:off x="6615025" y="382771"/>
            <a:ext cx="3939251" cy="536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93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Arcoma colour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8567C"/>
      </a:accent1>
      <a:accent2>
        <a:srgbClr val="8A8700"/>
      </a:accent2>
      <a:accent3>
        <a:srgbClr val="2D3543"/>
      </a:accent3>
      <a:accent4>
        <a:srgbClr val="526A89"/>
      </a:accent4>
      <a:accent5>
        <a:srgbClr val="706F6F"/>
      </a:accent5>
      <a:accent6>
        <a:srgbClr val="BFBFBF"/>
      </a:accent6>
      <a:hlink>
        <a:srgbClr val="2D3543"/>
      </a:hlink>
      <a:folHlink>
        <a:srgbClr val="526A8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mall rev02" id="{33B977EA-B1EE-4903-BDD2-DAAD255B660E}" vid="{D7233A44-B271-4A7E-8700-3ADA7E6E852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Arcoma product presentation - draft 01</Template>
  <TotalTime>6680</TotalTime>
  <Words>1101</Words>
  <Application>Microsoft Office PowerPoint</Application>
  <PresentationFormat>Bredbild</PresentationFormat>
  <Paragraphs>160</Paragraphs>
  <Slides>25</Slides>
  <Notes>11</Notes>
  <HiddenSlides>1</HiddenSlides>
  <MMClips>1</MMClips>
  <ScaleCrop>false</ScaleCrop>
  <HeadingPairs>
    <vt:vector size="6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25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Montserrat Light</vt:lpstr>
      <vt:lpstr>Myriad Pro Light</vt:lpstr>
      <vt:lpstr>MyriadPro-Regular</vt:lpstr>
      <vt:lpstr>Segoe UI</vt:lpstr>
      <vt:lpstr>Wingdings</vt:lpstr>
      <vt:lpstr>Office-tema</vt:lpstr>
      <vt:lpstr>PRODUCT PRESENTATION Arcoma Intuition</vt:lpstr>
      <vt:lpstr>CONTENT</vt:lpstr>
      <vt:lpstr>PowerPoint-presentation</vt:lpstr>
      <vt:lpstr>PowerPoint-presentation</vt:lpstr>
      <vt:lpstr>PowerPoint-presentation</vt:lpstr>
      <vt:lpstr>THE INTUITION  X-RAY SYSTEM</vt:lpstr>
      <vt:lpstr>Arcoma Intuition </vt:lpstr>
      <vt:lpstr>X-Ray Tube</vt:lpstr>
      <vt:lpstr>Vertical Wall Stand</vt:lpstr>
      <vt:lpstr>Radiographic Table – Open table</vt:lpstr>
      <vt:lpstr>Radiographic Table – Closed table</vt:lpstr>
      <vt:lpstr>X-RAY CUBE - ARCOMA INTUITION </vt:lpstr>
      <vt:lpstr>Arcoma X-ray Cube </vt:lpstr>
      <vt:lpstr>Cube installation</vt:lpstr>
      <vt:lpstr>STITCHING - ARCOMA INTUITION </vt:lpstr>
      <vt:lpstr>Intuition, stitching procedure</vt:lpstr>
      <vt:lpstr>Intuition, stitching procedure</vt:lpstr>
      <vt:lpstr>Stitching frame</vt:lpstr>
      <vt:lpstr>Resus room application - ARCOMA INTUITION</vt:lpstr>
      <vt:lpstr>The Resus room</vt:lpstr>
      <vt:lpstr>Resus configuration</vt:lpstr>
      <vt:lpstr>Ideal for the Resus Room</vt:lpstr>
      <vt:lpstr>Installations worldwide</vt:lpstr>
      <vt:lpstr>Intuition - Resuscitation Configuration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Frida Robbe</dc:creator>
  <cp:lastModifiedBy>Frida Robbe</cp:lastModifiedBy>
  <cp:revision>119</cp:revision>
  <dcterms:created xsi:type="dcterms:W3CDTF">2019-10-08T13:38:02Z</dcterms:created>
  <dcterms:modified xsi:type="dcterms:W3CDTF">2020-09-08T08:38:19Z</dcterms:modified>
</cp:coreProperties>
</file>