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6" r:id="rId3"/>
    <p:sldId id="2196" r:id="rId4"/>
    <p:sldId id="288" r:id="rId5"/>
    <p:sldId id="273" r:id="rId6"/>
    <p:sldId id="265" r:id="rId7"/>
    <p:sldId id="2400" r:id="rId8"/>
    <p:sldId id="2424" r:id="rId9"/>
    <p:sldId id="2434" r:id="rId10"/>
    <p:sldId id="2435" r:id="rId11"/>
    <p:sldId id="2436" r:id="rId12"/>
    <p:sldId id="2449" r:id="rId13"/>
    <p:sldId id="2438" r:id="rId14"/>
    <p:sldId id="2439" r:id="rId15"/>
    <p:sldId id="2440" r:id="rId16"/>
    <p:sldId id="2605" r:id="rId17"/>
    <p:sldId id="2608" r:id="rId18"/>
    <p:sldId id="2611" r:id="rId19"/>
    <p:sldId id="2615" r:id="rId20"/>
    <p:sldId id="2614" r:id="rId21"/>
    <p:sldId id="2612" r:id="rId22"/>
    <p:sldId id="2613" r:id="rId23"/>
    <p:sldId id="2444" r:id="rId24"/>
    <p:sldId id="2445" r:id="rId25"/>
    <p:sldId id="267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4D6FEF0-BB6F-4A99-B381-85C221FBC0C2}">
          <p14:sldIdLst>
            <p14:sldId id="257"/>
            <p14:sldId id="2606"/>
            <p14:sldId id="2196"/>
            <p14:sldId id="288"/>
            <p14:sldId id="273"/>
            <p14:sldId id="265"/>
            <p14:sldId id="2400"/>
            <p14:sldId id="2424"/>
            <p14:sldId id="2434"/>
            <p14:sldId id="2435"/>
            <p14:sldId id="2436"/>
            <p14:sldId id="2449"/>
            <p14:sldId id="2438"/>
            <p14:sldId id="2439"/>
            <p14:sldId id="2440"/>
            <p14:sldId id="2605"/>
            <p14:sldId id="2608"/>
            <p14:sldId id="2611"/>
            <p14:sldId id="2615"/>
            <p14:sldId id="2614"/>
            <p14:sldId id="2612"/>
            <p14:sldId id="2613"/>
            <p14:sldId id="2444"/>
            <p14:sldId id="244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a Robbe" initials="FR" lastIdx="1" clrIdx="0">
    <p:extLst>
      <p:ext uri="{19B8F6BF-5375-455C-9EA6-DF929625EA0E}">
        <p15:presenceInfo xmlns:p15="http://schemas.microsoft.com/office/powerpoint/2012/main" userId="S::frida.robbe@arcoma.se::72f0732f-a50c-4560-87ee-eb9f51080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88567C"/>
    <a:srgbClr val="706F6F"/>
    <a:srgbClr val="8A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7309" autoAdjust="0"/>
  </p:normalViewPr>
  <p:slideViewPr>
    <p:cSldViewPr snapToGrid="0">
      <p:cViewPr>
        <p:scale>
          <a:sx n="60" d="100"/>
          <a:sy n="60" d="100"/>
        </p:scale>
        <p:origin x="2550" y="948"/>
      </p:cViewPr>
      <p:guideLst>
        <p:guide orient="horz" pos="2704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05F73-0DE0-434C-B618-8BD6DA711FDA}" type="datetimeFigureOut">
              <a:rPr lang="sv-SE" smtClean="0"/>
              <a:t>2020-04-17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841C7-846A-4A30-9A45-DF0EDE1361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07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62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Fast and efficient positioning is one of the most important things for a radiologist.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dirty="0" err="1">
                <a:solidFill>
                  <a:schemeClr val="bg1"/>
                </a:solidFill>
              </a:rPr>
              <a:t>Arcoma</a:t>
            </a:r>
            <a:r>
              <a:rPr lang="en-US" sz="1200" dirty="0">
                <a:solidFill>
                  <a:schemeClr val="bg1"/>
                </a:solidFill>
              </a:rPr>
              <a:t> Precision enables easy and quick positioning thanks to auto positioning, automatic detector tracking and motorized wall stand.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22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samsung</a:t>
            </a:r>
            <a:r>
              <a:rPr lang="sv-SE" dirty="0"/>
              <a:t> </a:t>
            </a:r>
            <a:r>
              <a:rPr lang="sv-SE" dirty="0" err="1"/>
              <a:t>says</a:t>
            </a:r>
            <a:r>
              <a:rPr lang="sv-SE" dirty="0"/>
              <a:t>:</a:t>
            </a:r>
          </a:p>
          <a:p>
            <a:endParaRPr lang="sv-SE" dirty="0"/>
          </a:p>
          <a:p>
            <a:r>
              <a:rPr lang="en-US" sz="1200" dirty="0">
                <a:latin typeface="Arial" panose="020B0604020202020204" pitchFamily="34" charset="0"/>
              </a:rPr>
              <a:t>State-of-the-art ergonomics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Designed to minimize stress on staff and maximize patient comfort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One-touch, stress-free DR with minimum manual handling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Automatic, smooth, low-noise motorized movements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</a:t>
            </a:r>
            <a:r>
              <a:rPr lang="en-US" sz="1200" dirty="0" err="1">
                <a:latin typeface="Arial" panose="020B0604020202020204" pitchFamily="34" charset="0"/>
              </a:rPr>
              <a:t>SmartHandle</a:t>
            </a:r>
            <a:r>
              <a:rPr lang="en-US" sz="1200" dirty="0">
                <a:latin typeface="Arial" panose="020B0604020202020204" pitchFamily="34" charset="0"/>
              </a:rPr>
              <a:t> with </a:t>
            </a:r>
            <a:r>
              <a:rPr lang="en-US" sz="1200" dirty="0" err="1">
                <a:latin typeface="Arial" panose="020B0604020202020204" pitchFamily="34" charset="0"/>
              </a:rPr>
              <a:t>inTouch</a:t>
            </a:r>
            <a:r>
              <a:rPr lang="en-US" sz="1200" dirty="0">
                <a:latin typeface="Arial" panose="020B0604020202020204" pitchFamily="34" charset="0"/>
              </a:rPr>
              <a:t> technology for intuitive manual control &amp; adjustments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12” floating touch screen user interface remains horizontal to the user regardless of tube rotation</a:t>
            </a:r>
          </a:p>
          <a:p>
            <a:r>
              <a:rPr lang="en-US" sz="1200" dirty="0">
                <a:latin typeface="Arial" panose="020B0604020202020204" pitchFamily="34" charset="0"/>
              </a:rPr>
              <a:t>• Configurable </a:t>
            </a:r>
            <a:r>
              <a:rPr lang="en-US" sz="1200" dirty="0" err="1">
                <a:latin typeface="Arial" panose="020B0604020202020204" pitchFamily="34" charset="0"/>
              </a:rPr>
              <a:t>inLight</a:t>
            </a:r>
            <a:r>
              <a:rPr lang="en-US" sz="1200" dirty="0">
                <a:latin typeface="Arial" panose="020B0604020202020204" pitchFamily="34" charset="0"/>
              </a:rPr>
              <a:t> in equipment ceiling dims when the </a:t>
            </a:r>
            <a:r>
              <a:rPr lang="en-US" sz="1200" dirty="0" err="1">
                <a:latin typeface="Arial" panose="020B0604020202020204" pitchFamily="34" charset="0"/>
              </a:rPr>
              <a:t>colli-mator</a:t>
            </a:r>
            <a:r>
              <a:rPr lang="en-US" sz="1200" dirty="0">
                <a:latin typeface="Arial" panose="020B0604020202020204" pitchFamily="34" charset="0"/>
              </a:rPr>
              <a:t> light is activated</a:t>
            </a:r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393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Easy to use interface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Quick start-up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Auto positioning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Excellent fine tuning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Easy access for patients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Easy stitching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547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41C7-846A-4A30-9A45-DF0EDE13615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106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41C7-846A-4A30-9A45-DF0EDE13615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787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41C7-846A-4A30-9A45-DF0EDE13615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02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https://www.istockphoto.com/se/foto/patienten-gubbe-h%C3%A5ller-hj%C3%A4rta-f%C3%B6r-hj%C3%A4rtinfarkt-koncept-gm1049772140-280738636</a:t>
            </a:r>
          </a:p>
          <a:p>
            <a:pPr marL="171450" indent="-171450">
              <a:buFontTx/>
              <a:buChar char="-"/>
            </a:pPr>
            <a:r>
              <a:rPr lang="sv-SE" dirty="0"/>
              <a:t>https://www.istockphoto.com/se/foto/sjukgymnaster-anv%C3%A4nder-h%C3%A4nderna-f%C3%B6r-att-greppa-patientens-l%C3%A5r-f%C3%B6r-att-kontrol-lera-gm1147201070-309365276</a:t>
            </a:r>
          </a:p>
          <a:p>
            <a:pPr marL="171450" indent="-171450">
              <a:buFontTx/>
              <a:buChar char="-"/>
            </a:pPr>
            <a:r>
              <a:rPr lang="sv-SE" dirty="0"/>
              <a:t>https://www.istockphoto.com/se/foto/l%C3%A4kare-att-unders%C3%B6ka-patientens-medicinska-journaler-gm902231646-248883193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132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Brilliant 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Impressive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Terrific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Fantastic</a:t>
            </a:r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 err="1"/>
              <a:t>Significant</a:t>
            </a:r>
            <a:r>
              <a:rPr lang="sv-SE" dirty="0"/>
              <a:t> 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Unique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254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7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Easy to use interface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Quick start-up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Auto positioning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Excellent fine tuning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Easy access for patients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Easy stitching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00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reliable</a:t>
            </a:r>
            <a:r>
              <a:rPr lang="sv-SE" dirty="0"/>
              <a:t> operation </a:t>
            </a:r>
          </a:p>
          <a:p>
            <a:pPr marL="171450" indent="-171450">
              <a:buFontTx/>
              <a:buChar char="-"/>
            </a:pPr>
            <a:r>
              <a:rPr lang="sv-SE" dirty="0"/>
              <a:t>Support and service </a:t>
            </a:r>
          </a:p>
          <a:p>
            <a:pPr marL="171450" indent="-171450">
              <a:buFontTx/>
              <a:buChar char="-"/>
            </a:pPr>
            <a:r>
              <a:rPr lang="sv-SE" dirty="0"/>
              <a:t>Long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Low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cost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91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 things that reduces the dose level: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Advanced Image Processing algorithms.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Scatter Correction Software (all anatomies).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Automatic Exposure Control: Consistency + correct dose 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Grid can be used to reduce noise introduced by scattered radiation. Grid can also easily be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X-ray tube filtration: Can be automatically selected.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 Area Product (DAP) monitoring.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Accurate positioning alignment.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41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 things that reduces the dose level: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Advanced Image Processing algorithms.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Scatter Correction Software (all anatomies).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Automatic Exposure Control: Consistency + correct dose 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Grid can be used to reduce noise introduced by scattered radiation. Grid can also easily be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X-ray tube filtration: Can be automatically selected.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 Area Product (DAP) monitoring.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Accurate positioning alignment.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24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CCA2104-30FE-4090-90A3-BAD1A8189710}"/>
              </a:ext>
            </a:extLst>
          </p:cNvPr>
          <p:cNvSpPr/>
          <p:nvPr userDrawn="1"/>
        </p:nvSpPr>
        <p:spPr>
          <a:xfrm>
            <a:off x="0" y="5317958"/>
            <a:ext cx="12192000" cy="1540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E512534-F2DC-4806-BBA0-2761D25EE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87" y="2033718"/>
            <a:ext cx="5034162" cy="1056276"/>
          </a:xfrm>
          <a:prstGeom prst="rect">
            <a:avLst/>
          </a:prstGeom>
        </p:spPr>
      </p:pic>
      <p:sp>
        <p:nvSpPr>
          <p:cNvPr id="10" name="Underrubrik 5">
            <a:extLst>
              <a:ext uri="{FF2B5EF4-FFF2-40B4-BE49-F238E27FC236}">
                <a16:creationId xmlns:a16="http://schemas.microsoft.com/office/drawing/2014/main" id="{EC967143-4F29-4329-8BA4-01DECA6C1B3E}"/>
              </a:ext>
            </a:extLst>
          </p:cNvPr>
          <p:cNvSpPr txBox="1">
            <a:spLocks/>
          </p:cNvSpPr>
          <p:nvPr userDrawn="1"/>
        </p:nvSpPr>
        <p:spPr>
          <a:xfrm>
            <a:off x="-12032" y="3398782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WORLD CLASS DIGITAL X-RAY SYSTEMS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CA24D71B-D441-419D-88EF-D5B02FE04CCA}"/>
              </a:ext>
            </a:extLst>
          </p:cNvPr>
          <p:cNvCxnSpPr>
            <a:cxnSpLocks/>
          </p:cNvCxnSpPr>
          <p:nvPr userDrawn="1"/>
        </p:nvCxnSpPr>
        <p:spPr>
          <a:xfrm>
            <a:off x="0" y="5317956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nderrubrik 5">
            <a:extLst>
              <a:ext uri="{FF2B5EF4-FFF2-40B4-BE49-F238E27FC236}">
                <a16:creationId xmlns:a16="http://schemas.microsoft.com/office/drawing/2014/main" id="{BF346F3F-9488-452A-A6C2-5A9CCBE1A69A}"/>
              </a:ext>
            </a:extLst>
          </p:cNvPr>
          <p:cNvSpPr txBox="1">
            <a:spLocks/>
          </p:cNvSpPr>
          <p:nvPr userDrawn="1"/>
        </p:nvSpPr>
        <p:spPr>
          <a:xfrm>
            <a:off x="0" y="5646927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v-SE" sz="2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7298213F-960F-4277-9FC5-1EC5EDCF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032" y="5730654"/>
            <a:ext cx="12204032" cy="714650"/>
          </a:xfrm>
          <a:prstGeom prst="rect">
            <a:avLst/>
          </a:prstGeom>
        </p:spPr>
        <p:txBody>
          <a:bodyPr/>
          <a:lstStyle>
            <a:lvl1pPr>
              <a:defRPr sz="2200" b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sv-SE" dirty="0"/>
              <a:t>INSERT HEADING</a:t>
            </a:r>
            <a:br>
              <a:rPr lang="sv-SE" dirty="0"/>
            </a:b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heading</a:t>
            </a:r>
            <a:r>
              <a:rPr lang="sv-SE" dirty="0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42014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6BEF3474-BED3-4FB3-A5D3-87489D58F4F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26101" y="2"/>
            <a:ext cx="5365899" cy="6857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9990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F81B9E1-B033-43EA-83B5-6C2AE89BBAA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11620" y="1347711"/>
            <a:ext cx="5781685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3ED07A4-4561-4851-874F-57B706AED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1568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373956F4-B047-4CD0-9A02-14B75673DF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11621" y="1347711"/>
            <a:ext cx="5697464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C54B15D7-A7EB-48A7-B12D-2843C30C32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02052" y="124933"/>
            <a:ext cx="5365899" cy="3395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447CFAA3-4100-4BAF-84A1-6C4F6EF1535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702052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29E8B90-B9E4-4C98-96AE-059D644ED53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33130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9091733-954F-4472-B55B-5F4C94F85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4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C6079B9-104E-4B3A-BC73-48213B11C4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642104"/>
              </p:ext>
            </p:extLst>
          </p:nvPr>
        </p:nvGraphicFramePr>
        <p:xfrm>
          <a:off x="81162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78F2926-6136-43F4-89C1-EE68B192EF2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2470076"/>
              </p:ext>
            </p:extLst>
          </p:nvPr>
        </p:nvGraphicFramePr>
        <p:xfrm>
          <a:off x="609600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423D2B56-618F-41EE-8370-D7E4F06AF7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9063001"/>
              </p:ext>
            </p:extLst>
          </p:nvPr>
        </p:nvGraphicFramePr>
        <p:xfrm>
          <a:off x="81162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3DD83A28-0EAE-406E-8D7A-4E2AA05162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8715101"/>
              </p:ext>
            </p:extLst>
          </p:nvPr>
        </p:nvGraphicFramePr>
        <p:xfrm>
          <a:off x="609600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BEDA7C5-404D-4807-96DF-ADCB41AC2A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42342" y="54315"/>
            <a:ext cx="2289498" cy="691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err="1"/>
              <a:t>Tables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designed</a:t>
            </a:r>
            <a:r>
              <a:rPr lang="sv-SE" dirty="0"/>
              <a:t> </a:t>
            </a:r>
            <a:r>
              <a:rPr lang="sv-SE" dirty="0" err="1"/>
              <a:t>preferably</a:t>
            </a:r>
            <a:r>
              <a:rPr lang="sv-SE" dirty="0"/>
              <a:t> in </a:t>
            </a:r>
            <a:r>
              <a:rPr lang="sv-SE" dirty="0" err="1"/>
              <a:t>theese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in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tables</a:t>
            </a:r>
            <a:r>
              <a:rPr lang="sv-SE" dirty="0"/>
              <a:t>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new </a:t>
            </a:r>
            <a:r>
              <a:rPr lang="sv-SE" dirty="0" err="1"/>
              <a:t>ones</a:t>
            </a:r>
            <a:r>
              <a:rPr lang="sv-SE" dirty="0"/>
              <a:t> and </a:t>
            </a:r>
            <a:r>
              <a:rPr lang="sv-SE" dirty="0" err="1"/>
              <a:t>select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772FF7C-4A0A-459B-B862-5CD4DDCB7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1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0">
            <a:extLst>
              <a:ext uri="{FF2B5EF4-FFF2-40B4-BE49-F238E27FC236}">
                <a16:creationId xmlns:a16="http://schemas.microsoft.com/office/drawing/2014/main" id="{AA131195-D7A5-443C-95A4-CDD7E699DCEC}"/>
              </a:ext>
            </a:extLst>
          </p:cNvPr>
          <p:cNvSpPr txBox="1"/>
          <p:nvPr userDrawn="1"/>
        </p:nvSpPr>
        <p:spPr>
          <a:xfrm>
            <a:off x="0" y="251717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400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THANK YOU</a:t>
            </a:r>
            <a:endParaRPr lang="en-US" sz="2400" spc="400" dirty="0">
              <a:solidFill>
                <a:schemeClr val="accent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15051F0-F616-4D2F-BFBF-AEFF0111A5FF}"/>
              </a:ext>
            </a:extLst>
          </p:cNvPr>
          <p:cNvSpPr txBox="1"/>
          <p:nvPr userDrawn="1"/>
        </p:nvSpPr>
        <p:spPr>
          <a:xfrm>
            <a:off x="0" y="30187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dirty="0"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Arcoma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AB | </a:t>
            </a:r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Annavägen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1 | </a:t>
            </a:r>
            <a:r>
              <a:rPr lang="sv-SE" sz="1200" b="1" dirty="0"/>
              <a:t>352 46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Växjö | Sweden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77BDE75-2F97-434C-AC50-3131ACE72DBB}"/>
              </a:ext>
            </a:extLst>
          </p:cNvPr>
          <p:cNvSpPr txBox="1"/>
          <p:nvPr userDrawn="1"/>
        </p:nvSpPr>
        <p:spPr>
          <a:xfrm>
            <a:off x="2687757" y="5358142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PHONE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669B5EA-18B4-4507-8F94-03B86AA977FB}"/>
              </a:ext>
            </a:extLst>
          </p:cNvPr>
          <p:cNvSpPr txBox="1"/>
          <p:nvPr userDrawn="1"/>
        </p:nvSpPr>
        <p:spPr>
          <a:xfrm>
            <a:off x="2088200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+46 470 70 69 00</a:t>
            </a:r>
            <a:endParaRPr lang="en-US" sz="1200" dirty="0">
              <a:ea typeface="Lato Light" charset="0"/>
              <a:cs typeface="Segoe UI" panose="020B050204020402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9B4AA73-5806-43D5-A3F5-66DDD86EF54E}"/>
              </a:ext>
            </a:extLst>
          </p:cNvPr>
          <p:cNvSpPr txBox="1"/>
          <p:nvPr userDrawn="1"/>
        </p:nvSpPr>
        <p:spPr>
          <a:xfrm>
            <a:off x="5655260" y="535814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EMAIL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3DE8D32-A109-440C-990E-B132F90F5395}"/>
              </a:ext>
            </a:extLst>
          </p:cNvPr>
          <p:cNvSpPr txBox="1"/>
          <p:nvPr userDrawn="1"/>
        </p:nvSpPr>
        <p:spPr>
          <a:xfrm>
            <a:off x="5022042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service@arcoma.se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B2E20BE-723A-40EE-87F2-B172B947C537}"/>
              </a:ext>
            </a:extLst>
          </p:cNvPr>
          <p:cNvSpPr txBox="1"/>
          <p:nvPr userDrawn="1"/>
        </p:nvSpPr>
        <p:spPr>
          <a:xfrm>
            <a:off x="8537787" y="5358142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WEBSITE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11593ED-0F68-43B8-8E4C-5BE4AF6E1C6F}"/>
              </a:ext>
            </a:extLst>
          </p:cNvPr>
          <p:cNvSpPr txBox="1"/>
          <p:nvPr userDrawn="1"/>
        </p:nvSpPr>
        <p:spPr>
          <a:xfrm>
            <a:off x="8047237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www.arcoma.se</a:t>
            </a:r>
          </a:p>
        </p:txBody>
      </p:sp>
      <p:sp>
        <p:nvSpPr>
          <p:cNvPr id="14" name="Shape 2643">
            <a:extLst>
              <a:ext uri="{FF2B5EF4-FFF2-40B4-BE49-F238E27FC236}">
                <a16:creationId xmlns:a16="http://schemas.microsoft.com/office/drawing/2014/main" id="{5535309F-026B-4463-97E0-3AD66C13C628}"/>
              </a:ext>
            </a:extLst>
          </p:cNvPr>
          <p:cNvSpPr/>
          <p:nvPr userDrawn="1"/>
        </p:nvSpPr>
        <p:spPr>
          <a:xfrm>
            <a:off x="3055822" y="4820934"/>
            <a:ext cx="253229" cy="46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hape 2944">
            <a:extLst>
              <a:ext uri="{FF2B5EF4-FFF2-40B4-BE49-F238E27FC236}">
                <a16:creationId xmlns:a16="http://schemas.microsoft.com/office/drawing/2014/main" id="{6199C7BD-4632-4562-BCE8-048F0857189F}"/>
              </a:ext>
            </a:extLst>
          </p:cNvPr>
          <p:cNvSpPr/>
          <p:nvPr userDrawn="1"/>
        </p:nvSpPr>
        <p:spPr>
          <a:xfrm>
            <a:off x="8973438" y="4888416"/>
            <a:ext cx="386463" cy="3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2856">
            <a:extLst>
              <a:ext uri="{FF2B5EF4-FFF2-40B4-BE49-F238E27FC236}">
                <a16:creationId xmlns:a16="http://schemas.microsoft.com/office/drawing/2014/main" id="{992F97F9-0F42-46B3-B012-259955CC86DD}"/>
              </a:ext>
            </a:extLst>
          </p:cNvPr>
          <p:cNvSpPr/>
          <p:nvPr userDrawn="1"/>
        </p:nvSpPr>
        <p:spPr>
          <a:xfrm>
            <a:off x="5920680" y="4890803"/>
            <a:ext cx="350640" cy="350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C6C2CBE-09EB-4627-8C59-C8B8F24D0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3949574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19245" y="3759200"/>
            <a:ext cx="3949636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8553" y="3759200"/>
            <a:ext cx="3953447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4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57CA6D-4ECB-4C25-8C0D-8C13A870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03F861-971C-41DB-B03E-DD6328359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05BF2A-5240-47ED-AD95-76182736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EB2D-2162-490C-A450-46B0E7AEC5EA}" type="datetimeFigureOut">
              <a:rPr lang="sv-SE" smtClean="0"/>
              <a:t>2020-04-17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C0E81-B8FC-4723-B947-4991A9F8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769618-12FF-4DC2-A6A3-421AE7F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2B91A-4A2E-40A2-A827-53CF7E7DF9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52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30088" y="1"/>
            <a:ext cx="4961912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3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43C3530-75EF-4DA2-92B7-893E6EFDD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5"/>
          <a:stretch/>
        </p:blipFill>
        <p:spPr>
          <a:xfrm>
            <a:off x="0" y="-14656"/>
            <a:ext cx="12192000" cy="687265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26E8720-D594-4CD8-8F7C-E33AD188850B}"/>
              </a:ext>
            </a:extLst>
          </p:cNvPr>
          <p:cNvSpPr/>
          <p:nvPr userDrawn="1"/>
        </p:nvSpPr>
        <p:spPr>
          <a:xfrm>
            <a:off x="0" y="0"/>
            <a:ext cx="4082902" cy="6858000"/>
          </a:xfrm>
          <a:prstGeom prst="rect">
            <a:avLst/>
          </a:prstGeom>
          <a:solidFill>
            <a:srgbClr val="706F6F">
              <a:alpha val="89804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B63291E2-034E-4523-9CBE-B10608405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34874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CONTENTS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A60507A6-A36C-4DAD-93B2-C7041F29E72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5774" y="1335432"/>
            <a:ext cx="314807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5DDA69D8-3A61-4DE8-8EC7-10821F947E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1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D294DB6-6515-499B-A658-FD82DD58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8567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1</a:t>
            </a:r>
          </a:p>
        </p:txBody>
      </p:sp>
      <p:pic>
        <p:nvPicPr>
          <p:cNvPr id="8" name="Bildobjekt 7" descr="En bild som visar objekt&#10;&#10;Automatiskt genererad beskrivning">
            <a:extLst>
              <a:ext uri="{FF2B5EF4-FFF2-40B4-BE49-F238E27FC236}">
                <a16:creationId xmlns:a16="http://schemas.microsoft.com/office/drawing/2014/main" id="{0C04153D-8427-4EC5-A6B5-84BA2781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F69C519-617A-4682-AF33-7592A9258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2</a:t>
            </a:r>
          </a:p>
        </p:txBody>
      </p:sp>
      <p:pic>
        <p:nvPicPr>
          <p:cNvPr id="8" name="Bildobjekt 7" descr="En bild som visar objekt&#10;&#10;Automatiskt genererad beskrivning">
            <a:extLst>
              <a:ext uri="{FF2B5EF4-FFF2-40B4-BE49-F238E27FC236}">
                <a16:creationId xmlns:a16="http://schemas.microsoft.com/office/drawing/2014/main" id="{D6F1E525-7C5B-41CC-9A76-130C87C5ED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5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2D3495-113F-4B06-8B91-9C0218D3A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A87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9" name="Bildobjekt 8" descr="En bild som visar objekt&#10;&#10;Automatiskt genererad beskrivning">
            <a:extLst>
              <a:ext uri="{FF2B5EF4-FFF2-40B4-BE49-F238E27FC236}">
                <a16:creationId xmlns:a16="http://schemas.microsoft.com/office/drawing/2014/main" id="{BE6E08FA-AADD-4527-A467-054463D47B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2FF3F21-2CEE-4C51-9B9D-3AA081DBC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0273" b="1804"/>
          <a:stretch/>
        </p:blipFill>
        <p:spPr>
          <a:xfrm>
            <a:off x="0" y="-58189"/>
            <a:ext cx="12192000" cy="69161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4</a:t>
            </a:r>
          </a:p>
        </p:txBody>
      </p:sp>
      <p:pic>
        <p:nvPicPr>
          <p:cNvPr id="11" name="Bildobjekt 10" descr="En bild som visar objekt&#10;&#10;Automatiskt genererad beskrivning">
            <a:extLst>
              <a:ext uri="{FF2B5EF4-FFF2-40B4-BE49-F238E27FC236}">
                <a16:creationId xmlns:a16="http://schemas.microsoft.com/office/drawing/2014/main" id="{26829DD7-B55F-4A76-867A-28D5D2B5BD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4169CF66-1117-4CFE-86FA-9857E4F462B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EFD40D9-4917-45DA-AA3A-270ECD2CB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F843760A-319E-4B03-AA48-4F0DC01434A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0599DD8-352F-4BF6-9597-7472C47C8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4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4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51" r:id="rId3"/>
    <p:sldLayoutId id="2147483670" r:id="rId4"/>
    <p:sldLayoutId id="2147483674" r:id="rId5"/>
    <p:sldLayoutId id="2147483672" r:id="rId6"/>
    <p:sldLayoutId id="2147483671" r:id="rId7"/>
    <p:sldLayoutId id="2147483650" r:id="rId8"/>
    <p:sldLayoutId id="2147483667" r:id="rId9"/>
    <p:sldLayoutId id="2147483652" r:id="rId10"/>
    <p:sldLayoutId id="2147483653" r:id="rId11"/>
    <p:sldLayoutId id="2147483668" r:id="rId12"/>
    <p:sldLayoutId id="2147483649" r:id="rId13"/>
    <p:sldLayoutId id="2147483676" r:id="rId14"/>
    <p:sldLayoutId id="2147483677" r:id="rId15"/>
    <p:sldLayoutId id="214748367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arcoma.se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8F53D5D-4608-4524-A31A-1020DD5B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6">
                    <a:lumMod val="50000"/>
                  </a:schemeClr>
                </a:solidFill>
              </a:rPr>
              <a:t>PRODUCT PRESENTATION</a:t>
            </a:r>
            <a:br>
              <a:rPr lang="sv-SE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Arcoma Intuition</a:t>
            </a:r>
          </a:p>
        </p:txBody>
      </p:sp>
    </p:spTree>
    <p:extLst>
      <p:ext uri="{BB962C8B-B14F-4D97-AF65-F5344CB8AC3E}">
        <p14:creationId xmlns:p14="http://schemas.microsoft.com/office/powerpoint/2010/main" val="385248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AD23E1FE-BEDB-490A-BC2B-2C754A27F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" t="5071" r="10528" b="-14839"/>
          <a:stretch/>
        </p:blipFill>
        <p:spPr>
          <a:xfrm>
            <a:off x="5424598" y="0"/>
            <a:ext cx="6769768" cy="68900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SMART INVESTMENT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CA5D9C1-24C2-4B8F-86D2-1EA90293899A}"/>
              </a:ext>
            </a:extLst>
          </p:cNvPr>
          <p:cNvSpPr/>
          <p:nvPr/>
        </p:nvSpPr>
        <p:spPr>
          <a:xfrm>
            <a:off x="811620" y="1366897"/>
            <a:ext cx="3539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Intuition provides a cost-effective solution for a wide variety of clinical needs.</a:t>
            </a:r>
          </a:p>
          <a:p>
            <a:endParaRPr lang="en-US" sz="1600" dirty="0"/>
          </a:p>
          <a:p>
            <a:r>
              <a:rPr lang="en-US" sz="1600" dirty="0"/>
              <a:t>Its robust construction and high quality helps ensure reliable operation, minimal service and a long product lifespan, all of which lowers the lifetime cost.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A27B6D6-B65D-4CD9-9005-6B2CA6A4296E}"/>
              </a:ext>
            </a:extLst>
          </p:cNvPr>
          <p:cNvSpPr/>
          <p:nvPr/>
        </p:nvSpPr>
        <p:spPr>
          <a:xfrm>
            <a:off x="5428589" y="4149980"/>
            <a:ext cx="3215681" cy="5124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Reliable operation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221B374-847E-4374-81CC-8B4662A212B1}"/>
              </a:ext>
            </a:extLst>
          </p:cNvPr>
          <p:cNvSpPr/>
          <p:nvPr/>
        </p:nvSpPr>
        <p:spPr>
          <a:xfrm>
            <a:off x="5428587" y="4752869"/>
            <a:ext cx="3215681" cy="5124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Minimal service needs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0D9A393-9C87-46CD-8B9E-B02B3B1766C6}"/>
              </a:ext>
            </a:extLst>
          </p:cNvPr>
          <p:cNvSpPr/>
          <p:nvPr/>
        </p:nvSpPr>
        <p:spPr>
          <a:xfrm>
            <a:off x="5428586" y="5355767"/>
            <a:ext cx="3215681" cy="512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Long product life-span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687CCB9-B164-48D5-8094-0FDC452B45BE}"/>
              </a:ext>
            </a:extLst>
          </p:cNvPr>
          <p:cNvSpPr/>
          <p:nvPr/>
        </p:nvSpPr>
        <p:spPr>
          <a:xfrm>
            <a:off x="5428581" y="5958664"/>
            <a:ext cx="3215681" cy="512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Low lifetime cost</a:t>
            </a:r>
          </a:p>
        </p:txBody>
      </p:sp>
    </p:spTree>
    <p:extLst>
      <p:ext uri="{BB962C8B-B14F-4D97-AF65-F5344CB8AC3E}">
        <p14:creationId xmlns:p14="http://schemas.microsoft.com/office/powerpoint/2010/main" val="126468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5523641-586A-4763-AAA5-77E471B72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595" r="13163" b="9791"/>
          <a:stretch/>
        </p:blipFill>
        <p:spPr>
          <a:xfrm>
            <a:off x="6344917" y="0"/>
            <a:ext cx="5860078" cy="685800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5" y="496716"/>
            <a:ext cx="4457260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LOW DOSE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14E1F14-41A8-4429-A180-07D2D1C0F003}"/>
              </a:ext>
            </a:extLst>
          </p:cNvPr>
          <p:cNvSpPr/>
          <p:nvPr/>
        </p:nvSpPr>
        <p:spPr>
          <a:xfrm>
            <a:off x="925732" y="1546990"/>
            <a:ext cx="517026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Arcoma Intuition provides high quality imaging with low dose for maximum patient safety. </a:t>
            </a:r>
            <a:r>
              <a:rPr lang="sv-SE" dirty="0"/>
              <a:t>Software </a:t>
            </a:r>
            <a:r>
              <a:rPr lang="sv-SE" dirty="0" err="1"/>
              <a:t>simulated</a:t>
            </a:r>
            <a:r>
              <a:rPr lang="sv-SE" dirty="0"/>
              <a:t> </a:t>
            </a:r>
            <a:r>
              <a:rPr lang="sv-SE" dirty="0" err="1"/>
              <a:t>grid</a:t>
            </a:r>
            <a:r>
              <a:rPr lang="en-US" dirty="0"/>
              <a:t> is available as an option. It can be used for patients of all sizes and lower the dose by up to </a:t>
            </a:r>
            <a:r>
              <a:rPr lang="en-US" b="1" dirty="0"/>
              <a:t>60%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Components that contribute to dose reduction</a:t>
            </a:r>
          </a:p>
          <a:p>
            <a:r>
              <a:rPr lang="en-US" dirty="0"/>
              <a:t>Arcoma continuously works to create a lower radiation dose in our solutions. Examples of components in the Arcoma Precision system that contribute to dose reduction: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CANON DETECTORS WITH HIGH DQE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/>
              <a:t>SOFTWARE SIMULATED GRID*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sz="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AUTOMATIC EXPOSURE CONTROL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B121828-59D9-4F10-95AF-B1C4BDD1D4F5}"/>
              </a:ext>
            </a:extLst>
          </p:cNvPr>
          <p:cNvSpPr/>
          <p:nvPr/>
        </p:nvSpPr>
        <p:spPr>
          <a:xfrm>
            <a:off x="0" y="6549947"/>
            <a:ext cx="2178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i="1" dirty="0">
                <a:solidFill>
                  <a:srgbClr val="000000"/>
                </a:solidFill>
              </a:rPr>
              <a:t>* </a:t>
            </a:r>
            <a:r>
              <a:rPr lang="sv-SE" sz="1000" i="1" dirty="0" err="1">
                <a:solidFill>
                  <a:srgbClr val="000000"/>
                </a:solidFill>
              </a:rPr>
              <a:t>Scatter</a:t>
            </a:r>
            <a:r>
              <a:rPr lang="sv-SE" sz="1000" i="1" dirty="0">
                <a:solidFill>
                  <a:srgbClr val="000000"/>
                </a:solidFill>
              </a:rPr>
              <a:t> </a:t>
            </a:r>
            <a:r>
              <a:rPr lang="sv-SE" sz="1000" i="1" dirty="0" err="1">
                <a:solidFill>
                  <a:srgbClr val="000000"/>
                </a:solidFill>
              </a:rPr>
              <a:t>correction</a:t>
            </a:r>
            <a:r>
              <a:rPr lang="sv-SE" sz="1000" i="1" dirty="0">
                <a:solidFill>
                  <a:srgbClr val="000000"/>
                </a:solidFill>
              </a:rPr>
              <a:t> software (</a:t>
            </a:r>
            <a:r>
              <a:rPr lang="sv-SE" sz="1000" i="1" dirty="0" err="1">
                <a:solidFill>
                  <a:srgbClr val="000000"/>
                </a:solidFill>
              </a:rPr>
              <a:t>opition</a:t>
            </a:r>
            <a:r>
              <a:rPr lang="sv-SE" sz="1000" i="1" dirty="0">
                <a:solidFill>
                  <a:srgbClr val="000000"/>
                </a:solidFill>
              </a:rPr>
              <a:t>)</a:t>
            </a:r>
            <a:endParaRPr lang="sv-SE" sz="1000" i="1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4AB304A-05F2-4BC8-93E2-4B0F38AE9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" y="496716"/>
            <a:ext cx="10573383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Components </a:t>
            </a:r>
            <a:r>
              <a:rPr lang="sv-SE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that</a:t>
            </a: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contributes</a:t>
            </a: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</a:t>
            </a:r>
            <a:r>
              <a:rPr lang="sv-SE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low</a:t>
            </a: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dose</a:t>
            </a:r>
            <a:endParaRPr lang="sv-SE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CA5D9C1-24C2-4B8F-86D2-1EA90293899A}"/>
              </a:ext>
            </a:extLst>
          </p:cNvPr>
          <p:cNvSpPr/>
          <p:nvPr/>
        </p:nvSpPr>
        <p:spPr>
          <a:xfrm>
            <a:off x="925732" y="1559970"/>
            <a:ext cx="706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Arcoma</a:t>
            </a:r>
            <a:r>
              <a:rPr lang="en-US" sz="1400" b="1" dirty="0"/>
              <a:t> continuously works to create a lower radiation dose in our solutions. The following components in the </a:t>
            </a:r>
            <a:r>
              <a:rPr lang="en-US" sz="1400" b="1" dirty="0" err="1"/>
              <a:t>Arcoma</a:t>
            </a:r>
            <a:r>
              <a:rPr lang="en-US" sz="1400" b="1" dirty="0"/>
              <a:t> Precision system contributes to dose reduction: 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9692AFA-8F65-4711-82D4-1947C99FFBCD}"/>
              </a:ext>
            </a:extLst>
          </p:cNvPr>
          <p:cNvSpPr/>
          <p:nvPr/>
        </p:nvSpPr>
        <p:spPr>
          <a:xfrm>
            <a:off x="925732" y="2404615"/>
            <a:ext cx="457671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CANON DETECTORS WITH HIGH DQE </a:t>
            </a:r>
          </a:p>
          <a:p>
            <a:r>
              <a:rPr lang="en-US" sz="1400" dirty="0"/>
              <a:t>The Canon detectors have high DQE (detective quantum efficiency), which provides a more efficient use of radiation, (i.e. low dosage) and high quality images.</a:t>
            </a:r>
          </a:p>
          <a:p>
            <a:endParaRPr lang="en-US" sz="1400" dirty="0"/>
          </a:p>
          <a:p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SOFTWARE SIMULATED GRID</a:t>
            </a:r>
          </a:p>
          <a:p>
            <a:r>
              <a:rPr lang="en-US" sz="1400" dirty="0"/>
              <a:t>Dose can be reduced by up to 60% using a virtual grid (optional scatter correction </a:t>
            </a:r>
            <a:r>
              <a:rPr lang="en-US" sz="1400" dirty="0" err="1"/>
              <a:t>softwar</a:t>
            </a:r>
            <a:r>
              <a:rPr lang="en-US" sz="1400" dirty="0"/>
              <a:t>) for bedside examinations, rather then a physical grid.</a:t>
            </a:r>
          </a:p>
          <a:p>
            <a:endParaRPr lang="en-US" sz="2000" dirty="0"/>
          </a:p>
          <a:p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DOSE MONITORING</a:t>
            </a:r>
          </a:p>
          <a:p>
            <a:r>
              <a:rPr lang="en-US" sz="1400" dirty="0"/>
              <a:t>The system is equipped with a Dose Area Meter (optional) that will measure and transfer the patient dose. 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98767AC-3D54-4BD7-BFDC-7361D6F57C83}"/>
              </a:ext>
            </a:extLst>
          </p:cNvPr>
          <p:cNvSpPr/>
          <p:nvPr/>
        </p:nvSpPr>
        <p:spPr>
          <a:xfrm>
            <a:off x="6358403" y="2661019"/>
            <a:ext cx="49845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AUTOMATIC EXPOSURE CONTROL </a:t>
            </a:r>
          </a:p>
          <a:p>
            <a:r>
              <a:rPr lang="en-US" sz="1400" dirty="0"/>
              <a:t>Automatic exposure control automatically </a:t>
            </a:r>
            <a:r>
              <a:rPr lang="sv-SE" sz="1400" dirty="0"/>
              <a:t>sets the exposure parameters</a:t>
            </a:r>
            <a:r>
              <a:rPr lang="en-US" sz="1400" dirty="0"/>
              <a:t> for a specific patient and ensures good image quality with minimal dose.  </a:t>
            </a:r>
          </a:p>
          <a:p>
            <a:endParaRPr lang="en-US" sz="2000" dirty="0"/>
          </a:p>
          <a:p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PREDEFINED PROTOCOLS</a:t>
            </a:r>
          </a:p>
          <a:p>
            <a:r>
              <a:rPr lang="en-US" sz="1400" dirty="0"/>
              <a:t>Predefined protocols for different patient sizes can easily be selected from the tube display to adapt the </a:t>
            </a:r>
            <a:r>
              <a:rPr lang="sv-SE" sz="1400" dirty="0" err="1"/>
              <a:t>adapt</a:t>
            </a:r>
            <a:r>
              <a:rPr lang="sv-SE" sz="1400" dirty="0"/>
              <a:t> the </a:t>
            </a:r>
            <a:r>
              <a:rPr lang="sv-SE" sz="1400" dirty="0" err="1"/>
              <a:t>dose</a:t>
            </a:r>
            <a:r>
              <a:rPr lang="sv-SE" sz="1400" dirty="0"/>
              <a:t> </a:t>
            </a:r>
            <a:r>
              <a:rPr lang="sv-SE" sz="1400" dirty="0" err="1"/>
              <a:t>accordingly</a:t>
            </a:r>
            <a:r>
              <a:rPr lang="sv-SE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319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0D26A49-809D-43BD-9D4F-1E90DB8A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20" y="0"/>
            <a:ext cx="6567596" cy="685800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5" y="496716"/>
            <a:ext cx="4457260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EXCELLENT IMAGING RESULT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DD56CCB-0E77-4112-8228-B0BE90CAF7C7}"/>
              </a:ext>
            </a:extLst>
          </p:cNvPr>
          <p:cNvSpPr/>
          <p:nvPr/>
        </p:nvSpPr>
        <p:spPr>
          <a:xfrm>
            <a:off x="925734" y="1995387"/>
            <a:ext cx="3967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Precision is powered by Canon’s next generation wireless CXDI detectors and imaging software. </a:t>
            </a:r>
          </a:p>
          <a:p>
            <a:endParaRPr lang="en-US" sz="1600" dirty="0"/>
          </a:p>
          <a:p>
            <a:r>
              <a:rPr lang="en-US" sz="1600" dirty="0"/>
              <a:t>Canon´s CXDI-NE software provides a GUI* that is always right for you. Comprehensive image processing, including software simulated grid, guarantees optimal image quality and minimal dose.</a:t>
            </a:r>
          </a:p>
          <a:p>
            <a:endParaRPr lang="sv-SE" sz="16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797B37E-693B-4BCF-AA4E-F3F3787C78A5}"/>
              </a:ext>
            </a:extLst>
          </p:cNvPr>
          <p:cNvSpPr/>
          <p:nvPr/>
        </p:nvSpPr>
        <p:spPr>
          <a:xfrm>
            <a:off x="19075" y="6539120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i="1" dirty="0"/>
              <a:t>* GUI = </a:t>
            </a:r>
            <a:r>
              <a:rPr lang="sv-SE" sz="1000" i="1" dirty="0" err="1"/>
              <a:t>graphical</a:t>
            </a:r>
            <a:r>
              <a:rPr lang="sv-SE" sz="1000" i="1" dirty="0"/>
              <a:t> </a:t>
            </a:r>
            <a:r>
              <a:rPr lang="sv-SE" sz="1000" i="1" dirty="0" err="1"/>
              <a:t>user</a:t>
            </a:r>
            <a:r>
              <a:rPr lang="sv-SE" sz="1000" i="1" dirty="0"/>
              <a:t> interface</a:t>
            </a:r>
            <a:endParaRPr lang="en-US" sz="1000" i="1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DE670F-E9E3-4C11-996F-AAE93913F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240">
            <a:off x="5772009" y="4512042"/>
            <a:ext cx="2472315" cy="182356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5FCA6F9-DA08-4233-8473-D3E941FF0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19" y="5770227"/>
            <a:ext cx="964662" cy="964662"/>
          </a:xfrm>
          <a:prstGeom prst="rect">
            <a:avLst/>
          </a:prstGeom>
        </p:spPr>
      </p:pic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46D8C0B5-3BF6-4B6F-957D-FFF25F22F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50" y="640375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9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1C2CF98C-6A59-42FC-8647-524D65CA0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58" y="1109381"/>
            <a:ext cx="5435314" cy="429103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5" y="496716"/>
            <a:ext cx="4982312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SHARED DETECTOR CONFIGURATIONS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67AE26BC-A3D4-423C-8441-8C0248E11AD8}"/>
              </a:ext>
            </a:extLst>
          </p:cNvPr>
          <p:cNvGrpSpPr/>
          <p:nvPr/>
        </p:nvGrpSpPr>
        <p:grpSpPr>
          <a:xfrm>
            <a:off x="554750" y="5008338"/>
            <a:ext cx="5249693" cy="1849662"/>
            <a:chOff x="5796800" y="4945626"/>
            <a:chExt cx="5249693" cy="18496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9C2783C-386C-4D97-AF26-F56BABBF4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3398" y="4945626"/>
              <a:ext cx="2443095" cy="184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6D0ECAB5-5B04-4816-BD32-3E062BA09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19"/>
            <a:stretch/>
          </p:blipFill>
          <p:spPr>
            <a:xfrm>
              <a:off x="5796800" y="4945626"/>
              <a:ext cx="1335471" cy="1615464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EC80AAF6-28C4-4C24-BB27-915E6D462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390"/>
            <a:stretch/>
          </p:blipFill>
          <p:spPr>
            <a:xfrm>
              <a:off x="7151835" y="4945626"/>
              <a:ext cx="1535020" cy="1615464"/>
            </a:xfrm>
            <a:prstGeom prst="rect">
              <a:avLst/>
            </a:prstGeom>
          </p:spPr>
        </p:pic>
      </p:grp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6B33CEF-F32F-4490-B71B-1C7496EA7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34" t="28435" r="36109"/>
          <a:stretch/>
        </p:blipFill>
        <p:spPr>
          <a:xfrm rot="5400000">
            <a:off x="5847539" y="5431726"/>
            <a:ext cx="1282701" cy="1076493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717060D0-CE8F-486E-ACA5-B3EAA8D0D6A2}"/>
              </a:ext>
            </a:extLst>
          </p:cNvPr>
          <p:cNvSpPr txBox="1"/>
          <p:nvPr/>
        </p:nvSpPr>
        <p:spPr>
          <a:xfrm>
            <a:off x="7173336" y="6488212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A6411-7089-4D7A-B9F1-2F0FD00CEC0F}"/>
              </a:ext>
            </a:extLst>
          </p:cNvPr>
          <p:cNvSpPr/>
          <p:nvPr/>
        </p:nvSpPr>
        <p:spPr>
          <a:xfrm>
            <a:off x="925734" y="1995387"/>
            <a:ext cx="487871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ultra lightweight, waterproof detectors </a:t>
            </a:r>
            <a:r>
              <a:rPr lang="sv-SE" sz="1600" dirty="0"/>
              <a:t>(IP 57) </a:t>
            </a:r>
            <a:r>
              <a:rPr lang="en-US" sz="1600" dirty="0"/>
              <a:t>with integrated battery and image storage can be used on board or stand-alone.</a:t>
            </a:r>
          </a:p>
          <a:p>
            <a:endParaRPr lang="en-US" sz="1600" dirty="0"/>
          </a:p>
          <a:p>
            <a:r>
              <a:rPr lang="en-US" sz="1600" dirty="0"/>
              <a:t>Up to 4 detectors can be used with Precision to provide optimal positioning and imaging flexibility. The detectors can also be:</a:t>
            </a:r>
            <a:br>
              <a:rPr lang="en-US" sz="1600" dirty="0"/>
            </a:br>
            <a:r>
              <a:rPr lang="en-US" sz="800" dirty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shared between x-ray rooms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 err="1"/>
              <a:t>used</a:t>
            </a:r>
            <a:r>
              <a:rPr lang="sv-SE" sz="1600" dirty="0"/>
              <a:t> for mobile X-ray solutions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 err="1"/>
              <a:t>used</a:t>
            </a:r>
            <a:r>
              <a:rPr lang="sv-SE" sz="1600" dirty="0"/>
              <a:t> in the </a:t>
            </a:r>
            <a:r>
              <a:rPr lang="sv-SE" sz="1600" dirty="0" err="1"/>
              <a:t>holder</a:t>
            </a:r>
            <a:r>
              <a:rPr lang="sv-SE" sz="1600" dirty="0"/>
              <a:t> or </a:t>
            </a:r>
            <a:r>
              <a:rPr lang="sv-SE" sz="1600" dirty="0" err="1"/>
              <a:t>wireless</a:t>
            </a:r>
            <a:endParaRPr lang="sv-S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0654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9B3644E5-4E18-410B-84BA-5F16A6455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1448" r="21585"/>
          <a:stretch/>
        </p:blipFill>
        <p:spPr>
          <a:xfrm>
            <a:off x="7073679" y="-10443"/>
            <a:ext cx="5131315" cy="6868443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ERGONOMIC DESIGN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4BD1108-F29F-478D-B146-2BB8605936A9}"/>
              </a:ext>
            </a:extLst>
          </p:cNvPr>
          <p:cNvSpPr/>
          <p:nvPr/>
        </p:nvSpPr>
        <p:spPr>
          <a:xfrm>
            <a:off x="-8" y="4074862"/>
            <a:ext cx="4401888" cy="512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Motorized movements, smooth and silent</a:t>
            </a:r>
          </a:p>
        </p:txBody>
      </p:sp>
      <p:sp>
        <p:nvSpPr>
          <p:cNvPr id="11" name="Underrubrik 1">
            <a:extLst>
              <a:ext uri="{FF2B5EF4-FFF2-40B4-BE49-F238E27FC236}">
                <a16:creationId xmlns:a16="http://schemas.microsoft.com/office/drawing/2014/main" id="{42BFED10-84BA-4A85-822F-ED90EA3C1B9D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1" y="1347712"/>
            <a:ext cx="5647324" cy="1896232"/>
          </a:xfrm>
        </p:spPr>
        <p:txBody>
          <a:bodyPr/>
          <a:lstStyle/>
          <a:p>
            <a:r>
              <a:rPr lang="en-US" dirty="0"/>
              <a:t>Patient centric care is </a:t>
            </a:r>
            <a:r>
              <a:rPr lang="en-US" dirty="0" err="1"/>
              <a:t>Arcoma´s</a:t>
            </a:r>
            <a:r>
              <a:rPr lang="en-US" dirty="0"/>
              <a:t> approach to everything we design. Our focus is to provide an environment that minimizes stress on staff and maximizes comfort for the patient. </a:t>
            </a:r>
          </a:p>
          <a:p>
            <a:r>
              <a:rPr lang="en-US" dirty="0"/>
              <a:t>Arcoma Intuition´s motorized and automatic movements, together with the lightweight OTC and flexible table design, make it an ideal ergonomic solution for both patient and operator. 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AB0BC8F-6BA3-4236-BCCD-CC53812EF711}"/>
              </a:ext>
            </a:extLst>
          </p:cNvPr>
          <p:cNvSpPr/>
          <p:nvPr/>
        </p:nvSpPr>
        <p:spPr>
          <a:xfrm>
            <a:off x="0" y="4663528"/>
            <a:ext cx="4401878" cy="5124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Lightweight OTC, easy fine-tuning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4AA9222-9F79-459C-908F-24C91EC86416}"/>
              </a:ext>
            </a:extLst>
          </p:cNvPr>
          <p:cNvSpPr/>
          <p:nvPr/>
        </p:nvSpPr>
        <p:spPr>
          <a:xfrm>
            <a:off x="-4" y="5280657"/>
            <a:ext cx="4401883" cy="512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Motorized table, ergonomic working height </a:t>
            </a:r>
          </a:p>
        </p:txBody>
      </p:sp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F4DD264D-1083-4218-BE8A-26B9926AF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50" y="640375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5D6AE34D-8777-40E7-ABC7-7B01121ED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3"/>
          <a:stretch/>
        </p:blipFill>
        <p:spPr>
          <a:xfrm>
            <a:off x="1755373" y="213650"/>
            <a:ext cx="8367874" cy="6263776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5" y="382771"/>
            <a:ext cx="11798595" cy="7255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TECHNICAL SPECIFICATIONS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D1DBE9A2-E260-430C-8869-1C4ABFE6367C}"/>
              </a:ext>
            </a:extLst>
          </p:cNvPr>
          <p:cNvGrpSpPr/>
          <p:nvPr/>
        </p:nvGrpSpPr>
        <p:grpSpPr>
          <a:xfrm>
            <a:off x="393405" y="4604367"/>
            <a:ext cx="3388043" cy="1870862"/>
            <a:chOff x="5321543" y="1417388"/>
            <a:chExt cx="3388043" cy="1870862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FDE0DA9C-78AF-4CCE-926A-D9E183C6CB03}"/>
                </a:ext>
              </a:extLst>
            </p:cNvPr>
            <p:cNvSpPr/>
            <p:nvPr/>
          </p:nvSpPr>
          <p:spPr>
            <a:xfrm>
              <a:off x="5321543" y="1417388"/>
              <a:ext cx="3015624" cy="18708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158D83E3-A978-4B2B-A4FC-95B70374FA18}"/>
                </a:ext>
              </a:extLst>
            </p:cNvPr>
            <p:cNvSpPr txBox="1"/>
            <p:nvPr/>
          </p:nvSpPr>
          <p:spPr>
            <a:xfrm>
              <a:off x="5394959" y="1491819"/>
              <a:ext cx="3314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300" dirty="0">
                  <a:solidFill>
                    <a:schemeClr val="bg1"/>
                  </a:solidFill>
                  <a:ea typeface="Playfair Display SC" charset="0"/>
                  <a:cs typeface="Playfair Display SC" charset="0"/>
                </a:rPr>
                <a:t>WALL STAND</a:t>
              </a:r>
            </a:p>
          </p:txBody>
        </p:sp>
        <p:sp>
          <p:nvSpPr>
            <p:cNvPr id="15" name="Underrubrik 3">
              <a:extLst>
                <a:ext uri="{FF2B5EF4-FFF2-40B4-BE49-F238E27FC236}">
                  <a16:creationId xmlns:a16="http://schemas.microsoft.com/office/drawing/2014/main" id="{36C8D97F-946A-4626-9EAA-E4A54301C323}"/>
                </a:ext>
              </a:extLst>
            </p:cNvPr>
            <p:cNvSpPr txBox="1">
              <a:spLocks/>
            </p:cNvSpPr>
            <p:nvPr/>
          </p:nvSpPr>
          <p:spPr>
            <a:xfrm>
              <a:off x="5415074" y="1850782"/>
              <a:ext cx="2921308" cy="1278907"/>
            </a:xfrm>
            <a:prstGeom prst="rect">
              <a:avLst/>
            </a:prstGeom>
          </p:spPr>
          <p:txBody>
            <a:bodyPr/>
            <a:lstStyle>
              <a:lvl1pPr marL="285750" indent="-2857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200" dirty="0" err="1">
                  <a:solidFill>
                    <a:schemeClr val="bg1"/>
                  </a:solidFill>
                </a:rPr>
                <a:t>Vertical</a:t>
              </a:r>
              <a:r>
                <a:rPr lang="sv-SE" sz="1200" dirty="0">
                  <a:solidFill>
                    <a:schemeClr val="bg1"/>
                  </a:solidFill>
                </a:rPr>
                <a:t> stroke (</a:t>
              </a:r>
              <a:r>
                <a:rPr lang="sv-SE" sz="1200" dirty="0" err="1">
                  <a:solidFill>
                    <a:schemeClr val="bg1"/>
                  </a:solidFill>
                </a:rPr>
                <a:t>tilt</a:t>
              </a:r>
              <a:r>
                <a:rPr lang="sv-SE" sz="1200" dirty="0">
                  <a:solidFill>
                    <a:schemeClr val="bg1"/>
                  </a:solidFill>
                </a:rPr>
                <a:t> option):  </a:t>
              </a:r>
              <a:br>
                <a:rPr lang="sv-SE" sz="1200" dirty="0">
                  <a:solidFill>
                    <a:schemeClr val="bg1"/>
                  </a:solidFill>
                </a:rPr>
              </a:br>
              <a:r>
                <a:rPr lang="sv-SE" sz="1200" dirty="0">
                  <a:solidFill>
                    <a:schemeClr val="bg1"/>
                  </a:solidFill>
                </a:rPr>
                <a:t>~1400 mm (+40 mm/ -10 mm) </a:t>
              </a:r>
            </a:p>
            <a:p>
              <a:r>
                <a:rPr lang="sv-SE" sz="1200" dirty="0" err="1">
                  <a:solidFill>
                    <a:schemeClr val="bg1"/>
                  </a:solidFill>
                </a:rPr>
                <a:t>Vertical</a:t>
              </a:r>
              <a:r>
                <a:rPr lang="sv-SE" sz="1200" dirty="0">
                  <a:solidFill>
                    <a:schemeClr val="bg1"/>
                  </a:solidFill>
                </a:rPr>
                <a:t> stroke (non-</a:t>
              </a:r>
              <a:r>
                <a:rPr lang="sv-SE" sz="1200" dirty="0" err="1">
                  <a:solidFill>
                    <a:schemeClr val="bg1"/>
                  </a:solidFill>
                </a:rPr>
                <a:t>tilt</a:t>
              </a:r>
              <a:r>
                <a:rPr lang="sv-SE" sz="1200" dirty="0">
                  <a:solidFill>
                    <a:schemeClr val="bg1"/>
                  </a:solidFill>
                </a:rPr>
                <a:t> option):</a:t>
              </a:r>
              <a:br>
                <a:rPr lang="sv-SE" sz="1200" dirty="0">
                  <a:solidFill>
                    <a:schemeClr val="bg1"/>
                  </a:solidFill>
                </a:rPr>
              </a:br>
              <a:r>
                <a:rPr lang="sv-SE" sz="1200" dirty="0">
                  <a:solidFill>
                    <a:schemeClr val="bg1"/>
                  </a:solidFill>
                </a:rPr>
                <a:t>1470 mm (+40 mm/ -10 mm)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Rotation range of </a:t>
              </a:r>
              <a:r>
                <a:rPr lang="en-US" sz="1200" dirty="0" err="1">
                  <a:solidFill>
                    <a:schemeClr val="bg1"/>
                  </a:solidFill>
                </a:rPr>
                <a:t>imaigng</a:t>
              </a:r>
              <a:r>
                <a:rPr lang="en-US" sz="1200" dirty="0">
                  <a:solidFill>
                    <a:schemeClr val="bg1"/>
                  </a:solidFill>
                </a:rPr>
                <a:t> unit: </a:t>
              </a:r>
              <a:r>
                <a:rPr lang="sv-SE" sz="1200" dirty="0">
                  <a:solidFill>
                    <a:schemeClr val="bg1"/>
                  </a:solidFill>
                </a:rPr>
                <a:t>-20° - +90° 	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sv-SE" sz="1200" dirty="0">
                  <a:solidFill>
                    <a:schemeClr val="bg1"/>
                  </a:solidFill>
                </a:rPr>
                <a:t>	</a:t>
              </a:r>
            </a:p>
            <a:p>
              <a:endParaRPr lang="sv-S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Underrubrik 3">
            <a:extLst>
              <a:ext uri="{FF2B5EF4-FFF2-40B4-BE49-F238E27FC236}">
                <a16:creationId xmlns:a16="http://schemas.microsoft.com/office/drawing/2014/main" id="{9CAC7CD8-6D5E-48DC-B27D-336D0AE6E65C}"/>
              </a:ext>
            </a:extLst>
          </p:cNvPr>
          <p:cNvSpPr txBox="1">
            <a:spLocks/>
          </p:cNvSpPr>
          <p:nvPr/>
        </p:nvSpPr>
        <p:spPr>
          <a:xfrm>
            <a:off x="7892521" y="3882627"/>
            <a:ext cx="2799606" cy="75360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0F229FFE-0816-45D1-B0A5-FB183EE0AE95}"/>
              </a:ext>
            </a:extLst>
          </p:cNvPr>
          <p:cNvGrpSpPr/>
          <p:nvPr/>
        </p:nvGrpSpPr>
        <p:grpSpPr>
          <a:xfrm>
            <a:off x="8410554" y="3349256"/>
            <a:ext cx="3388043" cy="2967412"/>
            <a:chOff x="5321543" y="1287746"/>
            <a:chExt cx="3388043" cy="2032848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E44E5F8F-4D64-4560-B66B-6FAE602C2996}"/>
                </a:ext>
              </a:extLst>
            </p:cNvPr>
            <p:cNvSpPr/>
            <p:nvPr/>
          </p:nvSpPr>
          <p:spPr>
            <a:xfrm>
              <a:off x="5321543" y="1287746"/>
              <a:ext cx="3198144" cy="20328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2EC73BDA-88C9-4C49-8C77-D3BE5B18C451}"/>
                </a:ext>
              </a:extLst>
            </p:cNvPr>
            <p:cNvSpPr txBox="1"/>
            <p:nvPr/>
          </p:nvSpPr>
          <p:spPr>
            <a:xfrm>
              <a:off x="5394959" y="1302604"/>
              <a:ext cx="3314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300" dirty="0">
                  <a:solidFill>
                    <a:schemeClr val="bg1"/>
                  </a:solidFill>
                  <a:ea typeface="Playfair Display SC" charset="0"/>
                  <a:cs typeface="Playfair Display SC" charset="0"/>
                </a:rPr>
                <a:t>TABLE</a:t>
              </a:r>
            </a:p>
          </p:txBody>
        </p:sp>
        <p:sp>
          <p:nvSpPr>
            <p:cNvPr id="27" name="Underrubrik 3">
              <a:extLst>
                <a:ext uri="{FF2B5EF4-FFF2-40B4-BE49-F238E27FC236}">
                  <a16:creationId xmlns:a16="http://schemas.microsoft.com/office/drawing/2014/main" id="{119F71E6-295E-480E-B2C0-D50C62211FE4}"/>
                </a:ext>
              </a:extLst>
            </p:cNvPr>
            <p:cNvSpPr txBox="1">
              <a:spLocks/>
            </p:cNvSpPr>
            <p:nvPr/>
          </p:nvSpPr>
          <p:spPr>
            <a:xfrm>
              <a:off x="5415074" y="1500386"/>
              <a:ext cx="2844442" cy="1469811"/>
            </a:xfrm>
            <a:prstGeom prst="rect">
              <a:avLst/>
            </a:prstGeom>
          </p:spPr>
          <p:txBody>
            <a:bodyPr/>
            <a:lstStyle>
              <a:lvl1pPr marL="285750" indent="-2857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v-SE" sz="1000" dirty="0">
                  <a:solidFill>
                    <a:schemeClr val="bg1"/>
                  </a:solidFill>
                </a:rPr>
                <a:t>CLOSED TABLE (</a:t>
              </a:r>
              <a:r>
                <a:rPr lang="sv-SE" sz="1000" dirty="0" err="1">
                  <a:solidFill>
                    <a:schemeClr val="bg1"/>
                  </a:solidFill>
                </a:rPr>
                <a:t>displayed</a:t>
              </a:r>
              <a:r>
                <a:rPr lang="sv-SE" sz="1000" dirty="0">
                  <a:solidFill>
                    <a:schemeClr val="bg1"/>
                  </a:solidFill>
                </a:rPr>
                <a:t> in image) </a:t>
              </a:r>
            </a:p>
            <a:p>
              <a:r>
                <a:rPr lang="sv-SE" sz="1000" dirty="0">
                  <a:solidFill>
                    <a:schemeClr val="bg1"/>
                  </a:solidFill>
                </a:rPr>
                <a:t>Patient </a:t>
              </a:r>
              <a:r>
                <a:rPr lang="sv-SE" sz="1000" dirty="0" err="1">
                  <a:solidFill>
                    <a:schemeClr val="bg1"/>
                  </a:solidFill>
                </a:rPr>
                <a:t>load</a:t>
              </a:r>
              <a:r>
                <a:rPr lang="sv-SE" sz="1000" dirty="0">
                  <a:solidFill>
                    <a:schemeClr val="bg1"/>
                  </a:solidFill>
                </a:rPr>
                <a:t>: 295 kg 	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Lowest table top position (from floor to table top surface): </a:t>
              </a:r>
              <a:r>
                <a:rPr lang="sv-SE" sz="1000" dirty="0">
                  <a:solidFill>
                    <a:schemeClr val="bg1"/>
                  </a:solidFill>
                </a:rPr>
                <a:t>540 mm (+20 mm / -10 mm)</a:t>
              </a:r>
            </a:p>
            <a:p>
              <a:r>
                <a:rPr lang="sv-SE" sz="1000" dirty="0" err="1">
                  <a:solidFill>
                    <a:schemeClr val="bg1"/>
                  </a:solidFill>
                </a:rPr>
                <a:t>Vertical</a:t>
              </a:r>
              <a:r>
                <a:rPr lang="sv-SE" sz="1000" dirty="0">
                  <a:solidFill>
                    <a:schemeClr val="bg1"/>
                  </a:solidFill>
                </a:rPr>
                <a:t> stroke: 310 mm (+40 mm / -20 mm) 	</a:t>
              </a:r>
            </a:p>
            <a:p>
              <a:pPr marL="0" indent="0">
                <a:buNone/>
              </a:pPr>
              <a:r>
                <a:rPr lang="sv-SE" sz="1000" dirty="0">
                  <a:solidFill>
                    <a:schemeClr val="bg1"/>
                  </a:solidFill>
                </a:rPr>
                <a:t>OPEN TABLE: </a:t>
              </a:r>
            </a:p>
            <a:p>
              <a:r>
                <a:rPr lang="sv-SE" sz="1000" dirty="0">
                  <a:solidFill>
                    <a:schemeClr val="bg1"/>
                  </a:solidFill>
                </a:rPr>
                <a:t>Patient </a:t>
              </a:r>
              <a:r>
                <a:rPr lang="sv-SE" sz="1000" dirty="0" err="1">
                  <a:solidFill>
                    <a:schemeClr val="bg1"/>
                  </a:solidFill>
                </a:rPr>
                <a:t>load</a:t>
              </a:r>
              <a:r>
                <a:rPr lang="sv-SE" sz="1000" dirty="0">
                  <a:solidFill>
                    <a:schemeClr val="bg1"/>
                  </a:solidFill>
                </a:rPr>
                <a:t>: 300 kg 	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Lowest table top position (from floor to table top surface): </a:t>
              </a:r>
              <a:r>
                <a:rPr lang="sv-SE" sz="1000" dirty="0">
                  <a:solidFill>
                    <a:schemeClr val="bg1"/>
                  </a:solidFill>
                </a:rPr>
                <a:t>550 mm</a:t>
              </a:r>
            </a:p>
            <a:p>
              <a:r>
                <a:rPr lang="sv-SE" sz="1000" dirty="0" err="1">
                  <a:solidFill>
                    <a:schemeClr val="bg1"/>
                  </a:solidFill>
                </a:rPr>
                <a:t>Vertical</a:t>
              </a:r>
              <a:r>
                <a:rPr lang="sv-SE" sz="1000" dirty="0">
                  <a:solidFill>
                    <a:schemeClr val="bg1"/>
                  </a:solidFill>
                </a:rPr>
                <a:t> stroke: 380 mm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2CDE63F4-EC92-4C78-8462-EB1267B79D23}"/>
              </a:ext>
            </a:extLst>
          </p:cNvPr>
          <p:cNvGrpSpPr/>
          <p:nvPr/>
        </p:nvGrpSpPr>
        <p:grpSpPr>
          <a:xfrm>
            <a:off x="7878110" y="643607"/>
            <a:ext cx="3823822" cy="2215852"/>
            <a:chOff x="5321543" y="1417388"/>
            <a:chExt cx="3823822" cy="2480998"/>
          </a:xfrm>
        </p:grpSpPr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C2451DC9-C2D1-41A4-8F7E-F14FF70690BD}"/>
                </a:ext>
              </a:extLst>
            </p:cNvPr>
            <p:cNvSpPr/>
            <p:nvPr/>
          </p:nvSpPr>
          <p:spPr>
            <a:xfrm>
              <a:off x="5321543" y="1417388"/>
              <a:ext cx="3823822" cy="2480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TextBox 31">
              <a:extLst>
                <a:ext uri="{FF2B5EF4-FFF2-40B4-BE49-F238E27FC236}">
                  <a16:creationId xmlns:a16="http://schemas.microsoft.com/office/drawing/2014/main" id="{ED414215-BEAC-49C8-8C69-F5AB8E91B8C3}"/>
                </a:ext>
              </a:extLst>
            </p:cNvPr>
            <p:cNvSpPr txBox="1"/>
            <p:nvPr/>
          </p:nvSpPr>
          <p:spPr>
            <a:xfrm>
              <a:off x="5394959" y="1491819"/>
              <a:ext cx="3314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spc="300" dirty="0">
                  <a:solidFill>
                    <a:schemeClr val="bg1"/>
                  </a:solidFill>
                  <a:ea typeface="Playfair Display SC" charset="0"/>
                  <a:cs typeface="Playfair Display SC" charset="0"/>
                </a:rPr>
                <a:t>OTC</a:t>
              </a:r>
            </a:p>
          </p:txBody>
        </p:sp>
        <p:sp>
          <p:nvSpPr>
            <p:cNvPr id="41" name="Underrubrik 3">
              <a:extLst>
                <a:ext uri="{FF2B5EF4-FFF2-40B4-BE49-F238E27FC236}">
                  <a16:creationId xmlns:a16="http://schemas.microsoft.com/office/drawing/2014/main" id="{EB709E1F-7FDE-4517-9ADD-68C37F8CE711}"/>
                </a:ext>
              </a:extLst>
            </p:cNvPr>
            <p:cNvSpPr txBox="1">
              <a:spLocks/>
            </p:cNvSpPr>
            <p:nvPr/>
          </p:nvSpPr>
          <p:spPr>
            <a:xfrm>
              <a:off x="5415073" y="1850782"/>
              <a:ext cx="3485611" cy="1848071"/>
            </a:xfrm>
            <a:prstGeom prst="rect">
              <a:avLst/>
            </a:prstGeom>
          </p:spPr>
          <p:txBody>
            <a:bodyPr/>
            <a:lstStyle>
              <a:lvl1pPr marL="285750" indent="-2857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Myriad Pro Light" panose="020B0403030403020204" pitchFamily="34" charset="0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Rotation range ceiling (beta): </a:t>
              </a:r>
              <a:r>
                <a:rPr lang="sv-SE" sz="1200" dirty="0">
                  <a:solidFill>
                    <a:schemeClr val="bg1"/>
                  </a:solidFill>
                </a:rPr>
                <a:t>-180° (±5°) ~ +163° (±10°) 	</a:t>
              </a:r>
            </a:p>
            <a:p>
              <a:r>
                <a:rPr lang="en-GB" sz="1200" dirty="0">
                  <a:solidFill>
                    <a:schemeClr val="bg1"/>
                  </a:solidFill>
                </a:rPr>
                <a:t>Rotation range tube arm (alpha): </a:t>
              </a:r>
              <a:r>
                <a:rPr lang="sv-SE" sz="1200" dirty="0">
                  <a:solidFill>
                    <a:schemeClr val="bg1"/>
                  </a:solidFill>
                </a:rPr>
                <a:t>+180° (±5°) ~ +163° (±10°) 	</a:t>
              </a:r>
            </a:p>
            <a:p>
              <a:r>
                <a:rPr lang="en-GB" sz="1200" dirty="0">
                  <a:solidFill>
                    <a:schemeClr val="bg1"/>
                  </a:solidFill>
                </a:rPr>
                <a:t>Column (Z stroke): </a:t>
              </a:r>
              <a:r>
                <a:rPr lang="sv-SE" sz="1200" dirty="0">
                  <a:solidFill>
                    <a:schemeClr val="bg1"/>
                  </a:solidFill>
                </a:rPr>
                <a:t>1 750 mm, 1 450 mm </a:t>
              </a:r>
            </a:p>
            <a:p>
              <a:r>
                <a:rPr lang="en-GB" sz="1200" dirty="0">
                  <a:solidFill>
                    <a:schemeClr val="bg1"/>
                  </a:solidFill>
                </a:rPr>
                <a:t>Longitudinal movement (X stroke:) 3190 mm (X-rail 4 000 mm)</a:t>
              </a:r>
            </a:p>
          </p:txBody>
        </p:sp>
      </p:grp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5778918-A144-465B-8B08-36E94978B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DFFD9B-4FB9-488D-8948-7D5E6875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251816"/>
            <a:ext cx="4168775" cy="795336"/>
          </a:xfrm>
        </p:spPr>
        <p:txBody>
          <a:bodyPr/>
          <a:lstStyle/>
          <a:p>
            <a:r>
              <a:rPr lang="sv-SE" sz="4800" dirty="0"/>
              <a:t>THE DETECTORS </a:t>
            </a:r>
            <a:br>
              <a:rPr lang="sv-SE" sz="4800" dirty="0"/>
            </a:br>
            <a:r>
              <a:rPr lang="sv-SE" sz="2000" dirty="0"/>
              <a:t>- A DEEPER LOOK </a:t>
            </a:r>
            <a:br>
              <a:rPr lang="sv-SE" sz="1600" dirty="0"/>
            </a:b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8835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CDDC9004-CB79-4E04-A1AF-E7CDA04B62C3}"/>
              </a:ext>
            </a:extLst>
          </p:cNvPr>
          <p:cNvSpPr/>
          <p:nvPr/>
        </p:nvSpPr>
        <p:spPr>
          <a:xfrm>
            <a:off x="10190747" y="5522495"/>
            <a:ext cx="2001253" cy="13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DD969E9-C550-4FDE-B627-2A0120A4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21" y="1041843"/>
            <a:ext cx="7449879" cy="4537011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C867A80E-27B6-48D6-83B0-D5B60BB1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CANON DETECTORS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DA95462D-FC0A-48FF-A25E-225043E7972C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4008029" cy="4596136"/>
          </a:xfrm>
        </p:spPr>
        <p:txBody>
          <a:bodyPr/>
          <a:lstStyle/>
          <a:p>
            <a:pPr marL="0" indent="0">
              <a:buNone/>
            </a:pPr>
            <a:r>
              <a:rPr lang="sv-SE" sz="2000" b="1" dirty="0"/>
              <a:t>Arcoma Precision is </a:t>
            </a:r>
            <a:r>
              <a:rPr lang="sv-SE" sz="2000" b="1" dirty="0" err="1"/>
              <a:t>powered</a:t>
            </a:r>
            <a:r>
              <a:rPr lang="sv-SE" sz="2000" b="1" dirty="0"/>
              <a:t> by </a:t>
            </a:r>
            <a:r>
              <a:rPr lang="sv-SE" sz="2000" b="1" dirty="0" err="1"/>
              <a:t>detectors</a:t>
            </a:r>
            <a:r>
              <a:rPr lang="sv-SE" sz="2000" b="1" dirty="0"/>
              <a:t> from Canon.</a:t>
            </a:r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100 </a:t>
            </a:r>
            <a:r>
              <a:rPr lang="sv-SE" dirty="0" err="1"/>
              <a:t>years</a:t>
            </a:r>
            <a:r>
              <a:rPr lang="sv-SE" dirty="0"/>
              <a:t> of </a:t>
            </a:r>
            <a:r>
              <a:rPr lang="sv-SE" dirty="0" err="1"/>
              <a:t>experience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medical</a:t>
            </a:r>
            <a:r>
              <a:rPr lang="sv-SE" dirty="0"/>
              <a:t> </a:t>
            </a:r>
            <a:r>
              <a:rPr lang="sv-SE" dirty="0" err="1"/>
              <a:t>imaging</a:t>
            </a:r>
            <a:r>
              <a:rPr lang="sv-SE" dirty="0"/>
              <a:t> Canon delivers </a:t>
            </a:r>
            <a:br>
              <a:rPr lang="sv-SE" dirty="0"/>
            </a:br>
            <a:r>
              <a:rPr lang="sv-SE" dirty="0"/>
              <a:t>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advanced</a:t>
            </a:r>
            <a:r>
              <a:rPr lang="sv-SE" dirty="0"/>
              <a:t> </a:t>
            </a:r>
            <a:r>
              <a:rPr lang="sv-SE" dirty="0" err="1"/>
              <a:t>detector</a:t>
            </a:r>
            <a:r>
              <a:rPr lang="sv-SE" dirty="0"/>
              <a:t> solutions on the market. </a:t>
            </a:r>
          </a:p>
        </p:txBody>
      </p:sp>
      <p:pic>
        <p:nvPicPr>
          <p:cNvPr id="8" name="Bildobjekt 7" descr="En bild som visar enhet&#10;&#10;Automatiskt genererad beskrivning">
            <a:extLst>
              <a:ext uri="{FF2B5EF4-FFF2-40B4-BE49-F238E27FC236}">
                <a16:creationId xmlns:a16="http://schemas.microsoft.com/office/drawing/2014/main" id="{141F7523-F9F3-4C7C-A39B-5FFC28B87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21" y="4694373"/>
            <a:ext cx="1121784" cy="112178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190AE42-2A7E-40F0-B929-B24B152F5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62D487B7-559D-469F-A392-70680B974470}"/>
              </a:ext>
            </a:extLst>
          </p:cNvPr>
          <p:cNvSpPr/>
          <p:nvPr/>
        </p:nvSpPr>
        <p:spPr>
          <a:xfrm rot="5400000" flipV="1">
            <a:off x="1519627" y="5418315"/>
            <a:ext cx="2837718" cy="882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B779085-F658-4847-96A6-C99291EF1770}"/>
              </a:ext>
            </a:extLst>
          </p:cNvPr>
          <p:cNvSpPr/>
          <p:nvPr/>
        </p:nvSpPr>
        <p:spPr>
          <a:xfrm>
            <a:off x="10190747" y="5522495"/>
            <a:ext cx="2001253" cy="13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DDC9004-CB79-4E04-A1AF-E7CDA04B62C3}"/>
              </a:ext>
            </a:extLst>
          </p:cNvPr>
          <p:cNvSpPr/>
          <p:nvPr/>
        </p:nvSpPr>
        <p:spPr>
          <a:xfrm>
            <a:off x="10190747" y="5185613"/>
            <a:ext cx="2001253" cy="13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867A80E-27B6-48D6-83B0-D5B60BB1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DETECTORS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3DBE81B-8DD6-42DE-9D92-4EBB22533001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198147" y="4275400"/>
            <a:ext cx="2520990" cy="2235928"/>
          </a:xfrm>
        </p:spPr>
        <p:txBody>
          <a:bodyPr/>
          <a:lstStyle/>
          <a:p>
            <a:r>
              <a:rPr lang="sv-SE" dirty="0" err="1"/>
              <a:t>Wireless</a:t>
            </a:r>
            <a:r>
              <a:rPr lang="sv-SE" dirty="0"/>
              <a:t> </a:t>
            </a:r>
          </a:p>
          <a:p>
            <a:r>
              <a:rPr lang="sv-SE" dirty="0"/>
              <a:t>2,8 kg </a:t>
            </a:r>
          </a:p>
          <a:p>
            <a:r>
              <a:rPr lang="sv-SE" dirty="0" err="1"/>
              <a:t>Size</a:t>
            </a:r>
            <a:r>
              <a:rPr lang="sv-SE" dirty="0"/>
              <a:t>: 42,6 x 41,5 cm</a:t>
            </a:r>
          </a:p>
          <a:p>
            <a:r>
              <a:rPr lang="sv-SE" dirty="0" err="1"/>
              <a:t>Effective</a:t>
            </a:r>
            <a:r>
              <a:rPr lang="sv-SE" dirty="0"/>
              <a:t> image area: 426x 415mm </a:t>
            </a:r>
          </a:p>
          <a:p>
            <a:r>
              <a:rPr lang="sv-SE" dirty="0"/>
              <a:t>Image matrix </a:t>
            </a:r>
            <a:r>
              <a:rPr lang="sv-SE" dirty="0" err="1"/>
              <a:t>size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3320 x 3408 mm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420C39B-FDFE-4916-918F-BAAF268F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4" y="1479286"/>
            <a:ext cx="1753371" cy="1726743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9787788C-5FE4-422A-9FC4-1DF903C43DA8}"/>
              </a:ext>
            </a:extLst>
          </p:cNvPr>
          <p:cNvSpPr txBox="1"/>
          <p:nvPr/>
        </p:nvSpPr>
        <p:spPr>
          <a:xfrm>
            <a:off x="0" y="3331371"/>
            <a:ext cx="294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CXDI-410C W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D722B2E-FA08-49A9-A2A1-A1788901BDC2}"/>
              </a:ext>
            </a:extLst>
          </p:cNvPr>
          <p:cNvSpPr/>
          <p:nvPr/>
        </p:nvSpPr>
        <p:spPr>
          <a:xfrm>
            <a:off x="0" y="3826045"/>
            <a:ext cx="12192000" cy="2175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B4DD7261-D2C3-41B1-9B68-A13B85FBFC81}"/>
              </a:ext>
            </a:extLst>
          </p:cNvPr>
          <p:cNvSpPr txBox="1">
            <a:spLocks/>
          </p:cNvSpPr>
          <p:nvPr/>
        </p:nvSpPr>
        <p:spPr>
          <a:xfrm>
            <a:off x="3414624" y="4275400"/>
            <a:ext cx="2520990" cy="223592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Wireless</a:t>
            </a:r>
            <a:r>
              <a:rPr lang="sv-SE" dirty="0"/>
              <a:t> </a:t>
            </a:r>
          </a:p>
          <a:p>
            <a:r>
              <a:rPr lang="sv-SE" dirty="0"/>
              <a:t>2,3 kg </a:t>
            </a:r>
          </a:p>
          <a:p>
            <a:r>
              <a:rPr lang="sv-SE" dirty="0" err="1"/>
              <a:t>Size</a:t>
            </a:r>
            <a:r>
              <a:rPr lang="sv-SE" dirty="0"/>
              <a:t>: 35.0x42.6 cm</a:t>
            </a:r>
          </a:p>
          <a:p>
            <a:r>
              <a:rPr lang="sv-SE" dirty="0" err="1"/>
              <a:t>Effective</a:t>
            </a:r>
            <a:r>
              <a:rPr lang="sv-SE" dirty="0"/>
              <a:t> image area: 350 x 426 mm</a:t>
            </a:r>
          </a:p>
          <a:p>
            <a:r>
              <a:rPr lang="sv-SE" dirty="0"/>
              <a:t>Image matrix </a:t>
            </a:r>
            <a:r>
              <a:rPr lang="sv-SE" dirty="0" err="1"/>
              <a:t>size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2800 x 3408pixels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0F420CC-E162-4BE1-8CDF-7A1687FD2183}"/>
              </a:ext>
            </a:extLst>
          </p:cNvPr>
          <p:cNvSpPr txBox="1"/>
          <p:nvPr/>
        </p:nvSpPr>
        <p:spPr>
          <a:xfrm>
            <a:off x="3152309" y="3331371"/>
            <a:ext cx="294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CXDI-710C W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DA0B1F3E-541C-4C70-B9B1-50C242D8F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921" y="1750292"/>
            <a:ext cx="1299389" cy="151266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FE47BD7E-7FBF-469F-8D23-C20DB2C89A4D}"/>
              </a:ext>
            </a:extLst>
          </p:cNvPr>
          <p:cNvSpPr/>
          <p:nvPr/>
        </p:nvSpPr>
        <p:spPr>
          <a:xfrm rot="5400000" flipV="1">
            <a:off x="4749181" y="5411557"/>
            <a:ext cx="2804616" cy="882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8BFC5122-8B72-4F3D-961E-93C4CAC71AB5}"/>
              </a:ext>
            </a:extLst>
          </p:cNvPr>
          <p:cNvSpPr txBox="1">
            <a:spLocks/>
          </p:cNvSpPr>
          <p:nvPr/>
        </p:nvSpPr>
        <p:spPr>
          <a:xfrm>
            <a:off x="6393771" y="4268424"/>
            <a:ext cx="2520990" cy="223592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Wireless</a:t>
            </a:r>
            <a:r>
              <a:rPr lang="sv-SE" dirty="0"/>
              <a:t> </a:t>
            </a:r>
          </a:p>
          <a:p>
            <a:r>
              <a:rPr lang="sv-SE" dirty="0"/>
              <a:t>1,8 kg </a:t>
            </a:r>
          </a:p>
          <a:p>
            <a:r>
              <a:rPr lang="sv-SE" dirty="0" err="1"/>
              <a:t>Size</a:t>
            </a:r>
            <a:r>
              <a:rPr lang="sv-SE" dirty="0"/>
              <a:t>: 35.0x27.4 cm</a:t>
            </a:r>
          </a:p>
          <a:p>
            <a:r>
              <a:rPr lang="sv-SE" dirty="0" err="1"/>
              <a:t>Effective</a:t>
            </a:r>
            <a:r>
              <a:rPr lang="sv-SE" dirty="0"/>
              <a:t> image area: 350 x 274 mm</a:t>
            </a:r>
          </a:p>
          <a:p>
            <a:r>
              <a:rPr lang="sv-SE" dirty="0"/>
              <a:t>Image matrix </a:t>
            </a:r>
            <a:r>
              <a:rPr lang="sv-SE" dirty="0" err="1"/>
              <a:t>size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2800 x 2192 mm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491AF37-9272-4D72-A95E-EA5E6216147E}"/>
              </a:ext>
            </a:extLst>
          </p:cNvPr>
          <p:cNvSpPr txBox="1"/>
          <p:nvPr/>
        </p:nvSpPr>
        <p:spPr>
          <a:xfrm>
            <a:off x="6195624" y="3324395"/>
            <a:ext cx="294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CXDI-810C W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1B0FD038-9434-49B0-A09C-216BF4BC9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571" y="2074281"/>
            <a:ext cx="1299389" cy="1056444"/>
          </a:xfrm>
          <a:prstGeom prst="rect">
            <a:avLst/>
          </a:prstGeom>
        </p:spPr>
      </p:pic>
      <p:sp>
        <p:nvSpPr>
          <p:cNvPr id="21" name="Underrubrik 2">
            <a:extLst>
              <a:ext uri="{FF2B5EF4-FFF2-40B4-BE49-F238E27FC236}">
                <a16:creationId xmlns:a16="http://schemas.microsoft.com/office/drawing/2014/main" id="{E8869F77-050E-4FCF-AFB5-9A891A9E9E39}"/>
              </a:ext>
            </a:extLst>
          </p:cNvPr>
          <p:cNvSpPr txBox="1">
            <a:spLocks/>
          </p:cNvSpPr>
          <p:nvPr/>
        </p:nvSpPr>
        <p:spPr>
          <a:xfrm>
            <a:off x="9415566" y="4263919"/>
            <a:ext cx="2742998" cy="223592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Fixed</a:t>
            </a:r>
            <a:endParaRPr lang="sv-SE" dirty="0"/>
          </a:p>
          <a:p>
            <a:r>
              <a:rPr lang="sv-SE" dirty="0" err="1"/>
              <a:t>Size</a:t>
            </a:r>
            <a:r>
              <a:rPr lang="sv-SE" dirty="0"/>
              <a:t>: Approx. 46.0 (W) x 49.0 (H) x 15 (D) cm</a:t>
            </a:r>
          </a:p>
          <a:p>
            <a:r>
              <a:rPr lang="sv-SE" dirty="0" err="1"/>
              <a:t>Effective</a:t>
            </a:r>
            <a:r>
              <a:rPr lang="sv-SE" dirty="0"/>
              <a:t> image area: 415x426 mm</a:t>
            </a:r>
          </a:p>
          <a:p>
            <a:r>
              <a:rPr lang="sv-SE" dirty="0"/>
              <a:t>Image matrix </a:t>
            </a:r>
            <a:r>
              <a:rPr lang="sv-SE" dirty="0" err="1"/>
              <a:t>size</a:t>
            </a:r>
            <a:r>
              <a:rPr lang="sv-SE" dirty="0"/>
              <a:t>: </a:t>
            </a:r>
            <a:br>
              <a:rPr lang="sv-SE" dirty="0"/>
            </a:br>
            <a:r>
              <a:rPr lang="sv-SE" dirty="0"/>
              <a:t>3320x 3408 pixels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652C5D48-816C-4E8C-9CFF-0AC3402AE62A}"/>
              </a:ext>
            </a:extLst>
          </p:cNvPr>
          <p:cNvSpPr txBox="1"/>
          <p:nvPr/>
        </p:nvSpPr>
        <p:spPr>
          <a:xfrm>
            <a:off x="9217419" y="3319890"/>
            <a:ext cx="294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CXDI-401C </a:t>
            </a:r>
            <a:r>
              <a:rPr lang="sv-SE" b="1" dirty="0" err="1"/>
              <a:t>Compact</a:t>
            </a:r>
            <a:endParaRPr lang="sv-SE" b="1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D2DC1076-CA17-415E-931C-2BDF59917523}"/>
              </a:ext>
            </a:extLst>
          </p:cNvPr>
          <p:cNvSpPr/>
          <p:nvPr/>
        </p:nvSpPr>
        <p:spPr>
          <a:xfrm rot="5400000" flipV="1">
            <a:off x="7742228" y="5418315"/>
            <a:ext cx="2804616" cy="882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22203B6-1460-4CD8-B957-884C4B83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64594" y="1373306"/>
            <a:ext cx="2529909" cy="191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Bildobjekt 22" descr="En bild som visar enhet&#10;&#10;Automatiskt genererad beskrivning">
            <a:extLst>
              <a:ext uri="{FF2B5EF4-FFF2-40B4-BE49-F238E27FC236}">
                <a16:creationId xmlns:a16="http://schemas.microsoft.com/office/drawing/2014/main" id="{076E9D75-4217-43A7-AF67-927459D13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099" y="125961"/>
            <a:ext cx="694099" cy="694099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586E1C09-3F06-4381-AC0F-822A3B665B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D91ED4-F9A0-4C2B-ACD0-F452A0DA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CONTENT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EF813D8-9417-472A-99CE-CAF1443DBEDD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Arcoma Intuition</a:t>
            </a:r>
          </a:p>
          <a:p>
            <a:r>
              <a:rPr lang="sv-SE" b="0" dirty="0" err="1"/>
              <a:t>About</a:t>
            </a:r>
            <a:r>
              <a:rPr lang="sv-SE" b="0" dirty="0"/>
              <a:t> Arcoma </a:t>
            </a:r>
          </a:p>
          <a:p>
            <a:r>
              <a:rPr lang="sv-SE" b="0" dirty="0"/>
              <a:t>Arcoma Intuition</a:t>
            </a:r>
          </a:p>
          <a:p>
            <a:r>
              <a:rPr lang="sv-SE" b="0" dirty="0"/>
              <a:t>The </a:t>
            </a:r>
            <a:r>
              <a:rPr lang="sv-SE" b="0" dirty="0" err="1"/>
              <a:t>detectors</a:t>
            </a:r>
            <a:endParaRPr lang="sv-SE" b="0" dirty="0"/>
          </a:p>
          <a:p>
            <a:r>
              <a:rPr lang="sv-SE" b="0" dirty="0"/>
              <a:t>The </a:t>
            </a:r>
            <a:r>
              <a:rPr lang="sv-SE" b="0" dirty="0" err="1"/>
              <a:t>accessories</a:t>
            </a:r>
            <a:endParaRPr lang="sv-SE" b="0" dirty="0"/>
          </a:p>
          <a:p>
            <a:pPr marL="0" indent="0">
              <a:buNone/>
            </a:pPr>
            <a:endParaRPr lang="sv-SE" b="0" dirty="0"/>
          </a:p>
          <a:p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32956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76F2CFE-EB36-4F27-A417-A8885C302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"/>
          <a:stretch/>
        </p:blipFill>
        <p:spPr>
          <a:xfrm>
            <a:off x="6545610" y="-1"/>
            <a:ext cx="5646390" cy="6858001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5DFAE5-704E-4CB3-9C06-5D3316C4D7EF}"/>
              </a:ext>
            </a:extLst>
          </p:cNvPr>
          <p:cNvSpPr/>
          <p:nvPr/>
        </p:nvSpPr>
        <p:spPr>
          <a:xfrm>
            <a:off x="478760" y="2002867"/>
            <a:ext cx="471888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NONSTOP USE WITH DURABLE DESIGN</a:t>
            </a:r>
            <a:endParaRPr lang="en-US" sz="2000" b="1" i="1" dirty="0"/>
          </a:p>
          <a:p>
            <a:r>
              <a:rPr lang="en-US" sz="1600" dirty="0"/>
              <a:t>Strong and durable design as well as IPX7 waterproof ensures nonstop use. </a:t>
            </a:r>
          </a:p>
          <a:p>
            <a:endParaRPr lang="en-US" i="1" dirty="0"/>
          </a:p>
          <a:p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LIGHTWEIGHT AND ERGONOMIC</a:t>
            </a:r>
          </a:p>
          <a:p>
            <a:r>
              <a:rPr lang="en-US" sz="1600" dirty="0"/>
              <a:t>Ultralight easy to use detectors supports increased workflow and ergonomic for the user. </a:t>
            </a:r>
          </a:p>
          <a:p>
            <a:pPr lvl="0"/>
            <a:endParaRPr lang="en-US" sz="1600" dirty="0"/>
          </a:p>
          <a:p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PERFECT IMAGE QUALITY</a:t>
            </a:r>
            <a:endParaRPr lang="en-US" sz="2000" b="1" i="1" dirty="0"/>
          </a:p>
          <a:p>
            <a:pPr lvl="0"/>
            <a:r>
              <a:rPr lang="en-US" sz="1600" dirty="0"/>
              <a:t>High resolution, high sensitivity and high signal to noise performance ensures perfect image quality without increasing dose. 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867A80E-27B6-48D6-83B0-D5B60BB1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6" y="382771"/>
            <a:ext cx="5221331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DETECTOR </a:t>
            </a:r>
            <a:b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BENEFITS</a:t>
            </a:r>
          </a:p>
        </p:txBody>
      </p:sp>
      <p:pic>
        <p:nvPicPr>
          <p:cNvPr id="9" name="Bildobjekt 8" descr="En bild som visar enhet&#10;&#10;Automatiskt genererad beskrivning">
            <a:extLst>
              <a:ext uri="{FF2B5EF4-FFF2-40B4-BE49-F238E27FC236}">
                <a16:creationId xmlns:a16="http://schemas.microsoft.com/office/drawing/2014/main" id="{8054C25B-4D42-4462-A04D-602274C4A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099" y="125961"/>
            <a:ext cx="694099" cy="69409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863EC32-BAD1-4B20-AA38-0B290B622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B85952-5856-4758-81E8-EFA242F57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" r="52529"/>
          <a:stretch/>
        </p:blipFill>
        <p:spPr>
          <a:xfrm>
            <a:off x="6448925" y="0"/>
            <a:ext cx="5743075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919CC5B2-2D1F-4460-A51A-9B241386BB16}"/>
              </a:ext>
            </a:extLst>
          </p:cNvPr>
          <p:cNvSpPr/>
          <p:nvPr/>
        </p:nvSpPr>
        <p:spPr>
          <a:xfrm>
            <a:off x="971266" y="1752599"/>
            <a:ext cx="5082708" cy="36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867A80E-27B6-48D6-83B0-D5B60BB1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6" y="382771"/>
            <a:ext cx="7604182" cy="7255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DETECTOR - FEATURES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03FDB992-3C5C-408E-B143-9727069403D9}"/>
              </a:ext>
            </a:extLst>
          </p:cNvPr>
          <p:cNvCxnSpPr/>
          <p:nvPr/>
        </p:nvCxnSpPr>
        <p:spPr>
          <a:xfrm>
            <a:off x="971266" y="1752600"/>
            <a:ext cx="0" cy="3944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A024F763-7A39-4165-A893-DB092AF8CD97}"/>
              </a:ext>
            </a:extLst>
          </p:cNvPr>
          <p:cNvCxnSpPr/>
          <p:nvPr/>
        </p:nvCxnSpPr>
        <p:spPr>
          <a:xfrm>
            <a:off x="6053979" y="1752599"/>
            <a:ext cx="0" cy="3944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51E9F72A-5509-4DBC-A617-5AE1453D0C8B}"/>
              </a:ext>
            </a:extLst>
          </p:cNvPr>
          <p:cNvSpPr/>
          <p:nvPr/>
        </p:nvSpPr>
        <p:spPr>
          <a:xfrm>
            <a:off x="1105468" y="2117086"/>
            <a:ext cx="4862191" cy="3518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chemeClr val="tx1"/>
                </a:solidFill>
              </a:rPr>
              <a:t>Load</a:t>
            </a:r>
            <a:r>
              <a:rPr lang="sv-SE" sz="1600" dirty="0">
                <a:solidFill>
                  <a:schemeClr val="tx1"/>
                </a:solidFill>
              </a:rPr>
              <a:t> </a:t>
            </a:r>
            <a:r>
              <a:rPr lang="sv-SE" sz="1600" dirty="0" err="1">
                <a:solidFill>
                  <a:schemeClr val="tx1"/>
                </a:solidFill>
              </a:rPr>
              <a:t>capacity</a:t>
            </a:r>
            <a:r>
              <a:rPr lang="sv-SE" sz="1600" dirty="0">
                <a:solidFill>
                  <a:schemeClr val="tx1"/>
                </a:solidFill>
              </a:rPr>
              <a:t> </a:t>
            </a:r>
            <a:r>
              <a:rPr lang="sv-SE" sz="1600" dirty="0" err="1">
                <a:solidFill>
                  <a:schemeClr val="tx1"/>
                </a:solidFill>
              </a:rPr>
              <a:t>of</a:t>
            </a:r>
            <a:r>
              <a:rPr lang="sv-SE" sz="1600" dirty="0">
                <a:solidFill>
                  <a:schemeClr val="tx1"/>
                </a:solidFill>
              </a:rPr>
              <a:t> 310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Waterproof - IPX7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On-board image storage – up to 99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Multi-function docking station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Super-lightweight design – the lightest 1,8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Handgrips for easy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ea typeface="+mn-lt"/>
                <a:cs typeface="+mn-lt"/>
              </a:rPr>
              <a:t>Colour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 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Preview image time: 1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Cycle time: 7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sv-SE" sz="16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sv-SE" sz="16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10" name="Bildobjekt 9" descr="En bild som visar enhet&#10;&#10;Automatiskt genererad beskrivning">
            <a:extLst>
              <a:ext uri="{FF2B5EF4-FFF2-40B4-BE49-F238E27FC236}">
                <a16:creationId xmlns:a16="http://schemas.microsoft.com/office/drawing/2014/main" id="{6579FDE5-C580-4C20-B23B-90E07F2F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099" y="125961"/>
            <a:ext cx="694099" cy="694099"/>
          </a:xfrm>
          <a:prstGeom prst="rect">
            <a:avLst/>
          </a:prstGeom>
        </p:spPr>
      </p:pic>
      <p:pic>
        <p:nvPicPr>
          <p:cNvPr id="17" name="Bildobjekt 16" descr="En bild som visar ritning&#10;&#10;Automatiskt genererad beskrivning">
            <a:extLst>
              <a:ext uri="{FF2B5EF4-FFF2-40B4-BE49-F238E27FC236}">
                <a16:creationId xmlns:a16="http://schemas.microsoft.com/office/drawing/2014/main" id="{F3E702A5-E0F8-4B9E-9309-65A4FC13D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50" y="640375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CD0DE34F-42CE-488E-A59A-65190702E1AA}"/>
              </a:ext>
            </a:extLst>
          </p:cNvPr>
          <p:cNvSpPr/>
          <p:nvPr/>
        </p:nvSpPr>
        <p:spPr>
          <a:xfrm>
            <a:off x="5566787" y="5105269"/>
            <a:ext cx="6625213" cy="175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C867A80E-27B6-48D6-83B0-D5B60BB1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6" y="382770"/>
            <a:ext cx="6199900" cy="131761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DETECTOR INTEGRATION WITH FULL FLEXIBILITY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2D06B03-EE91-44E5-948D-0291FF35BFE3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811621" y="1922288"/>
            <a:ext cx="5151029" cy="1392623"/>
          </a:xfrm>
        </p:spPr>
        <p:txBody>
          <a:bodyPr/>
          <a:lstStyle/>
          <a:p>
            <a:r>
              <a:rPr lang="en-US" sz="1400" dirty="0"/>
              <a:t>The wall stand and the table can hold either the CXI-710C W, CXDI-401C W or the CXDI-401C Compact. </a:t>
            </a:r>
          </a:p>
          <a:p>
            <a:r>
              <a:rPr lang="en-US" sz="1400" dirty="0"/>
              <a:t>Wireless image transfer for the CXDI-710C W and CXDI-410C W. </a:t>
            </a:r>
          </a:p>
          <a:p>
            <a:r>
              <a:rPr lang="en-US" sz="1400" dirty="0"/>
              <a:t>Automatic charging of battery when the detectors are placed in the detector holders.</a:t>
            </a:r>
          </a:p>
          <a:p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CB04BD2-1929-4CA5-B13A-49C93C22C0C9}"/>
              </a:ext>
            </a:extLst>
          </p:cNvPr>
          <p:cNvSpPr/>
          <p:nvPr/>
        </p:nvSpPr>
        <p:spPr>
          <a:xfrm>
            <a:off x="4176216" y="2121931"/>
            <a:ext cx="2797790" cy="384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E399DC16-99D8-4591-9308-A3F789536773}"/>
              </a:ext>
            </a:extLst>
          </p:cNvPr>
          <p:cNvGrpSpPr/>
          <p:nvPr/>
        </p:nvGrpSpPr>
        <p:grpSpPr>
          <a:xfrm>
            <a:off x="678875" y="3528552"/>
            <a:ext cx="3393741" cy="1195741"/>
            <a:chOff x="5796800" y="4945626"/>
            <a:chExt cx="5249693" cy="184966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7749EBE-9F8E-453F-8853-54154762A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03398" y="4945626"/>
              <a:ext cx="2443095" cy="184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2FDC67D5-875D-41D5-92C5-44B9F6BFC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9019"/>
            <a:stretch/>
          </p:blipFill>
          <p:spPr>
            <a:xfrm>
              <a:off x="5796800" y="4945626"/>
              <a:ext cx="1335471" cy="1615464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842494BA-BA79-4CD3-BC76-C66826EC9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390"/>
            <a:stretch/>
          </p:blipFill>
          <p:spPr>
            <a:xfrm>
              <a:off x="7151835" y="4945626"/>
              <a:ext cx="1535020" cy="1615464"/>
            </a:xfrm>
            <a:prstGeom prst="rect">
              <a:avLst/>
            </a:prstGeom>
          </p:spPr>
        </p:pic>
      </p:grp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7B7F2A73-4ED8-4DD3-ADC8-DACEFF4B7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4" t="28435" r="36109"/>
          <a:stretch/>
        </p:blipFill>
        <p:spPr>
          <a:xfrm rot="5400000">
            <a:off x="4211564" y="3687551"/>
            <a:ext cx="948285" cy="79583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80386CF-917F-45DD-863F-5545A7B2F35B}"/>
              </a:ext>
            </a:extLst>
          </p:cNvPr>
          <p:cNvSpPr txBox="1"/>
          <p:nvPr/>
        </p:nvSpPr>
        <p:spPr>
          <a:xfrm>
            <a:off x="765402" y="4532768"/>
            <a:ext cx="134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Free</a:t>
            </a:r>
            <a:r>
              <a:rPr lang="sv-SE" sz="1200" dirty="0"/>
              <a:t>: </a:t>
            </a:r>
            <a:br>
              <a:rPr lang="sv-SE" sz="1200" dirty="0"/>
            </a:br>
            <a:r>
              <a:rPr lang="sv-SE" sz="1200" dirty="0"/>
              <a:t>CXDI-810C W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D3551F2D-59D2-4411-97EC-6D346C5BBDE0}"/>
              </a:ext>
            </a:extLst>
          </p:cNvPr>
          <p:cNvSpPr txBox="1"/>
          <p:nvPr/>
        </p:nvSpPr>
        <p:spPr>
          <a:xfrm>
            <a:off x="1605683" y="4559613"/>
            <a:ext cx="1342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CXDI-710C W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F2E256B-028D-4994-97CD-0223DE0379F7}"/>
              </a:ext>
            </a:extLst>
          </p:cNvPr>
          <p:cNvSpPr txBox="1"/>
          <p:nvPr/>
        </p:nvSpPr>
        <p:spPr>
          <a:xfrm>
            <a:off x="4072616" y="4685727"/>
            <a:ext cx="1705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CXDI-410C </a:t>
            </a:r>
            <a:r>
              <a:rPr lang="sv-SE" sz="1200" dirty="0" err="1"/>
              <a:t>Compact</a:t>
            </a:r>
            <a:endParaRPr lang="sv-SE" sz="1200" dirty="0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35F094F0-9954-4F30-9A5E-139DF5FC2559}"/>
              </a:ext>
            </a:extLst>
          </p:cNvPr>
          <p:cNvSpPr txBox="1"/>
          <p:nvPr/>
        </p:nvSpPr>
        <p:spPr>
          <a:xfrm>
            <a:off x="2881561" y="4659547"/>
            <a:ext cx="1342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CXDI-410C W</a:t>
            </a:r>
          </a:p>
        </p:txBody>
      </p:sp>
      <p:graphicFrame>
        <p:nvGraphicFramePr>
          <p:cNvPr id="9" name="Tabell 9">
            <a:extLst>
              <a:ext uri="{FF2B5EF4-FFF2-40B4-BE49-F238E27FC236}">
                <a16:creationId xmlns:a16="http://schemas.microsoft.com/office/drawing/2014/main" id="{7464A18F-20E3-4204-82BE-DC42A9F6B88C}"/>
              </a:ext>
            </a:extLst>
          </p:cNvPr>
          <p:cNvGraphicFramePr>
            <a:graphicFrameLocks noGrp="1"/>
          </p:cNvGraphicFramePr>
          <p:nvPr/>
        </p:nvGraphicFramePr>
        <p:xfrm>
          <a:off x="6364072" y="1461826"/>
          <a:ext cx="5530229" cy="3474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85065">
                  <a:extLst>
                    <a:ext uri="{9D8B030D-6E8A-4147-A177-3AD203B41FA5}">
                      <a16:colId xmlns:a16="http://schemas.microsoft.com/office/drawing/2014/main" val="3452275079"/>
                    </a:ext>
                  </a:extLst>
                </a:gridCol>
                <a:gridCol w="1459161">
                  <a:extLst>
                    <a:ext uri="{9D8B030D-6E8A-4147-A177-3AD203B41FA5}">
                      <a16:colId xmlns:a16="http://schemas.microsoft.com/office/drawing/2014/main" val="3275492627"/>
                    </a:ext>
                  </a:extLst>
                </a:gridCol>
                <a:gridCol w="1383631">
                  <a:extLst>
                    <a:ext uri="{9D8B030D-6E8A-4147-A177-3AD203B41FA5}">
                      <a16:colId xmlns:a16="http://schemas.microsoft.com/office/drawing/2014/main" val="2951358000"/>
                    </a:ext>
                  </a:extLst>
                </a:gridCol>
                <a:gridCol w="987607">
                  <a:extLst>
                    <a:ext uri="{9D8B030D-6E8A-4147-A177-3AD203B41FA5}">
                      <a16:colId xmlns:a16="http://schemas.microsoft.com/office/drawing/2014/main" val="2505189167"/>
                    </a:ext>
                  </a:extLst>
                </a:gridCol>
                <a:gridCol w="1014765">
                  <a:extLst>
                    <a:ext uri="{9D8B030D-6E8A-4147-A177-3AD203B41FA5}">
                      <a16:colId xmlns:a16="http://schemas.microsoft.com/office/drawing/2014/main" val="1149834840"/>
                    </a:ext>
                  </a:extLst>
                </a:gridCol>
              </a:tblGrid>
              <a:tr h="224013"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Detector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dirty="0">
                          <a:solidFill>
                            <a:schemeClr val="bg1"/>
                          </a:solidFill>
                        </a:rPr>
                        <a:t>Wall </a:t>
                      </a:r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stand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dirty="0">
                          <a:solidFill>
                            <a:schemeClr val="bg1"/>
                          </a:solidFill>
                        </a:rPr>
                        <a:t>Table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Free</a:t>
                      </a:r>
                      <a:endParaRPr lang="sv-SE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dirty="0" err="1">
                          <a:solidFill>
                            <a:schemeClr val="bg1"/>
                          </a:solidFill>
                        </a:rPr>
                        <a:t>Details</a:t>
                      </a:r>
                      <a:r>
                        <a:rPr lang="sv-SE" sz="1000" dirty="0">
                          <a:solidFill>
                            <a:schemeClr val="bg1"/>
                          </a:solidFill>
                        </a:rPr>
                        <a:t>: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630281"/>
                  </a:ext>
                </a:extLst>
              </a:tr>
              <a:tr h="224013">
                <a:tc rowSpan="2">
                  <a:txBody>
                    <a:bodyPr/>
                    <a:lstStyle/>
                    <a:p>
                      <a:r>
                        <a:rPr lang="sv-SE" sz="1000" b="1" dirty="0"/>
                        <a:t>CXDI-410C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Wireless</a:t>
                      </a:r>
                      <a:r>
                        <a:rPr lang="sv-SE" sz="1000" dirty="0"/>
                        <a:t> </a:t>
                      </a:r>
                    </a:p>
                    <a:p>
                      <a:pPr algn="ctr"/>
                      <a:r>
                        <a:rPr lang="sv-SE" sz="1000" dirty="0"/>
                        <a:t>42,6 x 1,5 cm </a:t>
                      </a:r>
                    </a:p>
                    <a:p>
                      <a:pPr algn="ctr"/>
                      <a:r>
                        <a:rPr lang="sv-SE" sz="1000" dirty="0"/>
                        <a:t>2,8 kg</a:t>
                      </a:r>
                    </a:p>
                    <a:p>
                      <a:pPr algn="ctr"/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66048"/>
                  </a:ext>
                </a:extLst>
              </a:tr>
              <a:tr h="504030">
                <a:tc vMerge="1"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/>
                        <a:t>Status </a:t>
                      </a:r>
                      <a:r>
                        <a:rPr lang="sv-SE" sz="1000" dirty="0" err="1"/>
                        <a:t>indicator</a:t>
                      </a:r>
                      <a:endParaRPr lang="sv-SE" sz="1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 err="1"/>
                        <a:t>Charging</a:t>
                      </a:r>
                      <a:r>
                        <a:rPr lang="sv-SE" sz="1000" dirty="0"/>
                        <a:t> in </a:t>
                      </a:r>
                      <a:r>
                        <a:rPr lang="sv-SE" sz="1000" dirty="0" err="1"/>
                        <a:t>holder</a:t>
                      </a:r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/>
                        <a:t>Status </a:t>
                      </a:r>
                      <a:r>
                        <a:rPr lang="sv-SE" sz="1000" dirty="0" err="1"/>
                        <a:t>indicator</a:t>
                      </a:r>
                      <a:endParaRPr lang="sv-SE" sz="1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 err="1"/>
                        <a:t>Charging</a:t>
                      </a:r>
                      <a:r>
                        <a:rPr lang="sv-SE" sz="1000" dirty="0"/>
                        <a:t> in </a:t>
                      </a:r>
                      <a:r>
                        <a:rPr lang="sv-SE" sz="1000" dirty="0" err="1"/>
                        <a:t>holder</a:t>
                      </a:r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630114"/>
                  </a:ext>
                </a:extLst>
              </a:tr>
              <a:tr h="2240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b="1" dirty="0"/>
                        <a:t>CXDI-710C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Wireless</a:t>
                      </a:r>
                      <a:r>
                        <a:rPr lang="sv-SE" sz="1000" dirty="0"/>
                        <a:t> </a:t>
                      </a:r>
                    </a:p>
                    <a:p>
                      <a:pPr algn="ctr"/>
                      <a:r>
                        <a:rPr lang="sv-SE" sz="1000" dirty="0"/>
                        <a:t>35,0 x 42,6 cm </a:t>
                      </a:r>
                    </a:p>
                    <a:p>
                      <a:pPr algn="ctr"/>
                      <a:r>
                        <a:rPr lang="sv-SE" sz="1000" dirty="0"/>
                        <a:t>2,3 kg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729605"/>
                  </a:ext>
                </a:extLst>
              </a:tr>
              <a:tr h="504030">
                <a:tc vMerge="1"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/>
                        <a:t>Status </a:t>
                      </a:r>
                      <a:r>
                        <a:rPr lang="sv-SE" sz="1000" dirty="0" err="1"/>
                        <a:t>indicator</a:t>
                      </a:r>
                      <a:endParaRPr lang="sv-SE" sz="1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 err="1"/>
                        <a:t>Charging</a:t>
                      </a:r>
                      <a:r>
                        <a:rPr lang="sv-SE" sz="1000" dirty="0"/>
                        <a:t> in </a:t>
                      </a:r>
                      <a:r>
                        <a:rPr lang="sv-SE" sz="1000" dirty="0" err="1"/>
                        <a:t>holder</a:t>
                      </a:r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/>
                        <a:t>Status </a:t>
                      </a:r>
                      <a:r>
                        <a:rPr lang="sv-SE" sz="1000" dirty="0" err="1"/>
                        <a:t>indicator</a:t>
                      </a:r>
                      <a:endParaRPr lang="sv-SE" sz="1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sv-SE" sz="1000" dirty="0" err="1"/>
                        <a:t>Charging</a:t>
                      </a:r>
                      <a:r>
                        <a:rPr lang="sv-SE" sz="1000" dirty="0"/>
                        <a:t> in </a:t>
                      </a:r>
                      <a:r>
                        <a:rPr lang="sv-SE" sz="1000" dirty="0" err="1"/>
                        <a:t>holder</a:t>
                      </a:r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03245"/>
                  </a:ext>
                </a:extLst>
              </a:tr>
              <a:tr h="504030">
                <a:tc>
                  <a:txBody>
                    <a:bodyPr/>
                    <a:lstStyle/>
                    <a:p>
                      <a:r>
                        <a:rPr lang="sv-SE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CXDI-810C</a:t>
                      </a:r>
                      <a:endParaRPr lang="sv-SE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applicable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applicable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Wireless</a:t>
                      </a:r>
                      <a:endParaRPr lang="sv-SE" sz="1000" dirty="0"/>
                    </a:p>
                    <a:p>
                      <a:pPr algn="ctr"/>
                      <a:r>
                        <a:rPr lang="sv-SE" sz="1000" dirty="0"/>
                        <a:t>35,0 x 27,4 cm</a:t>
                      </a:r>
                    </a:p>
                    <a:p>
                      <a:pPr algn="ctr"/>
                      <a:r>
                        <a:rPr lang="sv-SE" sz="1000" dirty="0"/>
                        <a:t>1,8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272543"/>
                  </a:ext>
                </a:extLst>
              </a:tr>
              <a:tr h="364021">
                <a:tc>
                  <a:txBody>
                    <a:bodyPr/>
                    <a:lstStyle/>
                    <a:p>
                      <a:r>
                        <a:rPr lang="sv-SE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CXDI-401C </a:t>
                      </a:r>
                      <a:r>
                        <a:rPr lang="sv-SE" sz="1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Compact</a:t>
                      </a:r>
                      <a:endParaRPr lang="sv-SE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 err="1"/>
                        <a:t>yes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applicable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Fix </a:t>
                      </a:r>
                    </a:p>
                    <a:p>
                      <a:pPr algn="ctr"/>
                      <a:r>
                        <a:rPr lang="sv-SE" sz="1000" dirty="0"/>
                        <a:t>46 x 49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23564"/>
                  </a:ext>
                </a:extLst>
              </a:tr>
              <a:tr h="504030">
                <a:tc>
                  <a:txBody>
                    <a:bodyPr/>
                    <a:lstStyle/>
                    <a:p>
                      <a:r>
                        <a:rPr lang="sv-SE" sz="1000" b="1" i="1" dirty="0" err="1"/>
                        <a:t>Other</a:t>
                      </a:r>
                      <a:r>
                        <a:rPr lang="sv-SE" sz="1000" b="1" i="1" dirty="0"/>
                        <a:t> options: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Left/Right hand loading of grid &amp; Wireless detector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applicable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00" dirty="0"/>
                        <a:t>Not </a:t>
                      </a:r>
                      <a:r>
                        <a:rPr lang="sv-SE" sz="1000" dirty="0" err="1"/>
                        <a:t>applicable</a:t>
                      </a:r>
                      <a:endParaRPr lang="sv-S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638584"/>
                  </a:ext>
                </a:extLst>
              </a:tr>
            </a:tbl>
          </a:graphicData>
        </a:graphic>
      </p:graphicFrame>
      <p:pic>
        <p:nvPicPr>
          <p:cNvPr id="25" name="Bildobjekt 24" descr="En bild som visar enhet&#10;&#10;Automatiskt genererad beskrivning">
            <a:extLst>
              <a:ext uri="{FF2B5EF4-FFF2-40B4-BE49-F238E27FC236}">
                <a16:creationId xmlns:a16="http://schemas.microsoft.com/office/drawing/2014/main" id="{8AFF8692-F93D-429C-B6B4-34C745F85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099" y="125961"/>
            <a:ext cx="694099" cy="694099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D5490FBE-7627-4120-943C-A04EC4C4B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0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7679594-67BD-4251-9D91-B09F6F34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ACCESSORIES </a:t>
            </a:r>
          </a:p>
        </p:txBody>
      </p:sp>
    </p:spTree>
    <p:extLst>
      <p:ext uri="{BB962C8B-B14F-4D97-AF65-F5344CB8AC3E}">
        <p14:creationId xmlns:p14="http://schemas.microsoft.com/office/powerpoint/2010/main" val="2713976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90D9C7B-EC89-442B-B934-DD3FC3A0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ACCESSORIES</a:t>
            </a:r>
            <a:endParaRPr lang="sv-SE" dirty="0">
              <a:latin typeface="+mn-lt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AE41E9AF-CB27-4259-B78F-FFA8A78B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74" y="4203203"/>
            <a:ext cx="1652797" cy="2011581"/>
          </a:xfrm>
          <a:prstGeom prst="rect">
            <a:avLst/>
          </a:prstGeom>
        </p:spPr>
      </p:pic>
      <p:sp>
        <p:nvSpPr>
          <p:cNvPr id="4" name="Underrubrik 3">
            <a:extLst>
              <a:ext uri="{FF2B5EF4-FFF2-40B4-BE49-F238E27FC236}">
                <a16:creationId xmlns:a16="http://schemas.microsoft.com/office/drawing/2014/main" id="{998E8CCD-75C7-42A0-9DE5-02C5475B3A92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10690569" cy="285576"/>
          </a:xfrm>
        </p:spPr>
        <p:txBody>
          <a:bodyPr/>
          <a:lstStyle/>
          <a:p>
            <a:pPr marL="0" indent="0">
              <a:buNone/>
            </a:pPr>
            <a:r>
              <a:rPr lang="sv-SE" dirty="0" err="1"/>
              <a:t>We</a:t>
            </a:r>
            <a:r>
              <a:rPr lang="sv-SE" dirty="0"/>
              <a:t> offer a </a:t>
            </a:r>
            <a:r>
              <a:rPr lang="sv-SE" dirty="0" err="1"/>
              <a:t>wide</a:t>
            </a:r>
            <a:r>
              <a:rPr lang="sv-SE" dirty="0"/>
              <a:t> </a:t>
            </a:r>
            <a:r>
              <a:rPr lang="sv-SE" dirty="0" err="1"/>
              <a:t>range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accessories</a:t>
            </a:r>
            <a:r>
              <a:rPr lang="sv-SE" dirty="0"/>
              <a:t> to fit the </a:t>
            </a:r>
            <a:r>
              <a:rPr lang="sv-SE" dirty="0" err="1"/>
              <a:t>needs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customers</a:t>
            </a:r>
            <a:r>
              <a:rPr lang="sv-SE" dirty="0"/>
              <a:t>. </a:t>
            </a:r>
            <a:r>
              <a:rPr lang="sv-SE" dirty="0" err="1"/>
              <a:t>View</a:t>
            </a:r>
            <a:r>
              <a:rPr lang="sv-SE" dirty="0"/>
              <a:t> all at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website</a:t>
            </a:r>
            <a:r>
              <a:rPr lang="sv-SE" dirty="0"/>
              <a:t>: </a:t>
            </a:r>
            <a:r>
              <a:rPr lang="sv-SE" b="1" u="sng" dirty="0">
                <a:hlinkClick r:id="rId3"/>
              </a:rPr>
              <a:t>www.arcoma.se</a:t>
            </a:r>
            <a:r>
              <a:rPr lang="sv-SE" b="1" u="sng" dirty="0"/>
              <a:t>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BC358ED-C1AE-4605-BE5D-D28BA4559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89" y="2365936"/>
            <a:ext cx="2351707" cy="1088754"/>
          </a:xfrm>
          <a:prstGeom prst="rect">
            <a:avLst/>
          </a:prstGeom>
        </p:spPr>
      </p:pic>
      <p:pic>
        <p:nvPicPr>
          <p:cNvPr id="8" name="Bildobjekt 7" descr="En bild som visar vit&#10;&#10;Automatiskt genererad beskrivning">
            <a:extLst>
              <a:ext uri="{FF2B5EF4-FFF2-40B4-BE49-F238E27FC236}">
                <a16:creationId xmlns:a16="http://schemas.microsoft.com/office/drawing/2014/main" id="{645B1D27-4293-4270-8E51-195247FA6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59" y="2236854"/>
            <a:ext cx="1749223" cy="152563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9CEE2E0-468C-45F6-AA94-68FF6AFA4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08" y="2172610"/>
            <a:ext cx="1543672" cy="135435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12F4DC7-65AE-4EFE-9F07-8C76E3E23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93" y="2193397"/>
            <a:ext cx="2109107" cy="1467939"/>
          </a:xfrm>
          <a:prstGeom prst="rect">
            <a:avLst/>
          </a:prstGeom>
        </p:spPr>
      </p:pic>
      <p:pic>
        <p:nvPicPr>
          <p:cNvPr id="17" name="Bildobjekt 16" descr="En bild som visar byggnad&#10;&#10;Automatiskt genererad beskrivning">
            <a:extLst>
              <a:ext uri="{FF2B5EF4-FFF2-40B4-BE49-F238E27FC236}">
                <a16:creationId xmlns:a16="http://schemas.microsoft.com/office/drawing/2014/main" id="{8AE02804-9BA7-4BD9-9A0B-BE5442F6A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27" y="3762492"/>
            <a:ext cx="3572374" cy="1657581"/>
          </a:xfrm>
          <a:prstGeom prst="rect">
            <a:avLst/>
          </a:prstGeom>
        </p:spPr>
      </p:pic>
      <p:pic>
        <p:nvPicPr>
          <p:cNvPr id="21" name="Bildobjekt 20" descr="En bild som visar olika, foto, vit, bord&#10;&#10;Automatiskt genererad beskrivning">
            <a:extLst>
              <a:ext uri="{FF2B5EF4-FFF2-40B4-BE49-F238E27FC236}">
                <a16:creationId xmlns:a16="http://schemas.microsoft.com/office/drawing/2014/main" id="{5667B075-6C4E-4A9F-87B9-9127EFEF5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71" y="5137919"/>
            <a:ext cx="1911017" cy="1035364"/>
          </a:xfrm>
          <a:prstGeom prst="rect">
            <a:avLst/>
          </a:prstGeom>
        </p:spPr>
      </p:pic>
      <p:pic>
        <p:nvPicPr>
          <p:cNvPr id="23" name="Bildobjekt 22" descr="En bild som visar inomhus, elektronik, vit, bord&#10;&#10;Automatiskt genererad beskrivning">
            <a:extLst>
              <a:ext uri="{FF2B5EF4-FFF2-40B4-BE49-F238E27FC236}">
                <a16:creationId xmlns:a16="http://schemas.microsoft.com/office/drawing/2014/main" id="{E4574FA0-823D-4AF2-B243-3430FAFA49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289" y="4314552"/>
            <a:ext cx="2013380" cy="1342253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20F096E-B029-440F-A47C-8585796F1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3686" y="4251145"/>
            <a:ext cx="1911017" cy="17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0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00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3921CF8-0FC2-4DCF-A9BE-1DDCA70A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2642"/>
          <a:stretch/>
        </p:blipFill>
        <p:spPr>
          <a:xfrm>
            <a:off x="8242424" y="2888648"/>
            <a:ext cx="3947482" cy="306898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FCF6145D-EF3D-4F1A-B497-8F1C85257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3617" r="5114"/>
          <a:stretch/>
        </p:blipFill>
        <p:spPr>
          <a:xfrm>
            <a:off x="4134863" y="2888648"/>
            <a:ext cx="3949572" cy="305528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268EBC1-A641-472B-83BA-FBED55A80E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4597" r="3140" b="12386"/>
          <a:stretch/>
        </p:blipFill>
        <p:spPr>
          <a:xfrm>
            <a:off x="1" y="2888649"/>
            <a:ext cx="3949572" cy="3055283"/>
          </a:xfrm>
          <a:prstGeom prst="rect">
            <a:avLst/>
          </a:prstGeom>
        </p:spPr>
      </p:pic>
      <p:sp>
        <p:nvSpPr>
          <p:cNvPr id="22" name="Ellips 21">
            <a:extLst>
              <a:ext uri="{FF2B5EF4-FFF2-40B4-BE49-F238E27FC236}">
                <a16:creationId xmlns:a16="http://schemas.microsoft.com/office/drawing/2014/main" id="{9195DA1D-87EC-4243-9AD6-92BD77B33BB3}"/>
              </a:ext>
            </a:extLst>
          </p:cNvPr>
          <p:cNvSpPr/>
          <p:nvPr/>
        </p:nvSpPr>
        <p:spPr>
          <a:xfrm>
            <a:off x="2544605" y="4556276"/>
            <a:ext cx="1270325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Reduce healthcare costs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81BC3124-314F-432A-9040-9DB93B2D09DB}"/>
              </a:ext>
            </a:extLst>
          </p:cNvPr>
          <p:cNvSpPr/>
          <p:nvPr/>
        </p:nvSpPr>
        <p:spPr>
          <a:xfrm>
            <a:off x="6628244" y="4556276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Improve work environment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EC502B4E-4DC4-44CB-8F36-19257B6EA509}"/>
              </a:ext>
            </a:extLst>
          </p:cNvPr>
          <p:cNvSpPr/>
          <p:nvPr/>
        </p:nvSpPr>
        <p:spPr>
          <a:xfrm>
            <a:off x="10764928" y="4641339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Improve patient care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" y="496716"/>
            <a:ext cx="9296505" cy="725520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ABOUT ARCOMA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00AE23E9-84D4-4B9C-8089-343BF06203D9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1013180" y="1304800"/>
            <a:ext cx="9973268" cy="139360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Arcoma develops, produces and provides complete radiology solutions worldwide with the mission to improve care for the patient and the work environment for the user.</a:t>
            </a:r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52711-DAAE-4E12-ABB2-B13D1C29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736" y="2243586"/>
            <a:ext cx="4371183" cy="2041651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Arcoma offers product solutions covering key clinical applications in the radiology area.</a:t>
            </a:r>
          </a:p>
        </p:txBody>
      </p:sp>
      <p:sp>
        <p:nvSpPr>
          <p:cNvPr id="18" name="TextBox 81">
            <a:extLst>
              <a:ext uri="{FF2B5EF4-FFF2-40B4-BE49-F238E27FC236}">
                <a16:creationId xmlns:a16="http://schemas.microsoft.com/office/drawing/2014/main" id="{531CF662-2F07-49F0-8F98-BE3669D41BE7}"/>
              </a:ext>
            </a:extLst>
          </p:cNvPr>
          <p:cNvSpPr txBox="1"/>
          <p:nvPr/>
        </p:nvSpPr>
        <p:spPr>
          <a:xfrm>
            <a:off x="9273107" y="1326949"/>
            <a:ext cx="1699182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dirty="0"/>
              <a:t>MUSCLE/</a:t>
            </a:r>
            <a:br>
              <a:rPr lang="en-US" sz="2000" b="1" dirty="0"/>
            </a:br>
            <a:r>
              <a:rPr lang="en-US" sz="2000" b="1" dirty="0"/>
              <a:t>SKELETON CLINIC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D5ECC687-F9C8-4E26-9B11-A7F349AF6ABC}"/>
              </a:ext>
            </a:extLst>
          </p:cNvPr>
          <p:cNvSpPr txBox="1"/>
          <p:nvPr/>
        </p:nvSpPr>
        <p:spPr>
          <a:xfrm>
            <a:off x="9156765" y="4685973"/>
            <a:ext cx="2095085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TRAUMA/</a:t>
            </a:r>
          </a:p>
          <a:p>
            <a:pPr algn="ctr"/>
            <a:r>
              <a:rPr lang="en-US" sz="2000" b="1"/>
              <a:t>RESUS CLINIC</a:t>
            </a:r>
          </a:p>
          <a:p>
            <a:pPr algn="ctr"/>
            <a:endParaRPr lang="en-US" sz="2000" b="1">
              <a:ea typeface="Poppins SemiBold" charset="0"/>
              <a:cs typeface="Segoe UI" panose="020B0502040204020203" pitchFamily="34" charset="0"/>
            </a:endParaRPr>
          </a:p>
        </p:txBody>
      </p:sp>
      <p:sp>
        <p:nvSpPr>
          <p:cNvPr id="25" name="TextBox 87">
            <a:extLst>
              <a:ext uri="{FF2B5EF4-FFF2-40B4-BE49-F238E27FC236}">
                <a16:creationId xmlns:a16="http://schemas.microsoft.com/office/drawing/2014/main" id="{9C1FF675-AF8D-4C21-B1DD-E981EAB96484}"/>
              </a:ext>
            </a:extLst>
          </p:cNvPr>
          <p:cNvSpPr txBox="1"/>
          <p:nvPr/>
        </p:nvSpPr>
        <p:spPr>
          <a:xfrm>
            <a:off x="7180894" y="1452132"/>
            <a:ext cx="1697677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>
                <a:ea typeface="Poppins SemiBold" charset="0"/>
                <a:cs typeface="Segoe UI" panose="020B0502040204020203" pitchFamily="34" charset="0"/>
              </a:rPr>
              <a:t>GENERAL CLINIC</a:t>
            </a:r>
          </a:p>
        </p:txBody>
      </p:sp>
      <p:sp>
        <p:nvSpPr>
          <p:cNvPr id="29" name="TextBox 92">
            <a:extLst>
              <a:ext uri="{FF2B5EF4-FFF2-40B4-BE49-F238E27FC236}">
                <a16:creationId xmlns:a16="http://schemas.microsoft.com/office/drawing/2014/main" id="{02A4AB4E-8F33-404A-BFED-C1529A206F08}"/>
              </a:ext>
            </a:extLst>
          </p:cNvPr>
          <p:cNvSpPr txBox="1"/>
          <p:nvPr/>
        </p:nvSpPr>
        <p:spPr>
          <a:xfrm>
            <a:off x="8203813" y="2990419"/>
            <a:ext cx="1905904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THORACIC CLINIC</a:t>
            </a:r>
          </a:p>
          <a:p>
            <a:pPr algn="ctr"/>
            <a:endParaRPr lang="en-US" sz="2000">
              <a:ea typeface="Poppins SemiBold" charset="0"/>
              <a:cs typeface="Segoe UI" panose="020B0502040204020203" pitchFamily="34" charset="0"/>
            </a:endParaRPr>
          </a:p>
        </p:txBody>
      </p:sp>
      <p:sp>
        <p:nvSpPr>
          <p:cNvPr id="31" name="TextBox 81">
            <a:extLst>
              <a:ext uri="{FF2B5EF4-FFF2-40B4-BE49-F238E27FC236}">
                <a16:creationId xmlns:a16="http://schemas.microsoft.com/office/drawing/2014/main" id="{A2D37768-299F-45A2-8091-8C96968F10FF}"/>
              </a:ext>
            </a:extLst>
          </p:cNvPr>
          <p:cNvSpPr txBox="1"/>
          <p:nvPr/>
        </p:nvSpPr>
        <p:spPr>
          <a:xfrm>
            <a:off x="7268392" y="4685973"/>
            <a:ext cx="165794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PEDIATRIC CLINIC</a:t>
            </a:r>
          </a:p>
        </p:txBody>
      </p: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411BC85-3AC6-4ABE-AD16-A134C163ED92}"/>
              </a:ext>
            </a:extLst>
          </p:cNvPr>
          <p:cNvCxnSpPr/>
          <p:nvPr/>
        </p:nvCxnSpPr>
        <p:spPr>
          <a:xfrm>
            <a:off x="9038747" y="121191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2A339D43-5CB0-4BBE-8FEE-28BCA6CCE208}"/>
              </a:ext>
            </a:extLst>
          </p:cNvPr>
          <p:cNvCxnSpPr/>
          <p:nvPr/>
        </p:nvCxnSpPr>
        <p:spPr>
          <a:xfrm>
            <a:off x="10201739" y="2746270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Rak koppling 33">
            <a:extLst>
              <a:ext uri="{FF2B5EF4-FFF2-40B4-BE49-F238E27FC236}">
                <a16:creationId xmlns:a16="http://schemas.microsoft.com/office/drawing/2014/main" id="{91C812C2-3EC2-4E26-832A-FDBEBA30EDF6}"/>
              </a:ext>
            </a:extLst>
          </p:cNvPr>
          <p:cNvCxnSpPr/>
          <p:nvPr/>
        </p:nvCxnSpPr>
        <p:spPr>
          <a:xfrm>
            <a:off x="7061680" y="121191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C2B8ABDA-FC4F-42CA-9B7E-7BF9786A6968}"/>
              </a:ext>
            </a:extLst>
          </p:cNvPr>
          <p:cNvCxnSpPr/>
          <p:nvPr/>
        </p:nvCxnSpPr>
        <p:spPr>
          <a:xfrm>
            <a:off x="8004690" y="2746270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Rak koppling 43">
            <a:extLst>
              <a:ext uri="{FF2B5EF4-FFF2-40B4-BE49-F238E27FC236}">
                <a16:creationId xmlns:a16="http://schemas.microsoft.com/office/drawing/2014/main" id="{3655B255-0DCA-4033-AB1D-7715B64C5321}"/>
              </a:ext>
            </a:extLst>
          </p:cNvPr>
          <p:cNvCxnSpPr/>
          <p:nvPr/>
        </p:nvCxnSpPr>
        <p:spPr>
          <a:xfrm>
            <a:off x="9156765" y="4434875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Rak koppling 44">
            <a:extLst>
              <a:ext uri="{FF2B5EF4-FFF2-40B4-BE49-F238E27FC236}">
                <a16:creationId xmlns:a16="http://schemas.microsoft.com/office/drawing/2014/main" id="{662767B5-4885-43D2-8DCC-33688D7F7241}"/>
              </a:ext>
            </a:extLst>
          </p:cNvPr>
          <p:cNvCxnSpPr/>
          <p:nvPr/>
        </p:nvCxnSpPr>
        <p:spPr>
          <a:xfrm>
            <a:off x="11124160" y="122022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Rak koppling 46">
            <a:extLst>
              <a:ext uri="{FF2B5EF4-FFF2-40B4-BE49-F238E27FC236}">
                <a16:creationId xmlns:a16="http://schemas.microsoft.com/office/drawing/2014/main" id="{E60562CF-2159-4F0B-BA4E-B8B0E803268E}"/>
              </a:ext>
            </a:extLst>
          </p:cNvPr>
          <p:cNvCxnSpPr/>
          <p:nvPr/>
        </p:nvCxnSpPr>
        <p:spPr>
          <a:xfrm>
            <a:off x="11182668" y="4434874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Rak koppling 50">
            <a:extLst>
              <a:ext uri="{FF2B5EF4-FFF2-40B4-BE49-F238E27FC236}">
                <a16:creationId xmlns:a16="http://schemas.microsoft.com/office/drawing/2014/main" id="{5919B661-015F-46C8-BDB9-CDB401E8BF30}"/>
              </a:ext>
            </a:extLst>
          </p:cNvPr>
          <p:cNvCxnSpPr/>
          <p:nvPr/>
        </p:nvCxnSpPr>
        <p:spPr>
          <a:xfrm>
            <a:off x="7071022" y="4413507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8F88D45A-6DAE-4B97-BFBB-5B52733F2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7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">
            <a:extLst>
              <a:ext uri="{FF2B5EF4-FFF2-40B4-BE49-F238E27FC236}">
                <a16:creationId xmlns:a16="http://schemas.microsoft.com/office/drawing/2014/main" id="{686EB29E-17A2-4DD2-8F52-433BFF3C1ECE}"/>
              </a:ext>
            </a:extLst>
          </p:cNvPr>
          <p:cNvSpPr txBox="1">
            <a:spLocks/>
          </p:cNvSpPr>
          <p:nvPr/>
        </p:nvSpPr>
        <p:spPr>
          <a:xfrm>
            <a:off x="4161323" y="2499268"/>
            <a:ext cx="3610863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UNIQUE</a:t>
            </a:r>
          </a:p>
          <a:p>
            <a:r>
              <a:rPr lang="en-US" sz="4000" dirty="0">
                <a:latin typeface="+mn-lt"/>
              </a:rPr>
              <a:t>RELIABILITY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252711-DAAE-4E12-ABB2-B13D1C29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68" y="2499269"/>
            <a:ext cx="2749608" cy="1949009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+mn-lt"/>
              </a:rPr>
              <a:t>SUPERIOR WORKFLOW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BDF56E27-2692-459A-ACA9-6B215894D000}"/>
              </a:ext>
            </a:extLst>
          </p:cNvPr>
          <p:cNvCxnSpPr/>
          <p:nvPr/>
        </p:nvCxnSpPr>
        <p:spPr>
          <a:xfrm>
            <a:off x="4065071" y="2499269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539BB3CC-1EAD-4E9D-A84F-8A25C4B7EC56}"/>
              </a:ext>
            </a:extLst>
          </p:cNvPr>
          <p:cNvCxnSpPr/>
          <p:nvPr/>
        </p:nvCxnSpPr>
        <p:spPr>
          <a:xfrm>
            <a:off x="7922981" y="2499268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D1C42150-25F8-45AE-81A5-A7F2175F37F0}"/>
              </a:ext>
            </a:extLst>
          </p:cNvPr>
          <p:cNvSpPr txBox="1">
            <a:spLocks/>
          </p:cNvSpPr>
          <p:nvPr/>
        </p:nvSpPr>
        <p:spPr>
          <a:xfrm>
            <a:off x="8012817" y="2499268"/>
            <a:ext cx="2881290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EXCELLENT DIAGNOSTIC RESULTS</a:t>
            </a:r>
            <a:endParaRPr lang="en-US" sz="2800" dirty="0">
              <a:latin typeface="+mn-l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883E257-BCC8-4157-986C-707F98FB8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  <p:sp>
        <p:nvSpPr>
          <p:cNvPr id="9" name="Rubrik 2">
            <a:extLst>
              <a:ext uri="{FF2B5EF4-FFF2-40B4-BE49-F238E27FC236}">
                <a16:creationId xmlns:a16="http://schemas.microsoft.com/office/drawing/2014/main" id="{3470032E-FE4C-46D2-B9A5-759C9FE5CA95}"/>
              </a:ext>
            </a:extLst>
          </p:cNvPr>
          <p:cNvSpPr txBox="1">
            <a:spLocks/>
          </p:cNvSpPr>
          <p:nvPr/>
        </p:nvSpPr>
        <p:spPr>
          <a:xfrm>
            <a:off x="584474" y="496716"/>
            <a:ext cx="9296505" cy="725520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sv-SE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OUR PRODUCTS ENABLE</a:t>
            </a:r>
          </a:p>
        </p:txBody>
      </p:sp>
    </p:spTree>
    <p:extLst>
      <p:ext uri="{BB962C8B-B14F-4D97-AF65-F5344CB8AC3E}">
        <p14:creationId xmlns:p14="http://schemas.microsoft.com/office/powerpoint/2010/main" val="196473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1DBF712-F0DA-4A28-9B9E-84E215D4AF52}"/>
              </a:ext>
            </a:extLst>
          </p:cNvPr>
          <p:cNvSpPr txBox="1">
            <a:spLocks/>
          </p:cNvSpPr>
          <p:nvPr/>
        </p:nvSpPr>
        <p:spPr>
          <a:xfrm>
            <a:off x="393700" y="3825995"/>
            <a:ext cx="4502150" cy="7953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ARCOMA INTUITION</a:t>
            </a:r>
          </a:p>
        </p:txBody>
      </p:sp>
    </p:spTree>
    <p:extLst>
      <p:ext uri="{BB962C8B-B14F-4D97-AF65-F5344CB8AC3E}">
        <p14:creationId xmlns:p14="http://schemas.microsoft.com/office/powerpoint/2010/main" val="182766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16E3BA0-1836-4850-B0B7-70EE60676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4297" r="22868"/>
          <a:stretch/>
        </p:blipFill>
        <p:spPr>
          <a:xfrm>
            <a:off x="5422232" y="-47510"/>
            <a:ext cx="6779796" cy="69055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5306" y="922513"/>
            <a:ext cx="3438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INTUITION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5306" y="1981385"/>
            <a:ext cx="4336926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VERSATILE DIGITAL RADIOGRAPHY SYSTEM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5305" y="2500512"/>
            <a:ext cx="3315789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/>
              <a:t>Arcoma</a:t>
            </a:r>
            <a:r>
              <a:rPr lang="en-US" sz="1400" dirty="0"/>
              <a:t> Intuition is a versatile digital radiography system that combines outstanding image quality with clinical flexibility and high productivity for a wide range of radiographic applications.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The cost-effective, modular concept allows you to configure the system to precisely fit your room and clinical requirements.</a:t>
            </a:r>
            <a:endParaRPr lang="en-US" sz="14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53A01B31-B4C4-4258-BE98-5995D6BD2613}"/>
              </a:ext>
            </a:extLst>
          </p:cNvPr>
          <p:cNvSpPr txBox="1"/>
          <p:nvPr/>
        </p:nvSpPr>
        <p:spPr>
          <a:xfrm>
            <a:off x="64168" y="32084"/>
            <a:ext cx="4336926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 dirty="0">
                <a:solidFill>
                  <a:schemeClr val="bg1">
                    <a:lumMod val="65000"/>
                  </a:schemeClr>
                </a:solidFill>
                <a:ea typeface="Montserrat Semi" charset="0"/>
                <a:cs typeface="Montserrat Semi" charset="0"/>
              </a:rPr>
              <a:t>OUR PRODUCT LINES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4010FF5-E5E0-44EF-804E-E3470C98ED6A}"/>
              </a:ext>
            </a:extLst>
          </p:cNvPr>
          <p:cNvSpPr txBox="1"/>
          <p:nvPr/>
        </p:nvSpPr>
        <p:spPr>
          <a:xfrm>
            <a:off x="5550568" y="6588220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00206B0-E57E-41BA-9878-17A6488C0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4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F12F832-6E7B-4391-9FE8-651984AC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45" y="1897491"/>
            <a:ext cx="5635201" cy="444884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34452" y="3079038"/>
            <a:ext cx="3444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INTUITION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57640" y="4020312"/>
            <a:ext cx="2605204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VERSATILE DIGITAL </a:t>
            </a:r>
            <a:b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</a:b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RADIOGRAPHY SYSTEM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E459CDE2-ED52-47A2-A184-F9E73AD5BB79}"/>
              </a:ext>
            </a:extLst>
          </p:cNvPr>
          <p:cNvSpPr/>
          <p:nvPr/>
        </p:nvSpPr>
        <p:spPr>
          <a:xfrm>
            <a:off x="4658281" y="247379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Low dose 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F90ADF35-167C-4F99-9EB3-21A0993889D2}"/>
              </a:ext>
            </a:extLst>
          </p:cNvPr>
          <p:cNvSpPr/>
          <p:nvPr/>
        </p:nvSpPr>
        <p:spPr>
          <a:xfrm>
            <a:off x="6970247" y="357532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Excellent imaging results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6F757F48-E093-42AF-A4C4-838D996BA08D}"/>
              </a:ext>
            </a:extLst>
          </p:cNvPr>
          <p:cNvSpPr/>
          <p:nvPr/>
        </p:nvSpPr>
        <p:spPr>
          <a:xfrm>
            <a:off x="8860174" y="1282697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Shared detector configurations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C0C589F3-57D1-4578-84B8-420BB1A0D784}"/>
              </a:ext>
            </a:extLst>
          </p:cNvPr>
          <p:cNvSpPr/>
          <p:nvPr/>
        </p:nvSpPr>
        <p:spPr>
          <a:xfrm>
            <a:off x="9985146" y="3002791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Ergonomic design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4D7740D-3B85-40ED-93E5-0ED98EAD603F}"/>
              </a:ext>
            </a:extLst>
          </p:cNvPr>
          <p:cNvSpPr/>
          <p:nvPr/>
        </p:nvSpPr>
        <p:spPr>
          <a:xfrm>
            <a:off x="2454174" y="920968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Smart investment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F2040BD6-49FE-42A0-A889-BA1584386536}"/>
              </a:ext>
            </a:extLst>
          </p:cNvPr>
          <p:cNvSpPr/>
          <p:nvPr/>
        </p:nvSpPr>
        <p:spPr>
          <a:xfrm>
            <a:off x="1357057" y="2755410"/>
            <a:ext cx="1397358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Easy workflow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1AB5264-E803-48CD-9FE2-DCC7A86ABE56}"/>
              </a:ext>
            </a:extLst>
          </p:cNvPr>
          <p:cNvSpPr txBox="1"/>
          <p:nvPr/>
        </p:nvSpPr>
        <p:spPr>
          <a:xfrm>
            <a:off x="24219" y="6582634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14305E-3E86-4F5B-A075-329BCAC5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5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objekt 33">
            <a:extLst>
              <a:ext uri="{FF2B5EF4-FFF2-40B4-BE49-F238E27FC236}">
                <a16:creationId xmlns:a16="http://schemas.microsoft.com/office/drawing/2014/main" id="{B44C060F-D627-43B6-8C5F-C8609526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3"/>
          <a:stretch/>
        </p:blipFill>
        <p:spPr>
          <a:xfrm>
            <a:off x="3336944" y="1256445"/>
            <a:ext cx="6497078" cy="4863391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6D07664-6CEF-405D-9D0C-E49A545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EASY WORKFLOW 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482B9323-C238-423B-B111-F94EF3BAAB89}"/>
              </a:ext>
            </a:extLst>
          </p:cNvPr>
          <p:cNvSpPr txBox="1"/>
          <p:nvPr/>
        </p:nvSpPr>
        <p:spPr>
          <a:xfrm>
            <a:off x="9101849" y="2573437"/>
            <a:ext cx="319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EXCELLENT FINE-TUNING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F07CD37C-6089-4DDB-A59F-6B17B6C3011B}"/>
              </a:ext>
            </a:extLst>
          </p:cNvPr>
          <p:cNvSpPr txBox="1"/>
          <p:nvPr/>
        </p:nvSpPr>
        <p:spPr>
          <a:xfrm>
            <a:off x="416963" y="5022486"/>
            <a:ext cx="272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AUTOMATIC DETECTOR TRACKING</a:t>
            </a:r>
          </a:p>
        </p:txBody>
      </p:sp>
      <p:cxnSp>
        <p:nvCxnSpPr>
          <p:cNvPr id="30" name="Koppling: vinklad 29">
            <a:extLst>
              <a:ext uri="{FF2B5EF4-FFF2-40B4-BE49-F238E27FC236}">
                <a16:creationId xmlns:a16="http://schemas.microsoft.com/office/drawing/2014/main" id="{F0E9A8E9-FBE9-4614-92DC-6833954FC3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2967" y="2815688"/>
            <a:ext cx="1552411" cy="507832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Koppling: vinklad 40">
            <a:extLst>
              <a:ext uri="{FF2B5EF4-FFF2-40B4-BE49-F238E27FC236}">
                <a16:creationId xmlns:a16="http://schemas.microsoft.com/office/drawing/2014/main" id="{16DC0A9C-D08E-408D-8CEF-9F9728312C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8506" y="4495183"/>
            <a:ext cx="4064611" cy="1639382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Underrubrik 3">
            <a:extLst>
              <a:ext uri="{FF2B5EF4-FFF2-40B4-BE49-F238E27FC236}">
                <a16:creationId xmlns:a16="http://schemas.microsoft.com/office/drawing/2014/main" id="{8BEB9D0C-09BE-4C3B-BDAD-A753B26B3672}"/>
              </a:ext>
            </a:extLst>
          </p:cNvPr>
          <p:cNvSpPr txBox="1">
            <a:spLocks/>
          </p:cNvSpPr>
          <p:nvPr/>
        </p:nvSpPr>
        <p:spPr>
          <a:xfrm>
            <a:off x="416963" y="5594467"/>
            <a:ext cx="3263326" cy="720315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Automatically follows the movement of the tube and detector with high precision. </a:t>
            </a:r>
          </a:p>
        </p:txBody>
      </p:sp>
      <p:sp>
        <p:nvSpPr>
          <p:cNvPr id="17" name="Underrubrik 3">
            <a:extLst>
              <a:ext uri="{FF2B5EF4-FFF2-40B4-BE49-F238E27FC236}">
                <a16:creationId xmlns:a16="http://schemas.microsoft.com/office/drawing/2014/main" id="{9CAC7CD8-6D5E-48DC-B27D-336D0AE6E65C}"/>
              </a:ext>
            </a:extLst>
          </p:cNvPr>
          <p:cNvSpPr txBox="1">
            <a:spLocks/>
          </p:cNvSpPr>
          <p:nvPr/>
        </p:nvSpPr>
        <p:spPr>
          <a:xfrm>
            <a:off x="9111474" y="2883116"/>
            <a:ext cx="2799606" cy="75360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Fine-tuning is done manually, with minimal force needed.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161AAE78-40D9-4A1A-AB17-CA129DE1255C}"/>
              </a:ext>
            </a:extLst>
          </p:cNvPr>
          <p:cNvSpPr txBox="1"/>
          <p:nvPr/>
        </p:nvSpPr>
        <p:spPr>
          <a:xfrm>
            <a:off x="9090054" y="990565"/>
            <a:ext cx="319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EASY TO USE INTERFACE</a:t>
            </a:r>
          </a:p>
        </p:txBody>
      </p:sp>
      <p:sp>
        <p:nvSpPr>
          <p:cNvPr id="31" name="Underrubrik 3">
            <a:extLst>
              <a:ext uri="{FF2B5EF4-FFF2-40B4-BE49-F238E27FC236}">
                <a16:creationId xmlns:a16="http://schemas.microsoft.com/office/drawing/2014/main" id="{7F24A706-62D0-4C5D-82BD-01661EBBF863}"/>
              </a:ext>
            </a:extLst>
          </p:cNvPr>
          <p:cNvSpPr txBox="1">
            <a:spLocks/>
          </p:cNvSpPr>
          <p:nvPr/>
        </p:nvSpPr>
        <p:spPr>
          <a:xfrm>
            <a:off x="9081294" y="1299957"/>
            <a:ext cx="3015624" cy="75360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User interface with easy access to important information for quick adaptations/changes.</a:t>
            </a:r>
            <a:endParaRPr lang="en-US" sz="1200" dirty="0"/>
          </a:p>
        </p:txBody>
      </p:sp>
      <p:cxnSp>
        <p:nvCxnSpPr>
          <p:cNvPr id="23" name="Koppling: vinklad 22">
            <a:extLst>
              <a:ext uri="{FF2B5EF4-FFF2-40B4-BE49-F238E27FC236}">
                <a16:creationId xmlns:a16="http://schemas.microsoft.com/office/drawing/2014/main" id="{65D25EB6-789A-4A19-9F3E-7B8336EFB7A0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18681" y="3952053"/>
            <a:ext cx="829589" cy="256672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Koppling: vinklad 35">
            <a:extLst>
              <a:ext uri="{FF2B5EF4-FFF2-40B4-BE49-F238E27FC236}">
                <a16:creationId xmlns:a16="http://schemas.microsoft.com/office/drawing/2014/main" id="{6D5C70B9-086D-4F7A-B91F-B315B1A9C148}"/>
              </a:ext>
            </a:extLst>
          </p:cNvPr>
          <p:cNvCxnSpPr>
            <a:cxnSpLocks/>
          </p:cNvCxnSpPr>
          <p:nvPr/>
        </p:nvCxnSpPr>
        <p:spPr>
          <a:xfrm flipV="1">
            <a:off x="7305958" y="1159842"/>
            <a:ext cx="1749420" cy="1513597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1">
            <a:extLst>
              <a:ext uri="{FF2B5EF4-FFF2-40B4-BE49-F238E27FC236}">
                <a16:creationId xmlns:a16="http://schemas.microsoft.com/office/drawing/2014/main" id="{DF72732F-116A-46C0-9C79-DDBEEFF745DB}"/>
              </a:ext>
            </a:extLst>
          </p:cNvPr>
          <p:cNvSpPr txBox="1"/>
          <p:nvPr/>
        </p:nvSpPr>
        <p:spPr>
          <a:xfrm>
            <a:off x="9021870" y="4853209"/>
            <a:ext cx="319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WIRELESS DETECTORS</a:t>
            </a:r>
          </a:p>
        </p:txBody>
      </p:sp>
      <p:sp>
        <p:nvSpPr>
          <p:cNvPr id="38" name="Underrubrik 3">
            <a:extLst>
              <a:ext uri="{FF2B5EF4-FFF2-40B4-BE49-F238E27FC236}">
                <a16:creationId xmlns:a16="http://schemas.microsoft.com/office/drawing/2014/main" id="{A51C5903-45A1-49E7-9C7E-DB108337A7FF}"/>
              </a:ext>
            </a:extLst>
          </p:cNvPr>
          <p:cNvSpPr txBox="1">
            <a:spLocks/>
          </p:cNvSpPr>
          <p:nvPr/>
        </p:nvSpPr>
        <p:spPr>
          <a:xfrm>
            <a:off x="9021870" y="5191763"/>
            <a:ext cx="2799606" cy="75360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Ultralight, flexible and wireless detectors. </a:t>
            </a:r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BE8CF5A4-1B3A-49DF-9EC4-3DEF7B603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94737" l="3294" r="96627">
                        <a14:foregroundMark x1="23294" y1="51901" x2="3686" y2="63743"/>
                        <a14:foregroundMark x1="3686" y1="63743" x2="22118" y2="90643"/>
                        <a14:foregroundMark x1="22118" y1="90643" x2="31451" y2="89035"/>
                        <a14:foregroundMark x1="13490" y1="82310" x2="2039" y2="51170"/>
                        <a14:foregroundMark x1="2039" y1="51170" x2="43451" y2="19152"/>
                        <a14:foregroundMark x1="43451" y1="19152" x2="86588" y2="19152"/>
                        <a14:foregroundMark x1="86588" y1="19152" x2="96235" y2="54094"/>
                        <a14:foregroundMark x1="96235" y1="54094" x2="96627" y2="94737"/>
                        <a14:foregroundMark x1="96627" y1="94737" x2="3294" y2="94444"/>
                        <a14:foregroundMark x1="3686" y1="51901" x2="15137" y2="43421"/>
                        <a14:foregroundMark x1="41176" y1="19883" x2="39608" y2="24415"/>
                        <a14:foregroundMark x1="9020" y1="46491" x2="13490" y2="3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416" y="5789119"/>
            <a:ext cx="1749420" cy="938512"/>
          </a:xfrm>
          <a:prstGeom prst="rect">
            <a:avLst/>
          </a:prstGeom>
        </p:spPr>
      </p:pic>
      <p:cxnSp>
        <p:nvCxnSpPr>
          <p:cNvPr id="40" name="Koppling: vinklad 39">
            <a:extLst>
              <a:ext uri="{FF2B5EF4-FFF2-40B4-BE49-F238E27FC236}">
                <a16:creationId xmlns:a16="http://schemas.microsoft.com/office/drawing/2014/main" id="{747B3982-1158-46FF-A1B7-CD7945569D13}"/>
              </a:ext>
            </a:extLst>
          </p:cNvPr>
          <p:cNvCxnSpPr>
            <a:cxnSpLocks/>
            <a:endCxn id="28" idx="3"/>
          </p:cNvCxnSpPr>
          <p:nvPr/>
        </p:nvCxnSpPr>
        <p:spPr>
          <a:xfrm rot="5400000">
            <a:off x="8594174" y="5830627"/>
            <a:ext cx="617411" cy="238085"/>
          </a:xfrm>
          <a:prstGeom prst="bentConnector2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4C4CD94C-4E1D-4E3A-BEFF-B57F72735577}"/>
              </a:ext>
            </a:extLst>
          </p:cNvPr>
          <p:cNvSpPr txBox="1"/>
          <p:nvPr/>
        </p:nvSpPr>
        <p:spPr>
          <a:xfrm>
            <a:off x="0" y="6583434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653364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rcoma colou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8567C"/>
      </a:accent1>
      <a:accent2>
        <a:srgbClr val="8A8700"/>
      </a:accent2>
      <a:accent3>
        <a:srgbClr val="2D3543"/>
      </a:accent3>
      <a:accent4>
        <a:srgbClr val="526A89"/>
      </a:accent4>
      <a:accent5>
        <a:srgbClr val="706F6F"/>
      </a:accent5>
      <a:accent6>
        <a:srgbClr val="BFBFBF"/>
      </a:accent6>
      <a:hlink>
        <a:srgbClr val="2D3543"/>
      </a:hlink>
      <a:folHlink>
        <a:srgbClr val="526A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ll rev02" id="{33B977EA-B1EE-4903-BDD2-DAAD255B660E}" vid="{D7233A44-B271-4A7E-8700-3ADA7E6E852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Arcoma product presentation - draft 01</Template>
  <TotalTime>6643</TotalTime>
  <Words>1924</Words>
  <Application>Microsoft Office PowerPoint</Application>
  <PresentationFormat>Bredbild</PresentationFormat>
  <Paragraphs>305</Paragraphs>
  <Slides>25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Montserrat Light</vt:lpstr>
      <vt:lpstr>Myriad Pro Light</vt:lpstr>
      <vt:lpstr>Segoe UI</vt:lpstr>
      <vt:lpstr>Wingdings</vt:lpstr>
      <vt:lpstr>Office-tema</vt:lpstr>
      <vt:lpstr>PRODUCT PRESENTATION Arcoma Intuition</vt:lpstr>
      <vt:lpstr>CONTENT</vt:lpstr>
      <vt:lpstr>ABOUT ARCOMA</vt:lpstr>
      <vt:lpstr>Arcoma offers product solutions covering key clinical applications in the radiology area.</vt:lpstr>
      <vt:lpstr>SUPERIOR WORKFLOW</vt:lpstr>
      <vt:lpstr>PowerPoint-presentation</vt:lpstr>
      <vt:lpstr>PowerPoint-presentation</vt:lpstr>
      <vt:lpstr>PowerPoint-presentation</vt:lpstr>
      <vt:lpstr>EASY WORKFLOW </vt:lpstr>
      <vt:lpstr>SMART INVESTMENT</vt:lpstr>
      <vt:lpstr>LOW DOSE</vt:lpstr>
      <vt:lpstr>Components that contributes to low dose</vt:lpstr>
      <vt:lpstr>EXCELLENT IMAGING RESULT</vt:lpstr>
      <vt:lpstr>SHARED DETECTOR CONFIGURATIONS</vt:lpstr>
      <vt:lpstr>ERGONOMIC DESIGN</vt:lpstr>
      <vt:lpstr>TECHNICAL SPECIFICATIONS</vt:lpstr>
      <vt:lpstr>THE DETECTORS  - A DEEPER LOOK  </vt:lpstr>
      <vt:lpstr>CANON DETECTORS</vt:lpstr>
      <vt:lpstr>THE DETECTORS</vt:lpstr>
      <vt:lpstr>DETECTOR  BENEFITS</vt:lpstr>
      <vt:lpstr>DETECTOR - FEATURES</vt:lpstr>
      <vt:lpstr>DETECTOR INTEGRATION WITH FULL FLEXIBILITY</vt:lpstr>
      <vt:lpstr>ACCESSORIES </vt:lpstr>
      <vt:lpstr>ACCESSORIES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Frida Robbe</dc:creator>
  <cp:lastModifiedBy>Frida Robbe</cp:lastModifiedBy>
  <cp:revision>112</cp:revision>
  <dcterms:created xsi:type="dcterms:W3CDTF">2019-10-08T13:38:02Z</dcterms:created>
  <dcterms:modified xsi:type="dcterms:W3CDTF">2020-04-17T12:18:50Z</dcterms:modified>
</cp:coreProperties>
</file>