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06" r:id="rId3"/>
    <p:sldId id="265" r:id="rId4"/>
    <p:sldId id="2411" r:id="rId5"/>
    <p:sldId id="2413" r:id="rId6"/>
    <p:sldId id="2608" r:id="rId7"/>
    <p:sldId id="2459" r:id="rId8"/>
    <p:sldId id="2602" r:id="rId9"/>
    <p:sldId id="2607" r:id="rId10"/>
    <p:sldId id="2458" r:id="rId11"/>
    <p:sldId id="2475" r:id="rId12"/>
    <p:sldId id="2598" r:id="rId13"/>
    <p:sldId id="2460" r:id="rId14"/>
    <p:sldId id="2604" r:id="rId15"/>
    <p:sldId id="2603" r:id="rId16"/>
    <p:sldId id="2609" r:id="rId17"/>
    <p:sldId id="2610" r:id="rId18"/>
    <p:sldId id="392" r:id="rId19"/>
    <p:sldId id="451" r:id="rId20"/>
    <p:sldId id="450" r:id="rId21"/>
    <p:sldId id="2444" r:id="rId22"/>
    <p:sldId id="2611" r:id="rId23"/>
    <p:sldId id="2612" r:id="rId24"/>
    <p:sldId id="459" r:id="rId25"/>
    <p:sldId id="2613" r:id="rId26"/>
    <p:sldId id="267" r:id="rId2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D4D6FEF0-BB6F-4A99-B381-85C221FBC0C2}">
          <p14:sldIdLst>
            <p14:sldId id="257"/>
            <p14:sldId id="2606"/>
            <p14:sldId id="265"/>
            <p14:sldId id="2411"/>
            <p14:sldId id="2413"/>
            <p14:sldId id="2608"/>
            <p14:sldId id="2459"/>
            <p14:sldId id="2602"/>
            <p14:sldId id="2607"/>
            <p14:sldId id="2458"/>
            <p14:sldId id="2475"/>
            <p14:sldId id="2598"/>
            <p14:sldId id="2460"/>
            <p14:sldId id="2604"/>
            <p14:sldId id="2603"/>
            <p14:sldId id="2609"/>
            <p14:sldId id="2610"/>
            <p14:sldId id="392"/>
            <p14:sldId id="451"/>
            <p14:sldId id="450"/>
            <p14:sldId id="2444"/>
            <p14:sldId id="2611"/>
            <p14:sldId id="2612"/>
            <p14:sldId id="459"/>
            <p14:sldId id="2613"/>
            <p14:sldId id="267"/>
          </p14:sldIdLst>
        </p14:section>
      </p14:sectionLst>
    </p:ext>
    <p:ext uri="{EFAFB233-063F-42B5-8137-9DF3F51BA10A}">
      <p15:sldGuideLst xmlns:p15="http://schemas.microsoft.com/office/powerpoint/2012/main">
        <p15:guide id="1" orient="horz" pos="2704" userDrawn="1">
          <p15:clr>
            <a:srgbClr val="A4A3A4"/>
          </p15:clr>
        </p15:guide>
        <p15:guide id="2" pos="39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da Robbe" initials="FR" lastIdx="1" clrIdx="0">
    <p:extLst>
      <p:ext uri="{19B8F6BF-5375-455C-9EA6-DF929625EA0E}">
        <p15:presenceInfo xmlns:p15="http://schemas.microsoft.com/office/powerpoint/2012/main" userId="S::frida.robbe@arcoma.se::72f0732f-a50c-4560-87ee-eb9f510808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88567C"/>
    <a:srgbClr val="706F6F"/>
    <a:srgbClr val="8A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91304" autoAdjust="0"/>
  </p:normalViewPr>
  <p:slideViewPr>
    <p:cSldViewPr snapToGrid="0">
      <p:cViewPr>
        <p:scale>
          <a:sx n="100" d="100"/>
          <a:sy n="100" d="100"/>
        </p:scale>
        <p:origin x="990" y="174"/>
      </p:cViewPr>
      <p:guideLst>
        <p:guide orient="horz" pos="2704"/>
        <p:guide pos="390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05F73-0DE0-434C-B618-8BD6DA711FDA}" type="datetimeFigureOut">
              <a:rPr lang="sv-SE" smtClean="0"/>
              <a:t>2020-09-07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841C7-846A-4A30-9A45-DF0EDE136150}" type="slidenum">
              <a:rPr lang="sv-SE" smtClean="0"/>
              <a:t>‹#›</a:t>
            </a:fld>
            <a:endParaRPr lang="sv-SE"/>
          </a:p>
        </p:txBody>
      </p:sp>
    </p:spTree>
    <p:extLst>
      <p:ext uri="{BB962C8B-B14F-4D97-AF65-F5344CB8AC3E}">
        <p14:creationId xmlns:p14="http://schemas.microsoft.com/office/powerpoint/2010/main" val="50007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4</a:t>
            </a:fld>
            <a:endParaRPr lang="en-US"/>
          </a:p>
        </p:txBody>
      </p:sp>
    </p:spTree>
    <p:extLst>
      <p:ext uri="{BB962C8B-B14F-4D97-AF65-F5344CB8AC3E}">
        <p14:creationId xmlns:p14="http://schemas.microsoft.com/office/powerpoint/2010/main" val="34008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931863"/>
            <a:ext cx="4467225" cy="2513012"/>
          </a:xfrm>
        </p:spPr>
      </p:sp>
      <p:sp>
        <p:nvSpPr>
          <p:cNvPr id="4" name="Slide Number Placeholder 3"/>
          <p:cNvSpPr>
            <a:spLocks noGrp="1"/>
          </p:cNvSpPr>
          <p:nvPr>
            <p:ph type="sldNum" sz="quarter" idx="10"/>
          </p:nvPr>
        </p:nvSpPr>
        <p:spPr/>
        <p:txBody>
          <a:bodyPr/>
          <a:lstStyle/>
          <a:p>
            <a:fld id="{6C1537D5-7C6A-0848-A817-BA6E2BD3E204}" type="slidenum">
              <a:rPr lang="en-US" smtClean="0"/>
              <a:pPr/>
              <a:t>24</a:t>
            </a:fld>
            <a:endParaRPr lang="en-US"/>
          </a:p>
        </p:txBody>
      </p:sp>
      <p:sp>
        <p:nvSpPr>
          <p:cNvPr id="6" name="Platshållare för anteckningar 5">
            <a:extLst>
              <a:ext uri="{FF2B5EF4-FFF2-40B4-BE49-F238E27FC236}">
                <a16:creationId xmlns:a16="http://schemas.microsoft.com/office/drawing/2014/main" id="{2F275CFA-6049-41A0-B2A8-04F89B1CF647}"/>
              </a:ext>
            </a:extLst>
          </p:cNvPr>
          <p:cNvSpPr>
            <a:spLocks noGrp="1"/>
          </p:cNvSpPr>
          <p:nvPr>
            <p:ph type="body" sz="quarter" idx="3"/>
          </p:nvPr>
        </p:nvSpPr>
        <p:spPr/>
        <p:txBody>
          <a:bodyPr/>
          <a:lstStyle/>
          <a:p>
            <a:pPr algn="l"/>
            <a:r>
              <a:rPr lang="en-US" sz="1200" b="0" i="0" u="none" strike="noStrike" baseline="0" dirty="0">
                <a:latin typeface="MyriadPro-Regular"/>
              </a:rPr>
              <a:t>The OTC will have a multi-bay coverage adapted for your needs</a:t>
            </a:r>
          </a:p>
          <a:p>
            <a:pPr algn="l"/>
            <a:r>
              <a:rPr lang="en-US" sz="1200" b="0" i="0" u="none" strike="noStrike" baseline="0" dirty="0">
                <a:latin typeface="MyriadPro-Regular"/>
              </a:rPr>
              <a:t>and conditions in order to create the best workflow and safety. The system is equipped with exposure handle and x-ray light indication near the user. Patient information, exposure parameters and protocol information is presented on the OTC display and are immediately available. A preview image will also be displayed on the OTC display for quick confirmation of correct positioning.</a:t>
            </a:r>
            <a:endParaRPr lang="sv-SE" dirty="0"/>
          </a:p>
          <a:p>
            <a:endParaRPr lang="en-GB" dirty="0"/>
          </a:p>
        </p:txBody>
      </p:sp>
    </p:spTree>
    <p:extLst>
      <p:ext uri="{BB962C8B-B14F-4D97-AF65-F5344CB8AC3E}">
        <p14:creationId xmlns:p14="http://schemas.microsoft.com/office/powerpoint/2010/main" val="163860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benefits of the precision i5. </a:t>
            </a:r>
          </a:p>
        </p:txBody>
      </p:sp>
      <p:sp>
        <p:nvSpPr>
          <p:cNvPr id="4" name="Slide Number Placeholder 3"/>
          <p:cNvSpPr>
            <a:spLocks noGrp="1"/>
          </p:cNvSpPr>
          <p:nvPr>
            <p:ph type="sldNum" sz="quarter" idx="10"/>
          </p:nvPr>
        </p:nvSpPr>
        <p:spPr/>
        <p:txBody>
          <a:bodyPr/>
          <a:lstStyle/>
          <a:p>
            <a:fld id="{0ED8A9B0-80EF-A34D-B345-E2DEC5501E01}" type="slidenum">
              <a:rPr lang="en-US" smtClean="0"/>
              <a:t>5</a:t>
            </a:fld>
            <a:endParaRPr lang="en-US"/>
          </a:p>
        </p:txBody>
      </p:sp>
    </p:spTree>
    <p:extLst>
      <p:ext uri="{BB962C8B-B14F-4D97-AF65-F5344CB8AC3E}">
        <p14:creationId xmlns:p14="http://schemas.microsoft.com/office/powerpoint/2010/main" val="413873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All system data and configuration on the OTC display (collimator display </a:t>
            </a:r>
            <a:r>
              <a:rPr lang="en-US" sz="1200" kern="1200" err="1">
                <a:solidFill>
                  <a:schemeClr val="tx1"/>
                </a:solidFill>
                <a:effectLst/>
                <a:latin typeface="+mn-lt"/>
                <a:ea typeface="+mn-ea"/>
                <a:cs typeface="+mn-cs"/>
              </a:rPr>
              <a:t>borttagen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och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integrerad</a:t>
            </a:r>
            <a:r>
              <a:rPr lang="en-US" sz="1200" kern="1200">
                <a:solidFill>
                  <a:schemeClr val="tx1"/>
                </a:solidFill>
                <a:effectLst/>
                <a:latin typeface="+mn-lt"/>
                <a:ea typeface="+mn-ea"/>
                <a:cs typeface="+mn-cs"/>
              </a:rPr>
              <a:t> i OTC)</a:t>
            </a:r>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Improved ergonomics with buttons designed for intuitive use </a:t>
            </a:r>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err="1">
                <a:solidFill>
                  <a:schemeClr val="tx1"/>
                </a:solidFill>
                <a:effectLst/>
                <a:latin typeface="+mn-lt"/>
                <a:ea typeface="+mn-ea"/>
                <a:cs typeface="+mn-cs"/>
              </a:rPr>
              <a:t>Backlight</a:t>
            </a:r>
            <a:r>
              <a:rPr lang="sv-SE" sz="1200" kern="1200">
                <a:solidFill>
                  <a:schemeClr val="tx1"/>
                </a:solidFill>
                <a:effectLst/>
                <a:latin typeface="+mn-lt"/>
                <a:ea typeface="+mn-ea"/>
                <a:cs typeface="+mn-cs"/>
              </a:rPr>
              <a:t> ? Vet ej om den kommer att användas för signalering i första release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New modern touch display (iPad like interaction) à </a:t>
            </a:r>
            <a:r>
              <a:rPr lang="en-US" sz="1200" kern="1200" err="1">
                <a:solidFill>
                  <a:schemeClr val="tx1"/>
                </a:solidFill>
                <a:effectLst/>
                <a:latin typeface="+mn-lt"/>
                <a:ea typeface="+mn-ea"/>
                <a:cs typeface="+mn-cs"/>
              </a:rPr>
              <a:t>säg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något</a:t>
            </a:r>
            <a:r>
              <a:rPr lang="en-US" sz="1200" kern="1200">
                <a:solidFill>
                  <a:schemeClr val="tx1"/>
                </a:solidFill>
                <a:effectLst/>
                <a:latin typeface="+mn-lt"/>
                <a:ea typeface="+mn-ea"/>
                <a:cs typeface="+mn-cs"/>
              </a:rPr>
              <a:t> om det</a:t>
            </a:r>
            <a:endParaRPr lang="sv-SE" sz="1200" kern="120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a:solidFill>
                  <a:schemeClr val="tx1"/>
                </a:solidFill>
                <a:effectLst/>
                <a:latin typeface="+mn-lt"/>
                <a:ea typeface="+mn-ea"/>
                <a:cs typeface="+mn-cs"/>
              </a:rPr>
              <a:t>Bra/bästa betraktningsvinkel av display ???</a:t>
            </a:r>
            <a:endParaRPr lang="en-US" sz="1200"/>
          </a:p>
          <a:p>
            <a:endParaRPr lang="sv-SE"/>
          </a:p>
          <a:p>
            <a:r>
              <a:rPr lang="sv-SE"/>
              <a:t>For later: </a:t>
            </a:r>
          </a:p>
          <a:p>
            <a:r>
              <a:rPr lang="en-US" sz="1800" b="1" i="1"/>
              <a:t>Customizable </a:t>
            </a:r>
          </a:p>
          <a:p>
            <a:pPr marL="171450" indent="-171450">
              <a:buFont typeface="Arial" panose="020B0604020202020204" pitchFamily="34" charset="0"/>
              <a:buChar char="•"/>
            </a:pPr>
            <a:r>
              <a:rPr lang="en-US" sz="1200"/>
              <a:t>Possible to customize OTC graphical user interface. </a:t>
            </a:r>
            <a:endParaRPr lang="sv-S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Future SW upgrades will allow personalization and customization of GUI  (release schedule not set) </a:t>
            </a:r>
            <a:endParaRPr lang="sv-SE" sz="1200" kern="120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D34841C7-846A-4A30-9A45-DF0EDE136150}" type="slidenum">
              <a:rPr lang="sv-SE" smtClean="0"/>
              <a:t>7</a:t>
            </a:fld>
            <a:endParaRPr lang="sv-SE"/>
          </a:p>
        </p:txBody>
      </p:sp>
    </p:spTree>
    <p:extLst>
      <p:ext uri="{BB962C8B-B14F-4D97-AF65-F5344CB8AC3E}">
        <p14:creationId xmlns:p14="http://schemas.microsoft.com/office/powerpoint/2010/main" val="87274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34841C7-846A-4A30-9A45-DF0EDE136150}" type="slidenum">
              <a:rPr lang="sv-SE" smtClean="0"/>
              <a:t>9</a:t>
            </a:fld>
            <a:endParaRPr lang="sv-SE"/>
          </a:p>
        </p:txBody>
      </p:sp>
    </p:spTree>
    <p:extLst>
      <p:ext uri="{BB962C8B-B14F-4D97-AF65-F5344CB8AC3E}">
        <p14:creationId xmlns:p14="http://schemas.microsoft.com/office/powerpoint/2010/main" val="260087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Snabbare undersökningar </a:t>
            </a:r>
          </a:p>
          <a:p>
            <a:pPr marL="171450" indent="-171450">
              <a:buFontTx/>
              <a:buChar char="-"/>
            </a:pPr>
            <a:r>
              <a:rPr lang="sv-SE" dirty="0"/>
              <a:t>Effektivare arbetsflöde </a:t>
            </a:r>
          </a:p>
          <a:p>
            <a:pPr marL="171450" indent="-171450">
              <a:buFontTx/>
              <a:buChar char="-"/>
            </a:pPr>
            <a:r>
              <a:rPr lang="sv-SE" dirty="0"/>
              <a:t>Automatiskt pendelmode</a:t>
            </a:r>
          </a:p>
          <a:p>
            <a:pPr marL="171450" indent="-171450">
              <a:buFontTx/>
              <a:buChar char="-"/>
            </a:pPr>
            <a:r>
              <a:rPr lang="sv-SE" dirty="0"/>
              <a:t>Ergonomiskt- tiltad detektor, behöver inte manuellt </a:t>
            </a:r>
          </a:p>
          <a:p>
            <a:pPr marL="171450" indent="-171450">
              <a:buFontTx/>
              <a:buChar char="-"/>
            </a:pPr>
            <a:r>
              <a:rPr lang="sv-SE" dirty="0"/>
              <a:t>Rasterhantering (vill ej lyfta upp än). Kommer när vi uppdaterar bordet. </a:t>
            </a:r>
          </a:p>
          <a:p>
            <a:pPr marL="171450" indent="-171450">
              <a:buFontTx/>
              <a:buChar char="-"/>
            </a:pPr>
            <a:r>
              <a:rPr lang="sv-SE" dirty="0"/>
              <a:t>Tystade än tidigare. Tagit bort fläkten ur systemet. (ny </a:t>
            </a:r>
            <a:r>
              <a:rPr lang="sv-SE" dirty="0" err="1"/>
              <a:t>power</a:t>
            </a:r>
            <a:r>
              <a:rPr lang="sv-SE" dirty="0"/>
              <a:t> </a:t>
            </a:r>
            <a:r>
              <a:rPr lang="sv-SE" dirty="0" err="1"/>
              <a:t>supply</a:t>
            </a:r>
            <a:r>
              <a:rPr lang="sv-SE" dirty="0"/>
              <a:t>). </a:t>
            </a:r>
            <a:r>
              <a:rPr lang="sv-SE" dirty="0" err="1"/>
              <a:t>Phase</a:t>
            </a:r>
            <a:r>
              <a:rPr lang="sv-SE" dirty="0"/>
              <a:t> </a:t>
            </a:r>
            <a:r>
              <a:rPr lang="sv-SE" dirty="0" err="1"/>
              <a:t>out</a:t>
            </a:r>
            <a:r>
              <a:rPr lang="sv-SE" dirty="0"/>
              <a:t>. </a:t>
            </a:r>
          </a:p>
          <a:p>
            <a:pPr marL="171450" indent="-171450">
              <a:buFontTx/>
              <a:buChar char="-"/>
            </a:pPr>
            <a:r>
              <a:rPr lang="sv-SE" dirty="0"/>
              <a:t>Business </a:t>
            </a:r>
            <a:r>
              <a:rPr lang="sv-SE" dirty="0" err="1"/>
              <a:t>case</a:t>
            </a:r>
            <a:r>
              <a:rPr lang="sv-SE" dirty="0"/>
              <a:t> 4410 – kolla vad linda har skrivit där. </a:t>
            </a:r>
          </a:p>
          <a:p>
            <a:pPr marL="171450" indent="-171450">
              <a:buFontTx/>
              <a:buChar char="-"/>
            </a:pPr>
            <a:r>
              <a:rPr lang="sv-SE" dirty="0"/>
              <a:t>Lättare att ställa in</a:t>
            </a:r>
          </a:p>
          <a:p>
            <a:pPr marL="171450" indent="-171450">
              <a:buFontTx/>
              <a:buChar char="-"/>
            </a:pPr>
            <a:r>
              <a:rPr lang="sv-SE" dirty="0"/>
              <a:t>Ägna mer fokus på patient. Behöver inte höja och sänka detektorvagnen. </a:t>
            </a:r>
          </a:p>
        </p:txBody>
      </p:sp>
      <p:sp>
        <p:nvSpPr>
          <p:cNvPr id="4" name="Platshållare för bildnummer 3"/>
          <p:cNvSpPr>
            <a:spLocks noGrp="1"/>
          </p:cNvSpPr>
          <p:nvPr>
            <p:ph type="sldNum" sz="quarter" idx="5"/>
          </p:nvPr>
        </p:nvSpPr>
        <p:spPr/>
        <p:txBody>
          <a:bodyPr/>
          <a:lstStyle/>
          <a:p>
            <a:fld id="{D34841C7-846A-4A30-9A45-DF0EDE136150}" type="slidenum">
              <a:rPr lang="sv-SE" smtClean="0"/>
              <a:t>10</a:t>
            </a:fld>
            <a:endParaRPr lang="sv-SE"/>
          </a:p>
        </p:txBody>
      </p:sp>
    </p:spTree>
    <p:extLst>
      <p:ext uri="{BB962C8B-B14F-4D97-AF65-F5344CB8AC3E}">
        <p14:creationId xmlns:p14="http://schemas.microsoft.com/office/powerpoint/2010/main" val="287215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For info! There will be a sound (lower than today) when the brakes are released. I think this is good, it is a nice sound and warns the patient that something is happening - and gives feedback to the user that the brakes are released.</a:t>
            </a:r>
          </a:p>
        </p:txBody>
      </p:sp>
      <p:sp>
        <p:nvSpPr>
          <p:cNvPr id="4" name="Platshållare för bildnummer 3"/>
          <p:cNvSpPr>
            <a:spLocks noGrp="1"/>
          </p:cNvSpPr>
          <p:nvPr>
            <p:ph type="sldNum" sz="quarter" idx="5"/>
          </p:nvPr>
        </p:nvSpPr>
        <p:spPr/>
        <p:txBody>
          <a:bodyPr/>
          <a:lstStyle/>
          <a:p>
            <a:fld id="{D34841C7-846A-4A30-9A45-DF0EDE136150}" type="slidenum">
              <a:rPr lang="sv-SE" smtClean="0"/>
              <a:t>13</a:t>
            </a:fld>
            <a:endParaRPr lang="sv-SE"/>
          </a:p>
        </p:txBody>
      </p:sp>
    </p:spTree>
    <p:extLst>
      <p:ext uri="{BB962C8B-B14F-4D97-AF65-F5344CB8AC3E}">
        <p14:creationId xmlns:p14="http://schemas.microsoft.com/office/powerpoint/2010/main" val="1026698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931863"/>
            <a:ext cx="4467225" cy="2513012"/>
          </a:xfrm>
        </p:spPr>
      </p:sp>
      <p:sp>
        <p:nvSpPr>
          <p:cNvPr id="4" name="Slide Number Placeholder 3"/>
          <p:cNvSpPr>
            <a:spLocks noGrp="1"/>
          </p:cNvSpPr>
          <p:nvPr>
            <p:ph type="sldNum" sz="quarter" idx="10"/>
          </p:nvPr>
        </p:nvSpPr>
        <p:spPr/>
        <p:txBody>
          <a:bodyPr/>
          <a:lstStyle/>
          <a:p>
            <a:fld id="{6C1537D5-7C6A-0848-A817-BA6E2BD3E204}" type="slidenum">
              <a:rPr lang="en-US" smtClean="0"/>
              <a:pPr/>
              <a:t>18</a:t>
            </a:fld>
            <a:endParaRPr lang="en-US"/>
          </a:p>
        </p:txBody>
      </p:sp>
      <p:sp>
        <p:nvSpPr>
          <p:cNvPr id="6" name="Platshållare för anteckningar 5">
            <a:extLst>
              <a:ext uri="{FF2B5EF4-FFF2-40B4-BE49-F238E27FC236}">
                <a16:creationId xmlns:a16="http://schemas.microsoft.com/office/drawing/2014/main" id="{578C777C-440C-4C61-96DB-7BFF3E12D8F8}"/>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10295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931863"/>
            <a:ext cx="4467225" cy="2513012"/>
          </a:xfrm>
        </p:spPr>
      </p:sp>
      <p:sp>
        <p:nvSpPr>
          <p:cNvPr id="4" name="Slide Number Placeholder 3"/>
          <p:cNvSpPr>
            <a:spLocks noGrp="1"/>
          </p:cNvSpPr>
          <p:nvPr>
            <p:ph type="sldNum" sz="quarter" idx="10"/>
          </p:nvPr>
        </p:nvSpPr>
        <p:spPr/>
        <p:txBody>
          <a:bodyPr/>
          <a:lstStyle/>
          <a:p>
            <a:fld id="{6C1537D5-7C6A-0848-A817-BA6E2BD3E204}" type="slidenum">
              <a:rPr lang="en-US" smtClean="0"/>
              <a:pPr/>
              <a:t>19</a:t>
            </a:fld>
            <a:endParaRPr lang="en-US"/>
          </a:p>
        </p:txBody>
      </p:sp>
      <p:sp>
        <p:nvSpPr>
          <p:cNvPr id="6" name="Platshållare för anteckningar 5">
            <a:extLst>
              <a:ext uri="{FF2B5EF4-FFF2-40B4-BE49-F238E27FC236}">
                <a16:creationId xmlns:a16="http://schemas.microsoft.com/office/drawing/2014/main" id="{F109D338-7E7F-4549-B7B7-1E15E0E01331}"/>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05809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5525" y="931863"/>
            <a:ext cx="4467225" cy="2513012"/>
          </a:xfrm>
        </p:spPr>
      </p:sp>
      <p:sp>
        <p:nvSpPr>
          <p:cNvPr id="4" name="Slide Number Placeholder 3"/>
          <p:cNvSpPr>
            <a:spLocks noGrp="1"/>
          </p:cNvSpPr>
          <p:nvPr>
            <p:ph type="sldNum" sz="quarter" idx="10"/>
          </p:nvPr>
        </p:nvSpPr>
        <p:spPr/>
        <p:txBody>
          <a:bodyPr/>
          <a:lstStyle/>
          <a:p>
            <a:fld id="{6C1537D5-7C6A-0848-A817-BA6E2BD3E204}" type="slidenum">
              <a:rPr lang="en-US" smtClean="0"/>
              <a:pPr/>
              <a:t>20</a:t>
            </a:fld>
            <a:endParaRPr lang="en-US"/>
          </a:p>
        </p:txBody>
      </p:sp>
      <p:sp>
        <p:nvSpPr>
          <p:cNvPr id="6" name="Platshållare för anteckningar 5">
            <a:extLst>
              <a:ext uri="{FF2B5EF4-FFF2-40B4-BE49-F238E27FC236}">
                <a16:creationId xmlns:a16="http://schemas.microsoft.com/office/drawing/2014/main" id="{FFFCE94C-EA59-49CD-AC2A-E0D6DE5F5C56}"/>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657015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1CCA2104-30FE-4090-90A3-BAD1A8189710}"/>
              </a:ext>
            </a:extLst>
          </p:cNvPr>
          <p:cNvSpPr/>
          <p:nvPr userDrawn="1"/>
        </p:nvSpPr>
        <p:spPr>
          <a:xfrm>
            <a:off x="0" y="5317958"/>
            <a:ext cx="12192000" cy="15400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BE512534-F2DC-4806-BBA0-2761D25EE4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66887" y="2033718"/>
            <a:ext cx="5034162" cy="1056276"/>
          </a:xfrm>
          <a:prstGeom prst="rect">
            <a:avLst/>
          </a:prstGeom>
        </p:spPr>
      </p:pic>
      <p:sp>
        <p:nvSpPr>
          <p:cNvPr id="10" name="Underrubrik 5">
            <a:extLst>
              <a:ext uri="{FF2B5EF4-FFF2-40B4-BE49-F238E27FC236}">
                <a16:creationId xmlns:a16="http://schemas.microsoft.com/office/drawing/2014/main" id="{EC967143-4F29-4329-8BA4-01DECA6C1B3E}"/>
              </a:ext>
            </a:extLst>
          </p:cNvPr>
          <p:cNvSpPr txBox="1">
            <a:spLocks/>
          </p:cNvSpPr>
          <p:nvPr userDrawn="1"/>
        </p:nvSpPr>
        <p:spPr>
          <a:xfrm>
            <a:off x="-12032" y="3398782"/>
            <a:ext cx="12192000" cy="600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200" dirty="0">
                <a:solidFill>
                  <a:schemeClr val="bg1">
                    <a:lumMod val="65000"/>
                  </a:schemeClr>
                </a:solidFill>
                <a:latin typeface="+mn-lt"/>
              </a:rPr>
              <a:t>WORLD CLASS DIGITAL X-RAY SYSTEMS</a:t>
            </a:r>
          </a:p>
        </p:txBody>
      </p:sp>
      <p:cxnSp>
        <p:nvCxnSpPr>
          <p:cNvPr id="5" name="Rak koppling 4">
            <a:extLst>
              <a:ext uri="{FF2B5EF4-FFF2-40B4-BE49-F238E27FC236}">
                <a16:creationId xmlns:a16="http://schemas.microsoft.com/office/drawing/2014/main" id="{CA24D71B-D441-419D-88EF-D5B02FE04CCA}"/>
              </a:ext>
            </a:extLst>
          </p:cNvPr>
          <p:cNvCxnSpPr>
            <a:cxnSpLocks/>
          </p:cNvCxnSpPr>
          <p:nvPr userDrawn="1"/>
        </p:nvCxnSpPr>
        <p:spPr>
          <a:xfrm>
            <a:off x="0" y="5317956"/>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Underrubrik 5">
            <a:extLst>
              <a:ext uri="{FF2B5EF4-FFF2-40B4-BE49-F238E27FC236}">
                <a16:creationId xmlns:a16="http://schemas.microsoft.com/office/drawing/2014/main" id="{BF346F3F-9488-452A-A6C2-5A9CCBE1A69A}"/>
              </a:ext>
            </a:extLst>
          </p:cNvPr>
          <p:cNvSpPr txBox="1">
            <a:spLocks/>
          </p:cNvSpPr>
          <p:nvPr userDrawn="1"/>
        </p:nvSpPr>
        <p:spPr>
          <a:xfrm>
            <a:off x="0" y="5646927"/>
            <a:ext cx="12192000" cy="600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sv-SE" sz="2200" dirty="0">
              <a:solidFill>
                <a:schemeClr val="bg1">
                  <a:lumMod val="65000"/>
                </a:schemeClr>
              </a:solidFill>
              <a:latin typeface="+mn-lt"/>
            </a:endParaRPr>
          </a:p>
        </p:txBody>
      </p:sp>
      <p:sp>
        <p:nvSpPr>
          <p:cNvPr id="15" name="Rubrik 1">
            <a:extLst>
              <a:ext uri="{FF2B5EF4-FFF2-40B4-BE49-F238E27FC236}">
                <a16:creationId xmlns:a16="http://schemas.microsoft.com/office/drawing/2014/main" id="{7298213F-960F-4277-9FC5-1EC5EDCF464E}"/>
              </a:ext>
            </a:extLst>
          </p:cNvPr>
          <p:cNvSpPr>
            <a:spLocks noGrp="1"/>
          </p:cNvSpPr>
          <p:nvPr>
            <p:ph type="title" hasCustomPrompt="1"/>
          </p:nvPr>
        </p:nvSpPr>
        <p:spPr>
          <a:xfrm>
            <a:off x="-12032" y="5730654"/>
            <a:ext cx="12204032" cy="714650"/>
          </a:xfrm>
          <a:prstGeom prst="rect">
            <a:avLst/>
          </a:prstGeom>
        </p:spPr>
        <p:txBody>
          <a:bodyPr/>
          <a:lstStyle>
            <a:lvl1pPr>
              <a:defRPr sz="2200" b="0">
                <a:solidFill>
                  <a:schemeClr val="accent6">
                    <a:lumMod val="50000"/>
                  </a:schemeClr>
                </a:solidFill>
                <a:latin typeface="+mn-lt"/>
              </a:defRPr>
            </a:lvl1pPr>
          </a:lstStyle>
          <a:p>
            <a:r>
              <a:rPr lang="sv-SE" dirty="0"/>
              <a:t>INSERT HEADING</a:t>
            </a:r>
            <a:br>
              <a:rPr lang="sv-SE" dirty="0"/>
            </a:br>
            <a:r>
              <a:rPr lang="sv-SE" dirty="0" err="1"/>
              <a:t>Insert</a:t>
            </a:r>
            <a:r>
              <a:rPr lang="sv-SE" dirty="0"/>
              <a:t> </a:t>
            </a:r>
            <a:r>
              <a:rPr lang="sv-SE" dirty="0" err="1"/>
              <a:t>sub</a:t>
            </a:r>
            <a:r>
              <a:rPr lang="sv-SE" dirty="0"/>
              <a:t> </a:t>
            </a:r>
            <a:r>
              <a:rPr lang="sv-SE" dirty="0" err="1"/>
              <a:t>heading</a:t>
            </a:r>
            <a:r>
              <a:rPr lang="sv-SE" dirty="0"/>
              <a:t> or date</a:t>
            </a:r>
          </a:p>
        </p:txBody>
      </p:sp>
    </p:spTree>
    <p:extLst>
      <p:ext uri="{BB962C8B-B14F-4D97-AF65-F5344CB8AC3E}">
        <p14:creationId xmlns:p14="http://schemas.microsoft.com/office/powerpoint/2010/main" val="4201409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12" name="Platshållare för bild 2">
            <a:extLst>
              <a:ext uri="{FF2B5EF4-FFF2-40B4-BE49-F238E27FC236}">
                <a16:creationId xmlns:a16="http://schemas.microsoft.com/office/drawing/2014/main" id="{6BEF3474-BED3-4FB3-A5D3-87489D58F4F4}"/>
              </a:ext>
            </a:extLst>
          </p:cNvPr>
          <p:cNvSpPr>
            <a:spLocks noGrp="1"/>
          </p:cNvSpPr>
          <p:nvPr>
            <p:ph type="pic" idx="1" hasCustomPrompt="1"/>
          </p:nvPr>
        </p:nvSpPr>
        <p:spPr>
          <a:xfrm>
            <a:off x="6826101" y="2"/>
            <a:ext cx="5365899" cy="685799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6" y="382771"/>
            <a:ext cx="6199900"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11" name="Underrubrik 2">
            <a:extLst>
              <a:ext uri="{FF2B5EF4-FFF2-40B4-BE49-F238E27FC236}">
                <a16:creationId xmlns:a16="http://schemas.microsoft.com/office/drawing/2014/main" id="{4F81B9E1-B033-43EA-83B5-6C2AE89BBAA2}"/>
              </a:ext>
            </a:extLst>
          </p:cNvPr>
          <p:cNvSpPr>
            <a:spLocks noGrp="1"/>
          </p:cNvSpPr>
          <p:nvPr>
            <p:ph type="subTitle" idx="12" hasCustomPrompt="1"/>
          </p:nvPr>
        </p:nvSpPr>
        <p:spPr>
          <a:xfrm>
            <a:off x="811620" y="1347711"/>
            <a:ext cx="5781685" cy="4596136"/>
          </a:xfrm>
          <a:prstGeom prst="rect">
            <a:avLst/>
          </a:prstGeom>
        </p:spPr>
        <p:txBody>
          <a:bodyPr/>
          <a:lstStyle>
            <a:lvl1pPr marL="0" indent="0" algn="l">
              <a:buFont typeface="Arial" panose="020B0604020202020204" pitchFamily="34" charset="0"/>
              <a:buNone/>
              <a:defRPr sz="16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text (</a:t>
            </a:r>
            <a:r>
              <a:rPr lang="sv-SE" dirty="0" err="1"/>
              <a:t>size</a:t>
            </a:r>
            <a:r>
              <a:rPr lang="sv-SE" dirty="0"/>
              <a:t> 16)</a:t>
            </a:r>
          </a:p>
        </p:txBody>
      </p:sp>
      <p:pic>
        <p:nvPicPr>
          <p:cNvPr id="6" name="Bildobjekt 5">
            <a:extLst>
              <a:ext uri="{FF2B5EF4-FFF2-40B4-BE49-F238E27FC236}">
                <a16:creationId xmlns:a16="http://schemas.microsoft.com/office/drawing/2014/main" id="{73ED07A4-4561-4851-874F-57B706AED3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268864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6" y="382771"/>
            <a:ext cx="6115680"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13" name="Underrubrik 2">
            <a:extLst>
              <a:ext uri="{FF2B5EF4-FFF2-40B4-BE49-F238E27FC236}">
                <a16:creationId xmlns:a16="http://schemas.microsoft.com/office/drawing/2014/main" id="{373956F4-B047-4CD0-9A02-14B75673DFD5}"/>
              </a:ext>
            </a:extLst>
          </p:cNvPr>
          <p:cNvSpPr>
            <a:spLocks noGrp="1"/>
          </p:cNvSpPr>
          <p:nvPr>
            <p:ph type="subTitle" idx="14" hasCustomPrompt="1"/>
          </p:nvPr>
        </p:nvSpPr>
        <p:spPr>
          <a:xfrm>
            <a:off x="811621" y="1347711"/>
            <a:ext cx="5697464" cy="4596136"/>
          </a:xfrm>
          <a:prstGeom prst="rect">
            <a:avLst/>
          </a:prstGeom>
        </p:spPr>
        <p:txBody>
          <a:bodyPr/>
          <a:lstStyle>
            <a:lvl1pPr marL="285750" indent="-285750" algn="l">
              <a:buFont typeface="Arial" panose="020B0604020202020204" pitchFamily="34" charset="0"/>
              <a:buChar char="•"/>
              <a:defRPr sz="1600" b="0">
                <a:solidFill>
                  <a:schemeClr val="tx1"/>
                </a:solidFill>
                <a:latin typeface="+mn-lt"/>
              </a:defRPr>
            </a:lvl1pPr>
            <a:lvl2pPr marL="800100" indent="-342900" algn="l">
              <a:buFont typeface="Courier New" panose="02070309020205020404" pitchFamily="49" charset="0"/>
              <a:buChar char="o"/>
              <a:defRPr sz="1400">
                <a:latin typeface="+mn-lt"/>
              </a:defRPr>
            </a:lvl2pPr>
            <a:lvl3pPr marL="1200150" indent="-285750" algn="l">
              <a:buFont typeface="Wingdings" panose="05000000000000000000" pitchFamily="2" charset="2"/>
              <a:buChar char="§"/>
              <a:defRPr sz="1200">
                <a:latin typeface="+mn-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16)</a:t>
            </a:r>
          </a:p>
          <a:p>
            <a:pPr lvl="1"/>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14)</a:t>
            </a:r>
          </a:p>
          <a:p>
            <a:pPr lvl="2"/>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12)</a:t>
            </a:r>
          </a:p>
        </p:txBody>
      </p:sp>
      <p:sp>
        <p:nvSpPr>
          <p:cNvPr id="14" name="Platshållare för bild 2">
            <a:extLst>
              <a:ext uri="{FF2B5EF4-FFF2-40B4-BE49-F238E27FC236}">
                <a16:creationId xmlns:a16="http://schemas.microsoft.com/office/drawing/2014/main" id="{C54B15D7-A7EB-48A7-B12D-2843C30C32FA}"/>
              </a:ext>
            </a:extLst>
          </p:cNvPr>
          <p:cNvSpPr>
            <a:spLocks noGrp="1"/>
          </p:cNvSpPr>
          <p:nvPr>
            <p:ph type="pic" idx="1" hasCustomPrompt="1"/>
          </p:nvPr>
        </p:nvSpPr>
        <p:spPr>
          <a:xfrm>
            <a:off x="6702052" y="124933"/>
            <a:ext cx="5365899" cy="3395915"/>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sp>
        <p:nvSpPr>
          <p:cNvPr id="15" name="Platshållare för bild 2">
            <a:extLst>
              <a:ext uri="{FF2B5EF4-FFF2-40B4-BE49-F238E27FC236}">
                <a16:creationId xmlns:a16="http://schemas.microsoft.com/office/drawing/2014/main" id="{447CFAA3-4100-4BAF-84A1-6C4F6EF1535F}"/>
              </a:ext>
            </a:extLst>
          </p:cNvPr>
          <p:cNvSpPr>
            <a:spLocks noGrp="1"/>
          </p:cNvSpPr>
          <p:nvPr>
            <p:ph type="pic" idx="15" hasCustomPrompt="1"/>
          </p:nvPr>
        </p:nvSpPr>
        <p:spPr>
          <a:xfrm>
            <a:off x="6702052" y="3645780"/>
            <a:ext cx="2622699" cy="308728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sp>
        <p:nvSpPr>
          <p:cNvPr id="16" name="Platshållare för bild 2">
            <a:extLst>
              <a:ext uri="{FF2B5EF4-FFF2-40B4-BE49-F238E27FC236}">
                <a16:creationId xmlns:a16="http://schemas.microsoft.com/office/drawing/2014/main" id="{329E8B90-B9E4-4C98-96AE-059D644ED537}"/>
              </a:ext>
            </a:extLst>
          </p:cNvPr>
          <p:cNvSpPr>
            <a:spLocks noGrp="1"/>
          </p:cNvSpPr>
          <p:nvPr>
            <p:ph type="pic" idx="16" hasCustomPrompt="1"/>
          </p:nvPr>
        </p:nvSpPr>
        <p:spPr>
          <a:xfrm>
            <a:off x="9433130" y="3645780"/>
            <a:ext cx="2622699" cy="3087288"/>
          </a:xfrm>
          <a:prstGeom prst="rect">
            <a:avLst/>
          </a:prstGeom>
        </p:spPr>
        <p:txBody>
          <a:bodyPr anchor="ctr"/>
          <a:lstStyle>
            <a:lvl1pPr marL="0" indent="0" algn="ctr">
              <a:buNone/>
              <a:defRPr sz="1600" b="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err="1"/>
              <a:t>Click</a:t>
            </a:r>
            <a:r>
              <a:rPr lang="sv-SE" dirty="0"/>
              <a:t> </a:t>
            </a:r>
            <a:r>
              <a:rPr lang="sv-SE" dirty="0" err="1"/>
              <a:t>here</a:t>
            </a:r>
            <a:r>
              <a:rPr lang="sv-SE" dirty="0"/>
              <a:t> to </a:t>
            </a:r>
            <a:r>
              <a:rPr lang="sv-SE" dirty="0" err="1"/>
              <a:t>insert</a:t>
            </a:r>
            <a:r>
              <a:rPr lang="sv-SE" dirty="0"/>
              <a:t> image</a:t>
            </a:r>
          </a:p>
        </p:txBody>
      </p:sp>
      <p:pic>
        <p:nvPicPr>
          <p:cNvPr id="8" name="Bildobjekt 7">
            <a:extLst>
              <a:ext uri="{FF2B5EF4-FFF2-40B4-BE49-F238E27FC236}">
                <a16:creationId xmlns:a16="http://schemas.microsoft.com/office/drawing/2014/main" id="{39091733-954F-4472-B55B-5F4C94F85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164059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pic>
        <p:nvPicPr>
          <p:cNvPr id="5" name="Bildobjekt 4">
            <a:extLst>
              <a:ext uri="{FF2B5EF4-FFF2-40B4-BE49-F238E27FC236}">
                <a16:creationId xmlns:a16="http://schemas.microsoft.com/office/drawing/2014/main" id="{C80A7B11-C743-4092-82C3-EE091C24C3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916" y="6298407"/>
            <a:ext cx="1796903" cy="377029"/>
          </a:xfrm>
          <a:prstGeom prst="rect">
            <a:avLst/>
          </a:prstGeom>
        </p:spPr>
      </p:pic>
      <p:graphicFrame>
        <p:nvGraphicFramePr>
          <p:cNvPr id="6" name="Tabell 5">
            <a:extLst>
              <a:ext uri="{FF2B5EF4-FFF2-40B4-BE49-F238E27FC236}">
                <a16:creationId xmlns:a16="http://schemas.microsoft.com/office/drawing/2014/main" id="{6C6079B9-104E-4B3A-BC73-48213B11C456}"/>
              </a:ext>
            </a:extLst>
          </p:cNvPr>
          <p:cNvGraphicFramePr>
            <a:graphicFrameLocks noGrp="1"/>
          </p:cNvGraphicFramePr>
          <p:nvPr userDrawn="1">
            <p:extLst>
              <p:ext uri="{D42A27DB-BD31-4B8C-83A1-F6EECF244321}">
                <p14:modId xmlns:p14="http://schemas.microsoft.com/office/powerpoint/2010/main" val="415642104"/>
              </p:ext>
            </p:extLst>
          </p:nvPr>
        </p:nvGraphicFramePr>
        <p:xfrm>
          <a:off x="811620" y="1347711"/>
          <a:ext cx="5121348" cy="2225040"/>
        </p:xfrm>
        <a:graphic>
          <a:graphicData uri="http://schemas.openxmlformats.org/drawingml/2006/table">
            <a:tbl>
              <a:tblPr firstRow="1" bandRow="1">
                <a:tableStyleId>{00A15C55-8517-42AA-B614-E9B94910E393}</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dirty="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graphicFrame>
        <p:nvGraphicFramePr>
          <p:cNvPr id="14" name="Tabell 13">
            <a:extLst>
              <a:ext uri="{FF2B5EF4-FFF2-40B4-BE49-F238E27FC236}">
                <a16:creationId xmlns:a16="http://schemas.microsoft.com/office/drawing/2014/main" id="{D78F2926-6136-43F4-89C1-EE68B192EF2B}"/>
              </a:ext>
            </a:extLst>
          </p:cNvPr>
          <p:cNvGraphicFramePr>
            <a:graphicFrameLocks noGrp="1"/>
          </p:cNvGraphicFramePr>
          <p:nvPr userDrawn="1">
            <p:extLst>
              <p:ext uri="{D42A27DB-BD31-4B8C-83A1-F6EECF244321}">
                <p14:modId xmlns:p14="http://schemas.microsoft.com/office/powerpoint/2010/main" val="1982470076"/>
              </p:ext>
            </p:extLst>
          </p:nvPr>
        </p:nvGraphicFramePr>
        <p:xfrm>
          <a:off x="6096000" y="1347711"/>
          <a:ext cx="5121348" cy="2225040"/>
        </p:xfrm>
        <a:graphic>
          <a:graphicData uri="http://schemas.openxmlformats.org/drawingml/2006/table">
            <a:tbl>
              <a:tblPr firstRow="1" bandRow="1">
                <a:tableStyleId>{21E4AEA4-8DFA-4A89-87EB-49C32662AFE0}</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graphicFrame>
        <p:nvGraphicFramePr>
          <p:cNvPr id="15" name="Tabell 14">
            <a:extLst>
              <a:ext uri="{FF2B5EF4-FFF2-40B4-BE49-F238E27FC236}">
                <a16:creationId xmlns:a16="http://schemas.microsoft.com/office/drawing/2014/main" id="{423D2B56-618F-41EE-8370-D7E4F06AF718}"/>
              </a:ext>
            </a:extLst>
          </p:cNvPr>
          <p:cNvGraphicFramePr>
            <a:graphicFrameLocks noGrp="1"/>
          </p:cNvGraphicFramePr>
          <p:nvPr userDrawn="1">
            <p:extLst>
              <p:ext uri="{D42A27DB-BD31-4B8C-83A1-F6EECF244321}">
                <p14:modId xmlns:p14="http://schemas.microsoft.com/office/powerpoint/2010/main" val="3359063001"/>
              </p:ext>
            </p:extLst>
          </p:nvPr>
        </p:nvGraphicFramePr>
        <p:xfrm>
          <a:off x="811620" y="3754215"/>
          <a:ext cx="5121348" cy="2225040"/>
        </p:xfrm>
        <a:graphic>
          <a:graphicData uri="http://schemas.openxmlformats.org/drawingml/2006/table">
            <a:tbl>
              <a:tblPr firstRow="1" bandRow="1">
                <a:tableStyleId>{5C22544A-7EE6-4342-B048-85BDC9FD1C3A}</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dirty="0"/>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graphicFrame>
        <p:nvGraphicFramePr>
          <p:cNvPr id="16" name="Tabell 15">
            <a:extLst>
              <a:ext uri="{FF2B5EF4-FFF2-40B4-BE49-F238E27FC236}">
                <a16:creationId xmlns:a16="http://schemas.microsoft.com/office/drawing/2014/main" id="{3DD83A28-0EAE-406E-8D7A-4E2AA051628C}"/>
              </a:ext>
            </a:extLst>
          </p:cNvPr>
          <p:cNvGraphicFramePr>
            <a:graphicFrameLocks noGrp="1"/>
          </p:cNvGraphicFramePr>
          <p:nvPr userDrawn="1">
            <p:extLst>
              <p:ext uri="{D42A27DB-BD31-4B8C-83A1-F6EECF244321}">
                <p14:modId xmlns:p14="http://schemas.microsoft.com/office/powerpoint/2010/main" val="2118715101"/>
              </p:ext>
            </p:extLst>
          </p:nvPr>
        </p:nvGraphicFramePr>
        <p:xfrm>
          <a:off x="6096000" y="3754215"/>
          <a:ext cx="5121348" cy="2225040"/>
        </p:xfrm>
        <a:graphic>
          <a:graphicData uri="http://schemas.openxmlformats.org/drawingml/2006/table">
            <a:tbl>
              <a:tblPr firstRow="1" bandRow="1">
                <a:tableStyleId>{7DF18680-E054-41AD-8BC1-D1AEF772440D}</a:tableStyleId>
              </a:tblPr>
              <a:tblGrid>
                <a:gridCol w="1707116">
                  <a:extLst>
                    <a:ext uri="{9D8B030D-6E8A-4147-A177-3AD203B41FA5}">
                      <a16:colId xmlns:a16="http://schemas.microsoft.com/office/drawing/2014/main" val="3239829772"/>
                    </a:ext>
                  </a:extLst>
                </a:gridCol>
                <a:gridCol w="1707116">
                  <a:extLst>
                    <a:ext uri="{9D8B030D-6E8A-4147-A177-3AD203B41FA5}">
                      <a16:colId xmlns:a16="http://schemas.microsoft.com/office/drawing/2014/main" val="1271191320"/>
                    </a:ext>
                  </a:extLst>
                </a:gridCol>
                <a:gridCol w="1707116">
                  <a:extLst>
                    <a:ext uri="{9D8B030D-6E8A-4147-A177-3AD203B41FA5}">
                      <a16:colId xmlns:a16="http://schemas.microsoft.com/office/drawing/2014/main" val="4243990577"/>
                    </a:ext>
                  </a:extLst>
                </a:gridCol>
              </a:tblGrid>
              <a:tr h="370840">
                <a:tc>
                  <a:txBody>
                    <a:bodyPr/>
                    <a:lstStyle/>
                    <a:p>
                      <a:r>
                        <a:rPr lang="sv-SE" sz="1600" dirty="0"/>
                        <a:t>Table style </a:t>
                      </a:r>
                    </a:p>
                  </a:txBody>
                  <a:tcPr/>
                </a:tc>
                <a:tc>
                  <a:txBody>
                    <a:bodyPr/>
                    <a:lstStyle/>
                    <a:p>
                      <a:endParaRPr lang="sv-SE" dirty="0"/>
                    </a:p>
                  </a:txBody>
                  <a:tcPr/>
                </a:tc>
                <a:tc>
                  <a:txBody>
                    <a:bodyPr/>
                    <a:lstStyle/>
                    <a:p>
                      <a:endParaRPr lang="sv-SE"/>
                    </a:p>
                  </a:txBody>
                  <a:tcPr/>
                </a:tc>
                <a:extLst>
                  <a:ext uri="{0D108BD9-81ED-4DB2-BD59-A6C34878D82A}">
                    <a16:rowId xmlns:a16="http://schemas.microsoft.com/office/drawing/2014/main" val="2165051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Body text (</a:t>
                      </a:r>
                      <a:r>
                        <a:rPr lang="sv-SE" sz="1400" dirty="0" err="1"/>
                        <a:t>size</a:t>
                      </a:r>
                      <a:r>
                        <a:rPr lang="sv-SE" sz="1400" dirty="0"/>
                        <a:t> 14) </a:t>
                      </a:r>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156157275"/>
                  </a:ext>
                </a:extLst>
              </a:tr>
              <a:tr h="370840">
                <a:tc>
                  <a:txBody>
                    <a:bodyPr/>
                    <a:lstStyle/>
                    <a:p>
                      <a:endParaRPr lang="sv-SE" sz="1400" dirty="0"/>
                    </a:p>
                  </a:txBody>
                  <a:tcPr/>
                </a:tc>
                <a:tc>
                  <a:txBody>
                    <a:bodyPr/>
                    <a:lstStyle/>
                    <a:p>
                      <a:endParaRPr lang="sv-SE" sz="1400" dirty="0"/>
                    </a:p>
                  </a:txBody>
                  <a:tcPr/>
                </a:tc>
                <a:tc>
                  <a:txBody>
                    <a:bodyPr/>
                    <a:lstStyle/>
                    <a:p>
                      <a:endParaRPr lang="sv-SE" sz="1400"/>
                    </a:p>
                  </a:txBody>
                  <a:tcPr/>
                </a:tc>
                <a:extLst>
                  <a:ext uri="{0D108BD9-81ED-4DB2-BD59-A6C34878D82A}">
                    <a16:rowId xmlns:a16="http://schemas.microsoft.com/office/drawing/2014/main" val="3485665012"/>
                  </a:ext>
                </a:extLst>
              </a:tr>
              <a:tr h="370840">
                <a:tc>
                  <a:txBody>
                    <a:bodyPr/>
                    <a:lstStyle/>
                    <a:p>
                      <a:endParaRPr lang="sv-SE" sz="1400" dirty="0"/>
                    </a:p>
                  </a:txBody>
                  <a:tcPr/>
                </a:tc>
                <a:tc>
                  <a:txBody>
                    <a:bodyPr/>
                    <a:lstStyle/>
                    <a:p>
                      <a:endParaRPr lang="sv-SE" sz="1400" dirty="0"/>
                    </a:p>
                  </a:txBody>
                  <a:tcPr/>
                </a:tc>
                <a:tc>
                  <a:txBody>
                    <a:bodyPr/>
                    <a:lstStyle/>
                    <a:p>
                      <a:endParaRPr lang="sv-SE" sz="1400" dirty="0"/>
                    </a:p>
                  </a:txBody>
                  <a:tcPr/>
                </a:tc>
                <a:extLst>
                  <a:ext uri="{0D108BD9-81ED-4DB2-BD59-A6C34878D82A}">
                    <a16:rowId xmlns:a16="http://schemas.microsoft.com/office/drawing/2014/main" val="1693000902"/>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1996404023"/>
                  </a:ext>
                </a:extLst>
              </a:tr>
              <a:tr h="370840">
                <a:tc>
                  <a:txBody>
                    <a:bodyPr/>
                    <a:lstStyle/>
                    <a:p>
                      <a:endParaRPr lang="sv-SE" sz="1400"/>
                    </a:p>
                  </a:txBody>
                  <a:tcPr/>
                </a:tc>
                <a:tc>
                  <a:txBody>
                    <a:bodyPr/>
                    <a:lstStyle/>
                    <a:p>
                      <a:endParaRPr lang="sv-SE" sz="1400"/>
                    </a:p>
                  </a:txBody>
                  <a:tcPr/>
                </a:tc>
                <a:tc>
                  <a:txBody>
                    <a:bodyPr/>
                    <a:lstStyle/>
                    <a:p>
                      <a:endParaRPr lang="sv-SE" sz="1400" dirty="0"/>
                    </a:p>
                  </a:txBody>
                  <a:tcPr/>
                </a:tc>
                <a:extLst>
                  <a:ext uri="{0D108BD9-81ED-4DB2-BD59-A6C34878D82A}">
                    <a16:rowId xmlns:a16="http://schemas.microsoft.com/office/drawing/2014/main" val="534939861"/>
                  </a:ext>
                </a:extLst>
              </a:tr>
            </a:tbl>
          </a:graphicData>
        </a:graphic>
      </p:graphicFrame>
      <p:sp>
        <p:nvSpPr>
          <p:cNvPr id="11" name="Platshållare för text 3">
            <a:extLst>
              <a:ext uri="{FF2B5EF4-FFF2-40B4-BE49-F238E27FC236}">
                <a16:creationId xmlns:a16="http://schemas.microsoft.com/office/drawing/2014/main" id="{EBEDA7C5-404D-4807-96DF-ADCB41AC2A5B}"/>
              </a:ext>
            </a:extLst>
          </p:cNvPr>
          <p:cNvSpPr>
            <a:spLocks noGrp="1"/>
          </p:cNvSpPr>
          <p:nvPr>
            <p:ph type="body" sz="half" idx="2" hasCustomPrompt="1"/>
          </p:nvPr>
        </p:nvSpPr>
        <p:spPr>
          <a:xfrm>
            <a:off x="9842342" y="54315"/>
            <a:ext cx="2289498" cy="691216"/>
          </a:xfrm>
          <a:prstGeom prst="rect">
            <a:avLst/>
          </a:prstGeom>
        </p:spPr>
        <p:txBody>
          <a:bodyPr/>
          <a:lstStyle>
            <a:lvl1pPr marL="0" indent="0">
              <a:buNone/>
              <a:defRPr sz="1200" i="1">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err="1"/>
              <a:t>Tables</a:t>
            </a:r>
            <a:r>
              <a:rPr lang="sv-SE" dirty="0"/>
              <a:t> </a:t>
            </a:r>
            <a:r>
              <a:rPr lang="sv-SE" dirty="0" err="1"/>
              <a:t>can</a:t>
            </a:r>
            <a:r>
              <a:rPr lang="sv-SE" dirty="0"/>
              <a:t> be </a:t>
            </a:r>
            <a:r>
              <a:rPr lang="sv-SE" dirty="0" err="1"/>
              <a:t>designed</a:t>
            </a:r>
            <a:r>
              <a:rPr lang="sv-SE" dirty="0"/>
              <a:t> </a:t>
            </a:r>
            <a:r>
              <a:rPr lang="sv-SE" dirty="0" err="1"/>
              <a:t>preferably</a:t>
            </a:r>
            <a:r>
              <a:rPr lang="sv-SE" dirty="0"/>
              <a:t> in </a:t>
            </a:r>
            <a:r>
              <a:rPr lang="sv-SE" dirty="0" err="1"/>
              <a:t>theese</a:t>
            </a:r>
            <a:r>
              <a:rPr lang="sv-SE" dirty="0"/>
              <a:t> </a:t>
            </a:r>
            <a:r>
              <a:rPr lang="sv-SE" dirty="0" err="1"/>
              <a:t>colours</a:t>
            </a:r>
            <a:r>
              <a:rPr lang="sv-SE" dirty="0"/>
              <a:t>. </a:t>
            </a:r>
            <a:r>
              <a:rPr lang="sv-SE" dirty="0" err="1"/>
              <a:t>You</a:t>
            </a:r>
            <a:r>
              <a:rPr lang="sv-SE" dirty="0"/>
              <a:t> </a:t>
            </a:r>
            <a:r>
              <a:rPr lang="sv-SE" dirty="0" err="1"/>
              <a:t>cannot</a:t>
            </a:r>
            <a:r>
              <a:rPr lang="sv-SE" dirty="0"/>
              <a:t> </a:t>
            </a:r>
            <a:r>
              <a:rPr lang="sv-SE" dirty="0" err="1"/>
              <a:t>edit</a:t>
            </a:r>
            <a:r>
              <a:rPr lang="sv-SE" dirty="0"/>
              <a:t> in </a:t>
            </a:r>
            <a:r>
              <a:rPr lang="sv-SE" dirty="0" err="1"/>
              <a:t>these</a:t>
            </a:r>
            <a:r>
              <a:rPr lang="sv-SE" dirty="0"/>
              <a:t> </a:t>
            </a:r>
            <a:r>
              <a:rPr lang="sv-SE" dirty="0" err="1"/>
              <a:t>tables</a:t>
            </a:r>
            <a:r>
              <a:rPr lang="sv-SE" dirty="0"/>
              <a:t> so </a:t>
            </a:r>
            <a:r>
              <a:rPr lang="sv-SE" dirty="0" err="1"/>
              <a:t>you</a:t>
            </a:r>
            <a:r>
              <a:rPr lang="sv-SE" dirty="0"/>
              <a:t> </a:t>
            </a:r>
            <a:r>
              <a:rPr lang="sv-SE" dirty="0" err="1"/>
              <a:t>need</a:t>
            </a:r>
            <a:r>
              <a:rPr lang="sv-SE" dirty="0"/>
              <a:t> to </a:t>
            </a:r>
            <a:r>
              <a:rPr lang="sv-SE" dirty="0" err="1"/>
              <a:t>add</a:t>
            </a:r>
            <a:r>
              <a:rPr lang="sv-SE" dirty="0"/>
              <a:t> new </a:t>
            </a:r>
            <a:r>
              <a:rPr lang="sv-SE" dirty="0" err="1"/>
              <a:t>ones</a:t>
            </a:r>
            <a:r>
              <a:rPr lang="sv-SE" dirty="0"/>
              <a:t> and </a:t>
            </a:r>
            <a:r>
              <a:rPr lang="sv-SE" dirty="0" err="1"/>
              <a:t>select</a:t>
            </a:r>
            <a:r>
              <a:rPr lang="sv-SE" dirty="0"/>
              <a:t> </a:t>
            </a:r>
            <a:r>
              <a:rPr lang="sv-SE" dirty="0" err="1"/>
              <a:t>colour</a:t>
            </a:r>
            <a:r>
              <a:rPr lang="sv-SE" dirty="0"/>
              <a:t>. </a:t>
            </a:r>
          </a:p>
        </p:txBody>
      </p:sp>
      <p:pic>
        <p:nvPicPr>
          <p:cNvPr id="9" name="Bildobjekt 8">
            <a:extLst>
              <a:ext uri="{FF2B5EF4-FFF2-40B4-BE49-F238E27FC236}">
                <a16:creationId xmlns:a16="http://schemas.microsoft.com/office/drawing/2014/main" id="{8772FF7C-4A0A-459B-B862-5CD4DDCB72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912413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7" name="TextBox 10">
            <a:extLst>
              <a:ext uri="{FF2B5EF4-FFF2-40B4-BE49-F238E27FC236}">
                <a16:creationId xmlns:a16="http://schemas.microsoft.com/office/drawing/2014/main" id="{AA131195-D7A5-443C-95A4-CDD7E699DCEC}"/>
              </a:ext>
            </a:extLst>
          </p:cNvPr>
          <p:cNvSpPr txBox="1"/>
          <p:nvPr userDrawn="1"/>
        </p:nvSpPr>
        <p:spPr>
          <a:xfrm>
            <a:off x="0" y="2517176"/>
            <a:ext cx="12192000" cy="769441"/>
          </a:xfrm>
          <a:prstGeom prst="rect">
            <a:avLst/>
          </a:prstGeom>
          <a:noFill/>
        </p:spPr>
        <p:txBody>
          <a:bodyPr wrap="square" rtlCol="0">
            <a:spAutoFit/>
          </a:bodyPr>
          <a:lstStyle/>
          <a:p>
            <a:pPr algn="ctr"/>
            <a:r>
              <a:rPr lang="en-US" sz="4400" spc="400" dirty="0">
                <a:solidFill>
                  <a:schemeClr val="accent1">
                    <a:lumMod val="75000"/>
                  </a:schemeClr>
                </a:solidFill>
                <a:cs typeface="Segoe UI" panose="020B0502040204020203" pitchFamily="34" charset="0"/>
              </a:rPr>
              <a:t>THANK YOU</a:t>
            </a:r>
            <a:endParaRPr lang="en-US" sz="2400" spc="400" dirty="0">
              <a:solidFill>
                <a:schemeClr val="accent1">
                  <a:lumMod val="75000"/>
                </a:schemeClr>
              </a:solidFill>
              <a:cs typeface="Segoe UI" panose="020B0502040204020203" pitchFamily="34" charset="0"/>
            </a:endParaRPr>
          </a:p>
        </p:txBody>
      </p:sp>
      <p:sp>
        <p:nvSpPr>
          <p:cNvPr id="5" name="TextBox 3">
            <a:extLst>
              <a:ext uri="{FF2B5EF4-FFF2-40B4-BE49-F238E27FC236}">
                <a16:creationId xmlns:a16="http://schemas.microsoft.com/office/drawing/2014/main" id="{415051F0-F616-4D2F-BFBF-AEFF0111A5FF}"/>
              </a:ext>
            </a:extLst>
          </p:cNvPr>
          <p:cNvSpPr txBox="1"/>
          <p:nvPr userDrawn="1"/>
        </p:nvSpPr>
        <p:spPr>
          <a:xfrm>
            <a:off x="0" y="3018736"/>
            <a:ext cx="12192000" cy="646331"/>
          </a:xfrm>
          <a:prstGeom prst="rect">
            <a:avLst/>
          </a:prstGeom>
          <a:noFill/>
        </p:spPr>
        <p:txBody>
          <a:bodyPr wrap="square" rtlCol="0">
            <a:spAutoFit/>
          </a:bodyPr>
          <a:lstStyle/>
          <a:p>
            <a:pPr algn="ctr">
              <a:lnSpc>
                <a:spcPct val="150000"/>
              </a:lnSpc>
            </a:pPr>
            <a:endParaRPr lang="en-US" sz="1600" dirty="0">
              <a:latin typeface="Segoe UI" panose="020B0502040204020203" pitchFamily="34" charset="0"/>
              <a:ea typeface="Lato Light" charset="0"/>
              <a:cs typeface="Segoe UI" panose="020B0502040204020203" pitchFamily="34" charset="0"/>
            </a:endParaRPr>
          </a:p>
          <a:p>
            <a:pPr algn="ctr"/>
            <a:r>
              <a:rPr lang="en-US" sz="1200" b="1" dirty="0" err="1">
                <a:ea typeface="Lato Light" charset="0"/>
                <a:cs typeface="Segoe UI" panose="020B0502040204020203" pitchFamily="34" charset="0"/>
              </a:rPr>
              <a:t>Arcoma</a:t>
            </a:r>
            <a:r>
              <a:rPr lang="en-US" sz="1200" b="1" dirty="0">
                <a:ea typeface="Lato Light" charset="0"/>
                <a:cs typeface="Segoe UI" panose="020B0502040204020203" pitchFamily="34" charset="0"/>
              </a:rPr>
              <a:t> AB | </a:t>
            </a:r>
            <a:r>
              <a:rPr lang="en-US" sz="1200" b="1" dirty="0" err="1">
                <a:ea typeface="Lato Light" charset="0"/>
                <a:cs typeface="Segoe UI" panose="020B0502040204020203" pitchFamily="34" charset="0"/>
              </a:rPr>
              <a:t>Annavägen</a:t>
            </a:r>
            <a:r>
              <a:rPr lang="en-US" sz="1200" b="1" dirty="0">
                <a:ea typeface="Lato Light" charset="0"/>
                <a:cs typeface="Segoe UI" panose="020B0502040204020203" pitchFamily="34" charset="0"/>
              </a:rPr>
              <a:t> 1 | </a:t>
            </a:r>
            <a:r>
              <a:rPr lang="sv-SE" sz="1200" b="1" dirty="0"/>
              <a:t>352 46</a:t>
            </a:r>
            <a:r>
              <a:rPr lang="en-US" sz="1200" b="1" dirty="0">
                <a:ea typeface="Lato Light" charset="0"/>
                <a:cs typeface="Segoe UI" panose="020B0502040204020203" pitchFamily="34" charset="0"/>
              </a:rPr>
              <a:t> Växjö | Sweden</a:t>
            </a:r>
          </a:p>
        </p:txBody>
      </p:sp>
      <p:sp>
        <p:nvSpPr>
          <p:cNvPr id="6" name="TextBox 4">
            <a:extLst>
              <a:ext uri="{FF2B5EF4-FFF2-40B4-BE49-F238E27FC236}">
                <a16:creationId xmlns:a16="http://schemas.microsoft.com/office/drawing/2014/main" id="{677BDE75-2F97-434C-AC50-3131ACE72DBB}"/>
              </a:ext>
            </a:extLst>
          </p:cNvPr>
          <p:cNvSpPr txBox="1"/>
          <p:nvPr userDrawn="1"/>
        </p:nvSpPr>
        <p:spPr>
          <a:xfrm>
            <a:off x="2687757" y="5358142"/>
            <a:ext cx="989373" cy="338554"/>
          </a:xfrm>
          <a:prstGeom prst="rect">
            <a:avLst/>
          </a:prstGeom>
          <a:noFill/>
        </p:spPr>
        <p:txBody>
          <a:bodyPr wrap="none" rtlCol="0">
            <a:spAutoFit/>
          </a:bodyPr>
          <a:lstStyle/>
          <a:p>
            <a:pPr algn="ctr"/>
            <a:r>
              <a:rPr lang="en-US" sz="1600" b="1" spc="300" dirty="0">
                <a:ea typeface="Montserrat Semi" charset="0"/>
                <a:cs typeface="Segoe UI" panose="020B0502040204020203" pitchFamily="34" charset="0"/>
              </a:rPr>
              <a:t>PHONE</a:t>
            </a:r>
          </a:p>
        </p:txBody>
      </p:sp>
      <p:sp>
        <p:nvSpPr>
          <p:cNvPr id="8" name="TextBox 5">
            <a:extLst>
              <a:ext uri="{FF2B5EF4-FFF2-40B4-BE49-F238E27FC236}">
                <a16:creationId xmlns:a16="http://schemas.microsoft.com/office/drawing/2014/main" id="{0669B5EA-18B4-4507-8F94-03B86AA977FB}"/>
              </a:ext>
            </a:extLst>
          </p:cNvPr>
          <p:cNvSpPr txBox="1"/>
          <p:nvPr userDrawn="1"/>
        </p:nvSpPr>
        <p:spPr>
          <a:xfrm>
            <a:off x="2088200" y="5728907"/>
            <a:ext cx="2188473" cy="276999"/>
          </a:xfrm>
          <a:prstGeom prst="rect">
            <a:avLst/>
          </a:prstGeom>
          <a:noFill/>
        </p:spPr>
        <p:txBody>
          <a:bodyPr wrap="square" rtlCol="0">
            <a:spAutoFit/>
          </a:bodyPr>
          <a:lstStyle/>
          <a:p>
            <a:pPr algn="ctr"/>
            <a:r>
              <a:rPr lang="sv-SE" sz="1200" dirty="0"/>
              <a:t>+46 470 70 69 00</a:t>
            </a:r>
            <a:endParaRPr lang="en-US" sz="1200" dirty="0">
              <a:ea typeface="Lato Light" charset="0"/>
              <a:cs typeface="Segoe UI" panose="020B0502040204020203" pitchFamily="34" charset="0"/>
            </a:endParaRPr>
          </a:p>
        </p:txBody>
      </p:sp>
      <p:sp>
        <p:nvSpPr>
          <p:cNvPr id="9" name="TextBox 6">
            <a:extLst>
              <a:ext uri="{FF2B5EF4-FFF2-40B4-BE49-F238E27FC236}">
                <a16:creationId xmlns:a16="http://schemas.microsoft.com/office/drawing/2014/main" id="{A9B4AA73-5806-43D5-A3F5-66DDD86EF54E}"/>
              </a:ext>
            </a:extLst>
          </p:cNvPr>
          <p:cNvSpPr txBox="1"/>
          <p:nvPr userDrawn="1"/>
        </p:nvSpPr>
        <p:spPr>
          <a:xfrm>
            <a:off x="5655260" y="5358142"/>
            <a:ext cx="922047" cy="338554"/>
          </a:xfrm>
          <a:prstGeom prst="rect">
            <a:avLst/>
          </a:prstGeom>
          <a:noFill/>
        </p:spPr>
        <p:txBody>
          <a:bodyPr wrap="none" rtlCol="0">
            <a:spAutoFit/>
          </a:bodyPr>
          <a:lstStyle/>
          <a:p>
            <a:pPr algn="ctr"/>
            <a:r>
              <a:rPr lang="en-US" sz="1600" b="1" spc="300" dirty="0">
                <a:ea typeface="Montserrat Semi" charset="0"/>
                <a:cs typeface="Segoe UI" panose="020B0502040204020203" pitchFamily="34" charset="0"/>
              </a:rPr>
              <a:t>EMAIL</a:t>
            </a:r>
          </a:p>
        </p:txBody>
      </p:sp>
      <p:sp>
        <p:nvSpPr>
          <p:cNvPr id="10" name="TextBox 7">
            <a:extLst>
              <a:ext uri="{FF2B5EF4-FFF2-40B4-BE49-F238E27FC236}">
                <a16:creationId xmlns:a16="http://schemas.microsoft.com/office/drawing/2014/main" id="{F3DE8D32-A109-440C-990E-B132F90F5395}"/>
              </a:ext>
            </a:extLst>
          </p:cNvPr>
          <p:cNvSpPr txBox="1"/>
          <p:nvPr userDrawn="1"/>
        </p:nvSpPr>
        <p:spPr>
          <a:xfrm>
            <a:off x="5022042" y="5728907"/>
            <a:ext cx="2188473" cy="276999"/>
          </a:xfrm>
          <a:prstGeom prst="rect">
            <a:avLst/>
          </a:prstGeom>
          <a:noFill/>
        </p:spPr>
        <p:txBody>
          <a:bodyPr wrap="square" rtlCol="0">
            <a:spAutoFit/>
          </a:bodyPr>
          <a:lstStyle/>
          <a:p>
            <a:pPr algn="ctr"/>
            <a:r>
              <a:rPr lang="en-US" sz="1200" dirty="0">
                <a:ea typeface="Lato Light" charset="0"/>
                <a:cs typeface="Segoe UI" panose="020B0502040204020203" pitchFamily="34" charset="0"/>
              </a:rPr>
              <a:t>service@arcoma.se</a:t>
            </a:r>
          </a:p>
        </p:txBody>
      </p:sp>
      <p:sp>
        <p:nvSpPr>
          <p:cNvPr id="11" name="TextBox 8">
            <a:extLst>
              <a:ext uri="{FF2B5EF4-FFF2-40B4-BE49-F238E27FC236}">
                <a16:creationId xmlns:a16="http://schemas.microsoft.com/office/drawing/2014/main" id="{FB2E20BE-723A-40EE-87F2-B172B947C537}"/>
              </a:ext>
            </a:extLst>
          </p:cNvPr>
          <p:cNvSpPr txBox="1"/>
          <p:nvPr userDrawn="1"/>
        </p:nvSpPr>
        <p:spPr>
          <a:xfrm>
            <a:off x="8537787" y="5358142"/>
            <a:ext cx="1207382" cy="338554"/>
          </a:xfrm>
          <a:prstGeom prst="rect">
            <a:avLst/>
          </a:prstGeom>
          <a:noFill/>
        </p:spPr>
        <p:txBody>
          <a:bodyPr wrap="none" rtlCol="0">
            <a:spAutoFit/>
          </a:bodyPr>
          <a:lstStyle/>
          <a:p>
            <a:pPr algn="ctr"/>
            <a:r>
              <a:rPr lang="en-US" sz="1600" b="1" spc="300" dirty="0">
                <a:ea typeface="Montserrat Semi" charset="0"/>
                <a:cs typeface="Segoe UI" panose="020B0502040204020203" pitchFamily="34" charset="0"/>
              </a:rPr>
              <a:t>WEBSITE</a:t>
            </a:r>
          </a:p>
        </p:txBody>
      </p:sp>
      <p:sp>
        <p:nvSpPr>
          <p:cNvPr id="12" name="TextBox 9">
            <a:extLst>
              <a:ext uri="{FF2B5EF4-FFF2-40B4-BE49-F238E27FC236}">
                <a16:creationId xmlns:a16="http://schemas.microsoft.com/office/drawing/2014/main" id="{811593ED-0F68-43B8-8E4C-5BE4AF6E1C6F}"/>
              </a:ext>
            </a:extLst>
          </p:cNvPr>
          <p:cNvSpPr txBox="1"/>
          <p:nvPr userDrawn="1"/>
        </p:nvSpPr>
        <p:spPr>
          <a:xfrm>
            <a:off x="8047237" y="5728907"/>
            <a:ext cx="2188473" cy="276999"/>
          </a:xfrm>
          <a:prstGeom prst="rect">
            <a:avLst/>
          </a:prstGeom>
          <a:noFill/>
        </p:spPr>
        <p:txBody>
          <a:bodyPr wrap="square" rtlCol="0">
            <a:spAutoFit/>
          </a:bodyPr>
          <a:lstStyle/>
          <a:p>
            <a:pPr algn="ctr"/>
            <a:r>
              <a:rPr lang="en-US" sz="1200" dirty="0">
                <a:ea typeface="Lato Light" charset="0"/>
                <a:cs typeface="Segoe UI" panose="020B0502040204020203" pitchFamily="34" charset="0"/>
              </a:rPr>
              <a:t>www.arcoma.se</a:t>
            </a:r>
          </a:p>
        </p:txBody>
      </p:sp>
      <p:sp>
        <p:nvSpPr>
          <p:cNvPr id="14" name="Shape 2643">
            <a:extLst>
              <a:ext uri="{FF2B5EF4-FFF2-40B4-BE49-F238E27FC236}">
                <a16:creationId xmlns:a16="http://schemas.microsoft.com/office/drawing/2014/main" id="{5535309F-026B-4463-97E0-3AD66C13C628}"/>
              </a:ext>
            </a:extLst>
          </p:cNvPr>
          <p:cNvSpPr/>
          <p:nvPr userDrawn="1"/>
        </p:nvSpPr>
        <p:spPr>
          <a:xfrm>
            <a:off x="3055822" y="4820934"/>
            <a:ext cx="253229" cy="464252"/>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egoe UI" panose="020B0502040204020203" pitchFamily="34" charset="0"/>
              <a:cs typeface="Segoe UI" panose="020B0502040204020203" pitchFamily="34" charset="0"/>
            </a:endParaRPr>
          </a:p>
        </p:txBody>
      </p:sp>
      <p:sp>
        <p:nvSpPr>
          <p:cNvPr id="15" name="Shape 2944">
            <a:extLst>
              <a:ext uri="{FF2B5EF4-FFF2-40B4-BE49-F238E27FC236}">
                <a16:creationId xmlns:a16="http://schemas.microsoft.com/office/drawing/2014/main" id="{6199C7BD-4632-4562-BCE8-048F0857189F}"/>
              </a:ext>
            </a:extLst>
          </p:cNvPr>
          <p:cNvSpPr/>
          <p:nvPr userDrawn="1"/>
        </p:nvSpPr>
        <p:spPr>
          <a:xfrm>
            <a:off x="8973438" y="4888416"/>
            <a:ext cx="386463" cy="38646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Segoe UI" panose="020B0502040204020203" pitchFamily="34" charset="0"/>
              <a:cs typeface="Segoe UI" panose="020B0502040204020203" pitchFamily="34" charset="0"/>
            </a:endParaRPr>
          </a:p>
        </p:txBody>
      </p:sp>
      <p:sp>
        <p:nvSpPr>
          <p:cNvPr id="16" name="Shape 2856">
            <a:extLst>
              <a:ext uri="{FF2B5EF4-FFF2-40B4-BE49-F238E27FC236}">
                <a16:creationId xmlns:a16="http://schemas.microsoft.com/office/drawing/2014/main" id="{992F97F9-0F42-46B3-B012-259955CC86DD}"/>
              </a:ext>
            </a:extLst>
          </p:cNvPr>
          <p:cNvSpPr/>
          <p:nvPr userDrawn="1"/>
        </p:nvSpPr>
        <p:spPr>
          <a:xfrm>
            <a:off x="5920680" y="4890803"/>
            <a:ext cx="350640" cy="350500"/>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egoe UI" panose="020B0502040204020203" pitchFamily="34" charset="0"/>
              <a:cs typeface="Segoe UI" panose="020B0502040204020203" pitchFamily="34" charset="0"/>
            </a:endParaRPr>
          </a:p>
        </p:txBody>
      </p:sp>
      <p:pic>
        <p:nvPicPr>
          <p:cNvPr id="18" name="Bildobjekt 17">
            <a:extLst>
              <a:ext uri="{FF2B5EF4-FFF2-40B4-BE49-F238E27FC236}">
                <a16:creationId xmlns:a16="http://schemas.microsoft.com/office/drawing/2014/main" id="{0C6C2CBE-09EB-4627-8C59-C8B8F24D09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3721364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3949574" cy="3098800"/>
          </a:xfr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119245" y="3759200"/>
            <a:ext cx="3949636" cy="3098800"/>
          </a:xfrm>
          <a:solidFill>
            <a:schemeClr val="bg1">
              <a:lumMod val="95000"/>
            </a:schemeClr>
          </a:solidFill>
        </p:spPr>
        <p:txBody>
          <a:bodyPr>
            <a:normAutofit/>
          </a:bodyPr>
          <a:lstStyle>
            <a:lvl1pPr>
              <a:defRPr sz="1400"/>
            </a:lvl1pPr>
          </a:lstStyle>
          <a:p>
            <a:endParaRPr lang="en-US"/>
          </a:p>
        </p:txBody>
      </p:sp>
      <p:sp>
        <p:nvSpPr>
          <p:cNvPr id="14" name="Picture Placeholder 8"/>
          <p:cNvSpPr>
            <a:spLocks noGrp="1"/>
          </p:cNvSpPr>
          <p:nvPr>
            <p:ph type="pic" sz="quarter" idx="12"/>
          </p:nvPr>
        </p:nvSpPr>
        <p:spPr>
          <a:xfrm>
            <a:off x="8238553" y="3759200"/>
            <a:ext cx="3953447" cy="30988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72614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230088" y="1"/>
            <a:ext cx="4961912" cy="6858000"/>
          </a:xfrm>
        </p:spPr>
        <p:txBody>
          <a:bodyPr>
            <a:normAutofit/>
          </a:bodyPr>
          <a:lstStyle>
            <a:lvl1pPr>
              <a:defRPr sz="1400"/>
            </a:lvl1pPr>
          </a:lstStyle>
          <a:p>
            <a:endParaRPr lang="en-US"/>
          </a:p>
        </p:txBody>
      </p:sp>
    </p:spTree>
    <p:extLst>
      <p:ext uri="{BB962C8B-B14F-4D97-AF65-F5344CB8AC3E}">
        <p14:creationId xmlns:p14="http://schemas.microsoft.com/office/powerpoint/2010/main" val="2225902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A05BF6-EA90-C94E-A77A-92553D1F4945}" type="datetime1">
              <a:rPr lang="en-GB" smtClean="0"/>
              <a:pPr/>
              <a:t>07/09/2020</a:t>
            </a:fld>
            <a:endParaRPr lang="en-US"/>
          </a:p>
        </p:txBody>
      </p:sp>
      <p:sp>
        <p:nvSpPr>
          <p:cNvPr id="5" name="Footer Placeholder 4"/>
          <p:cNvSpPr>
            <a:spLocks noGrp="1"/>
          </p:cNvSpPr>
          <p:nvPr>
            <p:ph type="ftr" sz="quarter" idx="11"/>
          </p:nvPr>
        </p:nvSpPr>
        <p:spPr/>
        <p:txBody>
          <a:bodyPr/>
          <a:lstStyle/>
          <a:p>
            <a:r>
              <a:rPr lang="en-US"/>
              <a:t>Test Footer!</a:t>
            </a:r>
          </a:p>
        </p:txBody>
      </p:sp>
      <p:sp>
        <p:nvSpPr>
          <p:cNvPr id="6" name="Slide Number Placeholder 5"/>
          <p:cNvSpPr>
            <a:spLocks noGrp="1"/>
          </p:cNvSpPr>
          <p:nvPr>
            <p:ph type="sldNum" sz="quarter" idx="12"/>
          </p:nvPr>
        </p:nvSpPr>
        <p:spPr/>
        <p:txBody>
          <a:bodyPr/>
          <a:lstStyle/>
          <a:p>
            <a:fld id="{5C89D93F-79EB-3E43-B540-C1545B00C312}" type="slidenum">
              <a:rPr lang="en-US" smtClean="0"/>
              <a:pPr/>
              <a:t>‹#›</a:t>
            </a:fld>
            <a:endParaRPr lang="en-US"/>
          </a:p>
        </p:txBody>
      </p:sp>
    </p:spTree>
    <p:extLst>
      <p:ext uri="{BB962C8B-B14F-4D97-AF65-F5344CB8AC3E}">
        <p14:creationId xmlns:p14="http://schemas.microsoft.com/office/powerpoint/2010/main" val="3647185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034563" y="995012"/>
            <a:ext cx="10319237" cy="800100"/>
          </a:xfrm>
          <a:prstGeom prst="rect">
            <a:avLst/>
          </a:prstGeom>
        </p:spPr>
        <p:txBody>
          <a:bodyPr anchor="t">
            <a:normAutofit/>
          </a:bodyPr>
          <a:lstStyle>
            <a:lvl1pPr>
              <a:defRPr sz="3200" b="1" i="0">
                <a:solidFill>
                  <a:srgbClr val="595959"/>
                </a:solidFill>
                <a:latin typeface="Myriad Pro" charset="0"/>
                <a:ea typeface="Myriad Pro" charset="0"/>
                <a:cs typeface="Myriad Pro" charset="0"/>
              </a:defRPr>
            </a:lvl1pPr>
          </a:lstStyle>
          <a:p>
            <a:r>
              <a:rPr lang="sv-SE"/>
              <a:t>Klicka här för att ändra format</a:t>
            </a:r>
            <a:endParaRPr lang="en-US" dirty="0"/>
          </a:p>
        </p:txBody>
      </p:sp>
      <p:sp>
        <p:nvSpPr>
          <p:cNvPr id="4" name="Text Placeholder 3"/>
          <p:cNvSpPr>
            <a:spLocks noGrp="1"/>
          </p:cNvSpPr>
          <p:nvPr>
            <p:ph type="body" sz="half" idx="2"/>
          </p:nvPr>
        </p:nvSpPr>
        <p:spPr>
          <a:xfrm>
            <a:off x="1034563" y="1795112"/>
            <a:ext cx="10319237" cy="3811588"/>
          </a:xfrm>
          <a:prstGeom prst="rect">
            <a:avLst/>
          </a:prstGeom>
        </p:spPr>
        <p:txBody>
          <a:bodyPr>
            <a:normAutofit/>
          </a:bodyPr>
          <a:lstStyle>
            <a:lvl1pPr marL="0" indent="0">
              <a:buNone/>
              <a:defRPr sz="1500" b="0" i="0">
                <a:solidFill>
                  <a:srgbClr val="595959"/>
                </a:solidFill>
                <a:latin typeface="Myriad Pro" charset="0"/>
                <a:ea typeface="Myriad Pro" charset="0"/>
                <a:cs typeface="Myriad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DA01A3E-EAB3-C342-9710-8DBF30D15991}"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91FCDF-6B64-9D40-BBAC-097E07363BB2}" type="slidenum">
              <a:rPr lang="en-US" smtClean="0"/>
              <a:t>‹#›</a:t>
            </a:fld>
            <a:endParaRPr lang="en-US"/>
          </a:p>
        </p:txBody>
      </p:sp>
      <p:sp>
        <p:nvSpPr>
          <p:cNvPr id="8" name="Rectangle 7"/>
          <p:cNvSpPr/>
          <p:nvPr userDrawn="1"/>
        </p:nvSpPr>
        <p:spPr>
          <a:xfrm>
            <a:off x="1143128" y="762188"/>
            <a:ext cx="1584960" cy="130710"/>
          </a:xfrm>
          <a:prstGeom prst="rect">
            <a:avLst/>
          </a:prstGeom>
          <a:solidFill>
            <a:srgbClr val="765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Tree>
    <p:extLst>
      <p:ext uri="{BB962C8B-B14F-4D97-AF65-F5344CB8AC3E}">
        <p14:creationId xmlns:p14="http://schemas.microsoft.com/office/powerpoint/2010/main" val="1963772847"/>
      </p:ext>
    </p:extLst>
  </p:cSld>
  <p:clrMapOvr>
    <a:masterClrMapping/>
  </p:clrMapOvr>
  <p:extLst>
    <p:ext uri="{DCECCB84-F9BA-43D5-87BE-67443E8EF086}">
      <p15:sldGuideLst xmlns:p15="http://schemas.microsoft.com/office/powerpoint/2012/main">
        <p15:guide id="1" orient="horz" pos="2160">
          <p15:clr>
            <a:srgbClr val="FBAE40"/>
          </p15:clr>
        </p15:guide>
        <p15:guide id="2"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3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43C3530-75EF-4DA2-92B7-893E6EFDDA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b="5605"/>
          <a:stretch/>
        </p:blipFill>
        <p:spPr>
          <a:xfrm>
            <a:off x="0" y="-14656"/>
            <a:ext cx="12192000" cy="6872656"/>
          </a:xfrm>
          <a:prstGeom prst="rect">
            <a:avLst/>
          </a:prstGeom>
        </p:spPr>
      </p:pic>
      <p:sp>
        <p:nvSpPr>
          <p:cNvPr id="13" name="Rektangel 12">
            <a:extLst>
              <a:ext uri="{FF2B5EF4-FFF2-40B4-BE49-F238E27FC236}">
                <a16:creationId xmlns:a16="http://schemas.microsoft.com/office/drawing/2014/main" id="{F26E8720-D594-4CD8-8F7C-E33AD188850B}"/>
              </a:ext>
            </a:extLst>
          </p:cNvPr>
          <p:cNvSpPr/>
          <p:nvPr userDrawn="1"/>
        </p:nvSpPr>
        <p:spPr>
          <a:xfrm>
            <a:off x="0" y="0"/>
            <a:ext cx="4082902" cy="6858000"/>
          </a:xfrm>
          <a:prstGeom prst="rect">
            <a:avLst/>
          </a:prstGeom>
          <a:solidFill>
            <a:srgbClr val="706F6F">
              <a:alpha val="89804"/>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dirty="0"/>
          </a:p>
        </p:txBody>
      </p:sp>
      <p:sp>
        <p:nvSpPr>
          <p:cNvPr id="10" name="Rubrik 1">
            <a:extLst>
              <a:ext uri="{FF2B5EF4-FFF2-40B4-BE49-F238E27FC236}">
                <a16:creationId xmlns:a16="http://schemas.microsoft.com/office/drawing/2014/main" id="{B63291E2-034E-4523-9CBE-B106084053AA}"/>
              </a:ext>
            </a:extLst>
          </p:cNvPr>
          <p:cNvSpPr>
            <a:spLocks noGrp="1"/>
          </p:cNvSpPr>
          <p:nvPr>
            <p:ph type="title" hasCustomPrompt="1"/>
          </p:nvPr>
        </p:nvSpPr>
        <p:spPr>
          <a:xfrm>
            <a:off x="393405" y="382771"/>
            <a:ext cx="3487479" cy="725520"/>
          </a:xfrm>
          <a:prstGeom prst="rect">
            <a:avLst/>
          </a:prstGeom>
        </p:spPr>
        <p:txBody>
          <a:bodyPr/>
          <a:lstStyle>
            <a:lvl1pPr algn="l">
              <a:defRPr sz="4400">
                <a:solidFill>
                  <a:schemeClr val="bg1"/>
                </a:solidFill>
                <a:latin typeface="+mj-lt"/>
              </a:defRPr>
            </a:lvl1pPr>
          </a:lstStyle>
          <a:p>
            <a:r>
              <a:rPr lang="sv-SE" dirty="0"/>
              <a:t>CONTENTS</a:t>
            </a:r>
          </a:p>
        </p:txBody>
      </p:sp>
      <p:sp>
        <p:nvSpPr>
          <p:cNvPr id="12" name="Underrubrik 2">
            <a:extLst>
              <a:ext uri="{FF2B5EF4-FFF2-40B4-BE49-F238E27FC236}">
                <a16:creationId xmlns:a16="http://schemas.microsoft.com/office/drawing/2014/main" id="{A60507A6-A36C-4DAD-93B2-C7041F29E72E}"/>
              </a:ext>
            </a:extLst>
          </p:cNvPr>
          <p:cNvSpPr>
            <a:spLocks noGrp="1"/>
          </p:cNvSpPr>
          <p:nvPr>
            <p:ph type="subTitle" idx="11" hasCustomPrompt="1"/>
          </p:nvPr>
        </p:nvSpPr>
        <p:spPr>
          <a:xfrm>
            <a:off x="605774" y="1335432"/>
            <a:ext cx="3148079" cy="4596136"/>
          </a:xfrm>
          <a:prstGeom prst="rect">
            <a:avLst/>
          </a:prstGeom>
        </p:spPr>
        <p:txBody>
          <a:bodyPr/>
          <a:lstStyle>
            <a:lvl1pPr marL="285750" indent="-285750" algn="l">
              <a:buFont typeface="Arial" panose="020B0604020202020204" pitchFamily="34" charset="0"/>
              <a:buChar char="•"/>
              <a:defRPr sz="1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a:t>
            </a:r>
            <a:r>
              <a:rPr lang="sv-SE" dirty="0" err="1"/>
              <a:t>content</a:t>
            </a:r>
            <a:r>
              <a:rPr lang="sv-SE" dirty="0"/>
              <a:t> (</a:t>
            </a:r>
            <a:r>
              <a:rPr lang="sv-SE" dirty="0" err="1"/>
              <a:t>size</a:t>
            </a:r>
            <a:r>
              <a:rPr lang="sv-SE" dirty="0"/>
              <a:t> 16)</a:t>
            </a:r>
          </a:p>
        </p:txBody>
      </p:sp>
      <p:pic>
        <p:nvPicPr>
          <p:cNvPr id="7" name="Bildobjekt 6" descr="En bild som visar objekt&#10;&#10;Automatiskt genererad beskrivning">
            <a:extLst>
              <a:ext uri="{FF2B5EF4-FFF2-40B4-BE49-F238E27FC236}">
                <a16:creationId xmlns:a16="http://schemas.microsoft.com/office/drawing/2014/main" id="{5DDA69D8-3A61-4DE8-8EC7-10821F947E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69271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D294DB6-6515-499B-A658-FD82DD589C7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rgbClr val="88567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1</a:t>
            </a:r>
          </a:p>
        </p:txBody>
      </p:sp>
      <p:pic>
        <p:nvPicPr>
          <p:cNvPr id="8" name="Bildobjekt 7" descr="En bild som visar objekt&#10;&#10;Automatiskt genererad beskrivning">
            <a:extLst>
              <a:ext uri="{FF2B5EF4-FFF2-40B4-BE49-F238E27FC236}">
                <a16:creationId xmlns:a16="http://schemas.microsoft.com/office/drawing/2014/main" id="{0C04153D-8427-4EC5-A6B5-84BA27812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57626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AF69C519-617A-4682-AF33-7592A925833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2</a:t>
            </a:r>
          </a:p>
        </p:txBody>
      </p:sp>
      <p:pic>
        <p:nvPicPr>
          <p:cNvPr id="8" name="Bildobjekt 7" descr="En bild som visar objekt&#10;&#10;Automatiskt genererad beskrivning">
            <a:extLst>
              <a:ext uri="{FF2B5EF4-FFF2-40B4-BE49-F238E27FC236}">
                <a16:creationId xmlns:a16="http://schemas.microsoft.com/office/drawing/2014/main" id="{D6F1E525-7C5B-41CC-9A76-130C87C5ED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356925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F02D3495-113F-4B06-8B91-9C0218D3A03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1" r="3909" b="-1"/>
          <a:stretch/>
        </p:blipFill>
        <p:spPr>
          <a:xfrm>
            <a:off x="0" y="-1"/>
            <a:ext cx="12192000" cy="6858001"/>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rgbClr val="8A87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3</a:t>
            </a:r>
          </a:p>
        </p:txBody>
      </p:sp>
      <p:pic>
        <p:nvPicPr>
          <p:cNvPr id="9" name="Bildobjekt 8" descr="En bild som visar objekt&#10;&#10;Automatiskt genererad beskrivning">
            <a:extLst>
              <a:ext uri="{FF2B5EF4-FFF2-40B4-BE49-F238E27FC236}">
                <a16:creationId xmlns:a16="http://schemas.microsoft.com/office/drawing/2014/main" id="{BE6E08FA-AADD-4527-A467-054463D47B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81034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2FF3F21-2CEE-4C51-9B9D-3AA081DBC0E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Effect>
                      <a14:brightnessContrast contrast="20000"/>
                    </a14:imgEffect>
                  </a14:imgLayer>
                </a14:imgProps>
              </a:ext>
            </a:extLst>
          </a:blip>
          <a:srcRect t="10273" b="1804"/>
          <a:stretch/>
        </p:blipFill>
        <p:spPr>
          <a:xfrm>
            <a:off x="0" y="-58189"/>
            <a:ext cx="12192000" cy="6916189"/>
          </a:xfrm>
          <a:prstGeom prst="rect">
            <a:avLst/>
          </a:prstGeom>
        </p:spPr>
      </p:pic>
      <p:sp>
        <p:nvSpPr>
          <p:cNvPr id="3" name="Rektangel 2">
            <a:extLst>
              <a:ext uri="{FF2B5EF4-FFF2-40B4-BE49-F238E27FC236}">
                <a16:creationId xmlns:a16="http://schemas.microsoft.com/office/drawing/2014/main" id="{AE1F567B-05B5-4FF7-A459-149B76EE9B02}"/>
              </a:ext>
            </a:extLst>
          </p:cNvPr>
          <p:cNvSpPr/>
          <p:nvPr userDrawn="1"/>
        </p:nvSpPr>
        <p:spPr>
          <a:xfrm>
            <a:off x="0" y="3429000"/>
            <a:ext cx="5019675" cy="2457450"/>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5000" dirty="0"/>
          </a:p>
        </p:txBody>
      </p:sp>
      <p:sp>
        <p:nvSpPr>
          <p:cNvPr id="4" name="Rubrik 1">
            <a:extLst>
              <a:ext uri="{FF2B5EF4-FFF2-40B4-BE49-F238E27FC236}">
                <a16:creationId xmlns:a16="http://schemas.microsoft.com/office/drawing/2014/main" id="{E7374184-2E79-4DA0-97AC-79F0C13013A7}"/>
              </a:ext>
            </a:extLst>
          </p:cNvPr>
          <p:cNvSpPr>
            <a:spLocks noGrp="1"/>
          </p:cNvSpPr>
          <p:nvPr>
            <p:ph type="title" hasCustomPrompt="1"/>
          </p:nvPr>
        </p:nvSpPr>
        <p:spPr>
          <a:xfrm>
            <a:off x="393700" y="4167189"/>
            <a:ext cx="4502150" cy="795336"/>
          </a:xfrm>
          <a:prstGeom prst="rect">
            <a:avLst/>
          </a:prstGeom>
        </p:spPr>
        <p:txBody>
          <a:bodyPr anchor="t"/>
          <a:lstStyle>
            <a:lvl1pPr algn="l">
              <a:defRPr sz="6000">
                <a:solidFill>
                  <a:schemeClr val="bg1"/>
                </a:solidFill>
                <a:latin typeface="+mj-lt"/>
              </a:defRPr>
            </a:lvl1pPr>
          </a:lstStyle>
          <a:p>
            <a:r>
              <a:rPr lang="sv-SE" dirty="0"/>
              <a:t>CHAPTER 4</a:t>
            </a:r>
          </a:p>
        </p:txBody>
      </p:sp>
      <p:pic>
        <p:nvPicPr>
          <p:cNvPr id="11" name="Bildobjekt 10" descr="En bild som visar objekt&#10;&#10;Automatiskt genererad beskrivning">
            <a:extLst>
              <a:ext uri="{FF2B5EF4-FFF2-40B4-BE49-F238E27FC236}">
                <a16:creationId xmlns:a16="http://schemas.microsoft.com/office/drawing/2014/main" id="{26829DD7-B55F-4A76-867A-28D5D2B5B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75547" y="6388878"/>
            <a:ext cx="1320161" cy="276998"/>
          </a:xfrm>
          <a:prstGeom prst="rect">
            <a:avLst/>
          </a:prstGeom>
        </p:spPr>
      </p:pic>
    </p:spTree>
    <p:extLst>
      <p:ext uri="{BB962C8B-B14F-4D97-AF65-F5344CB8AC3E}">
        <p14:creationId xmlns:p14="http://schemas.microsoft.com/office/powerpoint/2010/main" val="733732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6" name="Underrubrik 2">
            <a:extLst>
              <a:ext uri="{FF2B5EF4-FFF2-40B4-BE49-F238E27FC236}">
                <a16:creationId xmlns:a16="http://schemas.microsoft.com/office/drawing/2014/main" id="{4169CF66-1117-4CFE-86FA-9857E4F462BD}"/>
              </a:ext>
            </a:extLst>
          </p:cNvPr>
          <p:cNvSpPr>
            <a:spLocks noGrp="1"/>
          </p:cNvSpPr>
          <p:nvPr>
            <p:ph type="subTitle" idx="11" hasCustomPrompt="1"/>
          </p:nvPr>
        </p:nvSpPr>
        <p:spPr>
          <a:xfrm>
            <a:off x="811620" y="1347711"/>
            <a:ext cx="10690569" cy="4596136"/>
          </a:xfrm>
          <a:prstGeom prst="rect">
            <a:avLst/>
          </a:prstGeom>
        </p:spPr>
        <p:txBody>
          <a:bodyPr/>
          <a:lstStyle>
            <a:lvl1pPr marL="0" indent="0" algn="l">
              <a:buFont typeface="Arial" panose="020B0604020202020204" pitchFamily="34" charset="0"/>
              <a:buNone/>
              <a:defRPr sz="1600" b="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text (</a:t>
            </a:r>
            <a:r>
              <a:rPr lang="sv-SE" dirty="0" err="1"/>
              <a:t>size</a:t>
            </a:r>
            <a:r>
              <a:rPr lang="sv-SE" dirty="0"/>
              <a:t> 16)</a:t>
            </a:r>
          </a:p>
        </p:txBody>
      </p:sp>
      <p:pic>
        <p:nvPicPr>
          <p:cNvPr id="7" name="Bildobjekt 6">
            <a:extLst>
              <a:ext uri="{FF2B5EF4-FFF2-40B4-BE49-F238E27FC236}">
                <a16:creationId xmlns:a16="http://schemas.microsoft.com/office/drawing/2014/main" id="{6EFD40D9-4917-45DA-AA3A-270ECD2CBC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232716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291222-5357-4499-9F9E-43072248BF76}"/>
              </a:ext>
            </a:extLst>
          </p:cNvPr>
          <p:cNvSpPr>
            <a:spLocks noGrp="1"/>
          </p:cNvSpPr>
          <p:nvPr>
            <p:ph type="title" hasCustomPrompt="1"/>
          </p:nvPr>
        </p:nvSpPr>
        <p:spPr>
          <a:xfrm>
            <a:off x="393405" y="382771"/>
            <a:ext cx="7449879" cy="725520"/>
          </a:xfrm>
          <a:prstGeom prst="rect">
            <a:avLst/>
          </a:prstGeom>
        </p:spPr>
        <p:txBody>
          <a:bodyPr/>
          <a:lstStyle>
            <a:lvl1pPr algn="l">
              <a:defRPr sz="4400">
                <a:latin typeface="+mj-lt"/>
              </a:defRPr>
            </a:lvl1pPr>
          </a:lstStyle>
          <a:p>
            <a:r>
              <a:rPr lang="sv-SE" dirty="0" err="1"/>
              <a:t>Heading</a:t>
            </a:r>
            <a:r>
              <a:rPr lang="sv-SE" dirty="0"/>
              <a:t> (</a:t>
            </a:r>
            <a:r>
              <a:rPr lang="sv-SE" dirty="0" err="1"/>
              <a:t>size</a:t>
            </a:r>
            <a:r>
              <a:rPr lang="sv-SE" dirty="0"/>
              <a:t> 44)</a:t>
            </a:r>
          </a:p>
        </p:txBody>
      </p:sp>
      <p:sp>
        <p:nvSpPr>
          <p:cNvPr id="6" name="Underrubrik 2">
            <a:extLst>
              <a:ext uri="{FF2B5EF4-FFF2-40B4-BE49-F238E27FC236}">
                <a16:creationId xmlns:a16="http://schemas.microsoft.com/office/drawing/2014/main" id="{F843760A-319E-4B03-AA48-4F0DC01434A3}"/>
              </a:ext>
            </a:extLst>
          </p:cNvPr>
          <p:cNvSpPr>
            <a:spLocks noGrp="1"/>
          </p:cNvSpPr>
          <p:nvPr>
            <p:ph type="subTitle" idx="11" hasCustomPrompt="1"/>
          </p:nvPr>
        </p:nvSpPr>
        <p:spPr>
          <a:xfrm>
            <a:off x="811620" y="1347711"/>
            <a:ext cx="10690569" cy="4596136"/>
          </a:xfrm>
          <a:prstGeom prst="rect">
            <a:avLst/>
          </a:prstGeom>
        </p:spPr>
        <p:txBody>
          <a:bodyPr/>
          <a:lstStyle>
            <a:lvl1pPr marL="285750" indent="-285750" algn="l">
              <a:buFont typeface="Arial" panose="020B0604020202020204" pitchFamily="34" charset="0"/>
              <a:buChar char="•"/>
              <a:defRPr sz="1600" b="0">
                <a:solidFill>
                  <a:schemeClr val="tx1"/>
                </a:solidFill>
                <a:latin typeface="+mn-lt"/>
              </a:defRPr>
            </a:lvl1pPr>
            <a:lvl2pPr marL="800100" indent="-342900" algn="l">
              <a:buFont typeface="Courier New" panose="02070309020205020404" pitchFamily="49" charset="0"/>
              <a:buChar char="o"/>
              <a:defRPr sz="1400">
                <a:latin typeface="+mn-lt"/>
              </a:defRPr>
            </a:lvl2pPr>
            <a:lvl3pPr marL="1200150" indent="-285750" algn="l">
              <a:buFont typeface="Wingdings" panose="05000000000000000000" pitchFamily="2" charset="2"/>
              <a:buChar char="§"/>
              <a:defRPr sz="1200">
                <a:latin typeface="+mn-lt"/>
              </a:defRPr>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16)</a:t>
            </a:r>
          </a:p>
          <a:p>
            <a:pPr lvl="1"/>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14)</a:t>
            </a:r>
          </a:p>
          <a:p>
            <a:pPr lvl="2"/>
            <a:r>
              <a:rPr lang="sv-SE" dirty="0" err="1"/>
              <a:t>Click</a:t>
            </a:r>
            <a:r>
              <a:rPr lang="sv-SE" dirty="0"/>
              <a:t> </a:t>
            </a:r>
            <a:r>
              <a:rPr lang="sv-SE" dirty="0" err="1"/>
              <a:t>here</a:t>
            </a:r>
            <a:r>
              <a:rPr lang="sv-SE" dirty="0"/>
              <a:t> to </a:t>
            </a:r>
            <a:r>
              <a:rPr lang="sv-SE" dirty="0" err="1"/>
              <a:t>add</a:t>
            </a:r>
            <a:r>
              <a:rPr lang="sv-SE" dirty="0"/>
              <a:t> </a:t>
            </a:r>
            <a:r>
              <a:rPr lang="sv-SE" dirty="0" err="1"/>
              <a:t>bullet</a:t>
            </a:r>
            <a:r>
              <a:rPr lang="sv-SE" dirty="0"/>
              <a:t> (</a:t>
            </a:r>
            <a:r>
              <a:rPr lang="sv-SE" dirty="0" err="1"/>
              <a:t>size</a:t>
            </a:r>
            <a:r>
              <a:rPr lang="sv-SE" dirty="0"/>
              <a:t> 12)</a:t>
            </a:r>
          </a:p>
        </p:txBody>
      </p:sp>
      <p:pic>
        <p:nvPicPr>
          <p:cNvPr id="7" name="Bildobjekt 6">
            <a:extLst>
              <a:ext uri="{FF2B5EF4-FFF2-40B4-BE49-F238E27FC236}">
                <a16:creationId xmlns:a16="http://schemas.microsoft.com/office/drawing/2014/main" id="{D0599DD8-352F-4BF6-9597-7472C47C87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75548" y="6399214"/>
            <a:ext cx="1320161" cy="276999"/>
          </a:xfrm>
          <a:prstGeom prst="rect">
            <a:avLst/>
          </a:prstGeom>
        </p:spPr>
      </p:pic>
    </p:spTree>
    <p:extLst>
      <p:ext uri="{BB962C8B-B14F-4D97-AF65-F5344CB8AC3E}">
        <p14:creationId xmlns:p14="http://schemas.microsoft.com/office/powerpoint/2010/main" val="87884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470912"/>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51" r:id="rId3"/>
    <p:sldLayoutId id="2147483670" r:id="rId4"/>
    <p:sldLayoutId id="2147483674" r:id="rId5"/>
    <p:sldLayoutId id="2147483672" r:id="rId6"/>
    <p:sldLayoutId id="2147483671" r:id="rId7"/>
    <p:sldLayoutId id="2147483650" r:id="rId8"/>
    <p:sldLayoutId id="2147483667" r:id="rId9"/>
    <p:sldLayoutId id="2147483652" r:id="rId10"/>
    <p:sldLayoutId id="2147483653" r:id="rId11"/>
    <p:sldLayoutId id="2147483668" r:id="rId12"/>
    <p:sldLayoutId id="2147483649" r:id="rId13"/>
    <p:sldLayoutId id="2147483676" r:id="rId14"/>
    <p:sldLayoutId id="2147483678" r:id="rId15"/>
    <p:sldLayoutId id="2147483679" r:id="rId16"/>
    <p:sldLayoutId id="2147483680" r:id="rId17"/>
  </p:sldLayoutIdLst>
  <p:txStyles>
    <p:titleStyle>
      <a:lvl1pPr algn="ctr" defTabSz="914400" rtl="0" eaLnBrk="1" latinLnBrk="0" hangingPunct="1">
        <a:lnSpc>
          <a:spcPct val="90000"/>
        </a:lnSpc>
        <a:spcBef>
          <a:spcPct val="0"/>
        </a:spcBef>
        <a:buNone/>
        <a:defRPr sz="5400" kern="1200">
          <a:solidFill>
            <a:schemeClr val="tx1"/>
          </a:solidFill>
          <a:latin typeface="Myriad Pro Light" panose="020B04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12.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8F53D5D-4608-4524-A31A-1020DD5B0D24}"/>
              </a:ext>
            </a:extLst>
          </p:cNvPr>
          <p:cNvSpPr>
            <a:spLocks noGrp="1"/>
          </p:cNvSpPr>
          <p:nvPr>
            <p:ph type="title"/>
          </p:nvPr>
        </p:nvSpPr>
        <p:spPr/>
        <p:txBody>
          <a:bodyPr/>
          <a:lstStyle/>
          <a:p>
            <a:r>
              <a:rPr lang="sv-SE" b="1" dirty="0">
                <a:solidFill>
                  <a:schemeClr val="accent6">
                    <a:lumMod val="50000"/>
                  </a:schemeClr>
                </a:solidFill>
              </a:rPr>
              <a:t>PRODUCT PRESENTATION</a:t>
            </a:r>
            <a:br>
              <a:rPr lang="sv-SE" dirty="0">
                <a:solidFill>
                  <a:schemeClr val="accent6">
                    <a:lumMod val="50000"/>
                  </a:schemeClr>
                </a:solidFill>
              </a:rPr>
            </a:br>
            <a:r>
              <a:rPr lang="sv-SE" dirty="0">
                <a:solidFill>
                  <a:schemeClr val="accent6">
                    <a:lumMod val="50000"/>
                  </a:schemeClr>
                </a:solidFill>
              </a:rPr>
              <a:t>Arcoma Precision i5</a:t>
            </a:r>
          </a:p>
        </p:txBody>
      </p:sp>
    </p:spTree>
    <p:extLst>
      <p:ext uri="{BB962C8B-B14F-4D97-AF65-F5344CB8AC3E}">
        <p14:creationId xmlns:p14="http://schemas.microsoft.com/office/powerpoint/2010/main" val="385248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4DD3E9D-9762-4953-8D65-8635FFC89900}"/>
              </a:ext>
            </a:extLst>
          </p:cNvPr>
          <p:cNvPicPr>
            <a:picLocks noChangeAspect="1"/>
          </p:cNvPicPr>
          <p:nvPr/>
        </p:nvPicPr>
        <p:blipFill rotWithShape="1">
          <a:blip r:embed="rId3"/>
          <a:srcRect t="10766" b="6300"/>
          <a:stretch/>
        </p:blipFill>
        <p:spPr>
          <a:xfrm>
            <a:off x="6569242" y="0"/>
            <a:ext cx="5622758" cy="6858000"/>
          </a:xfrm>
          <a:prstGeom prst="rect">
            <a:avLst/>
          </a:prstGeom>
        </p:spPr>
      </p:pic>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5039728" cy="725520"/>
          </a:xfrm>
        </p:spPr>
        <p:txBody>
          <a:bodyPr/>
          <a:lstStyle/>
          <a:p>
            <a:r>
              <a:rPr lang="en-US" dirty="0">
                <a:solidFill>
                  <a:schemeClr val="accent1">
                    <a:lumMod val="75000"/>
                  </a:schemeClr>
                </a:solidFill>
                <a:latin typeface="+mn-lt"/>
              </a:rPr>
              <a:t>WALL STAND WITH MOTORIZED TILT</a:t>
            </a:r>
          </a:p>
        </p:txBody>
      </p:sp>
      <p:pic>
        <p:nvPicPr>
          <p:cNvPr id="7" name="Bildobjekt 6" descr="En bild som visar enhet&#10;&#10;Automatiskt genererad beskrivning">
            <a:extLst>
              <a:ext uri="{FF2B5EF4-FFF2-40B4-BE49-F238E27FC236}">
                <a16:creationId xmlns:a16="http://schemas.microsoft.com/office/drawing/2014/main" id="{246773EE-9689-45FD-B27F-E976B8422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sp>
        <p:nvSpPr>
          <p:cNvPr id="3" name="Rektangel 2">
            <a:extLst>
              <a:ext uri="{FF2B5EF4-FFF2-40B4-BE49-F238E27FC236}">
                <a16:creationId xmlns:a16="http://schemas.microsoft.com/office/drawing/2014/main" id="{539A63AE-95E8-450B-8DD3-8B252FCE3D88}"/>
              </a:ext>
            </a:extLst>
          </p:cNvPr>
          <p:cNvSpPr/>
          <p:nvPr/>
        </p:nvSpPr>
        <p:spPr>
          <a:xfrm>
            <a:off x="478761" y="2002867"/>
            <a:ext cx="4271369" cy="3046988"/>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OPTIMIZED WORKFLOW</a:t>
            </a:r>
          </a:p>
          <a:p>
            <a:r>
              <a:rPr lang="en-US" sz="1600" dirty="0"/>
              <a:t>Motorized movements enables efficient examinations</a:t>
            </a:r>
          </a:p>
          <a:p>
            <a:endParaRPr lang="en-US" i="1" dirty="0"/>
          </a:p>
          <a:p>
            <a:r>
              <a:rPr lang="en-US" sz="2000" b="1" spc="300" dirty="0">
                <a:solidFill>
                  <a:schemeClr val="accent1">
                    <a:lumMod val="75000"/>
                  </a:schemeClr>
                </a:solidFill>
                <a:ea typeface="Playfair Display SC" charset="0"/>
                <a:cs typeface="Playfair Display SC" charset="0"/>
              </a:rPr>
              <a:t>ERGONOMIC DESIGN</a:t>
            </a:r>
          </a:p>
          <a:p>
            <a:r>
              <a:rPr lang="en-US" sz="1600" dirty="0"/>
              <a:t>Motorized </a:t>
            </a:r>
            <a:r>
              <a:rPr lang="en-US" sz="1600" dirty="0" err="1"/>
              <a:t>tiltable</a:t>
            </a:r>
            <a:r>
              <a:rPr lang="en-US" sz="1600" dirty="0"/>
              <a:t> wall stand allows minimal manual handling.</a:t>
            </a:r>
          </a:p>
          <a:p>
            <a:endParaRPr lang="en-US" dirty="0"/>
          </a:p>
          <a:p>
            <a:r>
              <a:rPr lang="en-US" sz="2000" b="1" spc="300" dirty="0">
                <a:solidFill>
                  <a:schemeClr val="accent1">
                    <a:lumMod val="75000"/>
                  </a:schemeClr>
                </a:solidFill>
                <a:ea typeface="Playfair Display SC" charset="0"/>
                <a:cs typeface="Playfair Display SC" charset="0"/>
              </a:rPr>
              <a:t>FULL FOCUS ON THE PATIENT</a:t>
            </a:r>
          </a:p>
          <a:p>
            <a:r>
              <a:rPr lang="en-US" sz="1600" dirty="0"/>
              <a:t>Easy adjustment and motorized tilt enables increased focus on the patient. </a:t>
            </a:r>
          </a:p>
        </p:txBody>
      </p:sp>
      <p:pic>
        <p:nvPicPr>
          <p:cNvPr id="8" name="Bildobjekt 7">
            <a:extLst>
              <a:ext uri="{FF2B5EF4-FFF2-40B4-BE49-F238E27FC236}">
                <a16:creationId xmlns:a16="http://schemas.microsoft.com/office/drawing/2014/main" id="{0AEB5342-FB13-4AD5-A43F-53ED7E0F8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33343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047B5FF-1855-432E-BF88-D48FF65F682A}"/>
              </a:ext>
            </a:extLst>
          </p:cNvPr>
          <p:cNvPicPr>
            <a:picLocks noChangeAspect="1"/>
          </p:cNvPicPr>
          <p:nvPr/>
        </p:nvPicPr>
        <p:blipFill rotWithShape="1">
          <a:blip r:embed="rId2"/>
          <a:srcRect l="3616" t="14590" b="6953"/>
          <a:stretch/>
        </p:blipFill>
        <p:spPr>
          <a:xfrm>
            <a:off x="6569236" y="0"/>
            <a:ext cx="5622763" cy="6858000"/>
          </a:xfrm>
          <a:prstGeom prst="rect">
            <a:avLst/>
          </a:prstGeom>
        </p:spPr>
      </p:pic>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WALL STAND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en-US" sz="1600" dirty="0">
                <a:solidFill>
                  <a:schemeClr val="tx1"/>
                </a:solidFill>
              </a:rPr>
              <a:t>Motorized tilt of the detector</a:t>
            </a:r>
          </a:p>
          <a:p>
            <a:pPr marL="285750" indent="-285750">
              <a:buFont typeface="Arial" panose="020B0604020202020204" pitchFamily="34" charset="0"/>
              <a:buChar char="•"/>
            </a:pPr>
            <a:r>
              <a:rPr lang="en-US" sz="1600" dirty="0">
                <a:solidFill>
                  <a:schemeClr val="tx1"/>
                </a:solidFill>
              </a:rPr>
              <a:t>Motorized and manual vertical movements</a:t>
            </a:r>
            <a:endParaRPr lang="en-US" sz="1600" dirty="0">
              <a:solidFill>
                <a:schemeClr val="tx1"/>
              </a:solidFill>
              <a:cs typeface="Calibri"/>
            </a:endParaRPr>
          </a:p>
          <a:p>
            <a:pPr marL="285750" indent="-285750">
              <a:buFont typeface="Arial" panose="020B0604020202020204" pitchFamily="34" charset="0"/>
              <a:buChar char="•"/>
            </a:pPr>
            <a:r>
              <a:rPr lang="en-US" sz="1600" dirty="0">
                <a:solidFill>
                  <a:schemeClr val="tx1"/>
                </a:solidFill>
              </a:rPr>
              <a:t>Auto tracking (vertical, tilting and pendulum mode)</a:t>
            </a:r>
          </a:p>
          <a:p>
            <a:pPr marL="285750" indent="-285750">
              <a:buFont typeface="Arial" panose="020B0604020202020204" pitchFamily="34" charset="0"/>
              <a:buChar char="•"/>
            </a:pPr>
            <a:r>
              <a:rPr lang="en-US" sz="1600" dirty="0">
                <a:solidFill>
                  <a:schemeClr val="tx1"/>
                </a:solidFill>
                <a:cs typeface="Calibri"/>
              </a:rPr>
              <a:t>Hand control for operating wall stand, collimator and auto positioning</a:t>
            </a:r>
          </a:p>
          <a:p>
            <a:pPr marL="285750" indent="-285750">
              <a:buFont typeface="Arial" panose="020B0604020202020204" pitchFamily="34" charset="0"/>
              <a:buChar char="•"/>
            </a:pPr>
            <a:r>
              <a:rPr lang="en-US" sz="1600" dirty="0">
                <a:solidFill>
                  <a:schemeClr val="tx1"/>
                </a:solidFill>
                <a:cs typeface="Calibri"/>
              </a:rPr>
              <a:t>Wireless foot controls </a:t>
            </a:r>
          </a:p>
          <a:p>
            <a:pPr marL="285750" indent="-285750">
              <a:buFont typeface="Arial" panose="020B0604020202020204" pitchFamily="34" charset="0"/>
              <a:buChar char="•"/>
            </a:pPr>
            <a:r>
              <a:rPr lang="en-US" sz="1600" dirty="0">
                <a:solidFill>
                  <a:schemeClr val="tx1"/>
                </a:solidFill>
                <a:cs typeface="Calibri"/>
              </a:rPr>
              <a:t>Removable lateral arm rest with parking position and adjustable angle</a:t>
            </a:r>
          </a:p>
          <a:p>
            <a:pPr marL="285750" indent="-285750">
              <a:buFont typeface="Arial" panose="020B0604020202020204" pitchFamily="34" charset="0"/>
              <a:buChar char="•"/>
            </a:pPr>
            <a:r>
              <a:rPr lang="en-US" sz="1600" dirty="0">
                <a:solidFill>
                  <a:schemeClr val="tx1"/>
                </a:solidFill>
              </a:rPr>
              <a:t>Extended range of vertical movement (Highest and lowest detector position on the market</a:t>
            </a:r>
            <a:r>
              <a:rPr lang="en-US" sz="1600" dirty="0">
                <a:solidFill>
                  <a:schemeClr val="tx1"/>
                </a:solidFill>
                <a:cs typeface="Calibri"/>
              </a:rPr>
              <a:t>)</a:t>
            </a:r>
            <a:endParaRPr lang="en-US" sz="1600"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pic>
        <p:nvPicPr>
          <p:cNvPr id="10" name="Bildobjekt 9" descr="En bild som visar enhet&#10;&#10;Automatiskt genererad beskrivning">
            <a:extLst>
              <a:ext uri="{FF2B5EF4-FFF2-40B4-BE49-F238E27FC236}">
                <a16:creationId xmlns:a16="http://schemas.microsoft.com/office/drawing/2014/main" id="{7DC4F36D-CE1F-4780-9B02-519189483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2" name="Bildobjekt 11">
            <a:extLst>
              <a:ext uri="{FF2B5EF4-FFF2-40B4-BE49-F238E27FC236}">
                <a16:creationId xmlns:a16="http://schemas.microsoft.com/office/drawing/2014/main" id="{E230E5DC-E21D-4186-BB03-B968CCF11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018763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OPERATING THE WALL STAND</a:t>
            </a:r>
          </a:p>
        </p:txBody>
      </p:sp>
      <p:pic>
        <p:nvPicPr>
          <p:cNvPr id="56" name="Bildobjekt 55" descr="En bild som visar vägg, inomhus, skåp, möbler&#10;&#10;Automatiskt genererad beskrivning">
            <a:extLst>
              <a:ext uri="{FF2B5EF4-FFF2-40B4-BE49-F238E27FC236}">
                <a16:creationId xmlns:a16="http://schemas.microsoft.com/office/drawing/2014/main" id="{526396C1-3833-41A4-A1CF-C5E9F1921AE4}"/>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4079" t="3223" r="6978" b="66182"/>
          <a:stretch/>
        </p:blipFill>
        <p:spPr>
          <a:xfrm>
            <a:off x="7362408" y="1100976"/>
            <a:ext cx="2907285" cy="1728653"/>
          </a:xfrm>
          <a:prstGeom prst="rect">
            <a:avLst/>
          </a:prstGeom>
        </p:spPr>
      </p:pic>
      <p:pic>
        <p:nvPicPr>
          <p:cNvPr id="57" name="Bildobjekt 56" descr="En bild som visar vägg, inomhus, skåp, möbler&#10;&#10;Automatiskt genererad beskrivning">
            <a:extLst>
              <a:ext uri="{FF2B5EF4-FFF2-40B4-BE49-F238E27FC236}">
                <a16:creationId xmlns:a16="http://schemas.microsoft.com/office/drawing/2014/main" id="{261A827D-FD64-4201-9FC0-9D0ADC490A0E}"/>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4079" t="34152" r="6358" b="34152"/>
          <a:stretch/>
        </p:blipFill>
        <p:spPr>
          <a:xfrm>
            <a:off x="7371826" y="4727626"/>
            <a:ext cx="2897867" cy="1747603"/>
          </a:xfrm>
          <a:prstGeom prst="rect">
            <a:avLst/>
          </a:prstGeom>
        </p:spPr>
      </p:pic>
      <p:pic>
        <p:nvPicPr>
          <p:cNvPr id="61" name="Bildobjekt 60" descr="En bild som visar vägg, inomhus, skåp, möbler&#10;&#10;Automatiskt genererad beskrivning">
            <a:extLst>
              <a:ext uri="{FF2B5EF4-FFF2-40B4-BE49-F238E27FC236}">
                <a16:creationId xmlns:a16="http://schemas.microsoft.com/office/drawing/2014/main" id="{5262AC04-48DB-459B-9D4B-E51130BEA0B5}"/>
              </a:ext>
            </a:extLst>
          </p:cNvPr>
          <p:cNvPicPr>
            <a:picLocks noChangeAspect="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l="63940" t="66181" r="6497" b="2759"/>
          <a:stretch/>
        </p:blipFill>
        <p:spPr>
          <a:xfrm>
            <a:off x="7362409" y="2912248"/>
            <a:ext cx="2907284" cy="1718044"/>
          </a:xfrm>
          <a:prstGeom prst="rect">
            <a:avLst/>
          </a:prstGeom>
        </p:spPr>
      </p:pic>
      <p:grpSp>
        <p:nvGrpSpPr>
          <p:cNvPr id="4" name="Grupp 3">
            <a:extLst>
              <a:ext uri="{FF2B5EF4-FFF2-40B4-BE49-F238E27FC236}">
                <a16:creationId xmlns:a16="http://schemas.microsoft.com/office/drawing/2014/main" id="{F7755EE1-36D6-4BBC-A974-2CD0E1902E7F}"/>
              </a:ext>
            </a:extLst>
          </p:cNvPr>
          <p:cNvGrpSpPr/>
          <p:nvPr/>
        </p:nvGrpSpPr>
        <p:grpSpPr>
          <a:xfrm>
            <a:off x="698251" y="1390020"/>
            <a:ext cx="6000750" cy="4762500"/>
            <a:chOff x="698251" y="1390020"/>
            <a:chExt cx="6000750" cy="4762500"/>
          </a:xfrm>
        </p:grpSpPr>
        <p:pic>
          <p:nvPicPr>
            <p:cNvPr id="3" name="Bildobjekt 2">
              <a:extLst>
                <a:ext uri="{FF2B5EF4-FFF2-40B4-BE49-F238E27FC236}">
                  <a16:creationId xmlns:a16="http://schemas.microsoft.com/office/drawing/2014/main" id="{8F6DBF7D-4628-43E8-8D8B-06B61C54E66A}"/>
                </a:ext>
              </a:extLst>
            </p:cNvPr>
            <p:cNvPicPr>
              <a:picLocks noChangeAspect="1"/>
            </p:cNvPicPr>
            <p:nvPr/>
          </p:nvPicPr>
          <p:blipFill>
            <a:blip r:embed="rId3"/>
            <a:stretch>
              <a:fillRect/>
            </a:stretch>
          </p:blipFill>
          <p:spPr>
            <a:xfrm>
              <a:off x="698251" y="1390020"/>
              <a:ext cx="6000750" cy="4762500"/>
            </a:xfrm>
            <a:prstGeom prst="rect">
              <a:avLst/>
            </a:prstGeom>
          </p:spPr>
        </p:pic>
        <p:sp>
          <p:nvSpPr>
            <p:cNvPr id="2" name="Rektangel 1">
              <a:extLst>
                <a:ext uri="{FF2B5EF4-FFF2-40B4-BE49-F238E27FC236}">
                  <a16:creationId xmlns:a16="http://schemas.microsoft.com/office/drawing/2014/main" id="{00DB79B5-078D-4F90-B444-E646BC1861F5}"/>
                </a:ext>
              </a:extLst>
            </p:cNvPr>
            <p:cNvSpPr/>
            <p:nvPr/>
          </p:nvSpPr>
          <p:spPr>
            <a:xfrm>
              <a:off x="4625163" y="3540642"/>
              <a:ext cx="1765004" cy="20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90594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44797B7-1E59-460B-A977-58FA3F843660}"/>
              </a:ext>
            </a:extLst>
          </p:cNvPr>
          <p:cNvPicPr>
            <a:picLocks noChangeAspect="1"/>
          </p:cNvPicPr>
          <p:nvPr/>
        </p:nvPicPr>
        <p:blipFill rotWithShape="1">
          <a:blip r:embed="rId3"/>
          <a:srcRect l="7252" r="35331"/>
          <a:stretch/>
        </p:blipFill>
        <p:spPr>
          <a:xfrm>
            <a:off x="6376737" y="0"/>
            <a:ext cx="5876215" cy="6858000"/>
          </a:xfrm>
          <a:prstGeom prst="rect">
            <a:avLst/>
          </a:prstGeom>
        </p:spPr>
      </p:pic>
      <p:sp>
        <p:nvSpPr>
          <p:cNvPr id="7" name="Rektangel 6">
            <a:extLst>
              <a:ext uri="{FF2B5EF4-FFF2-40B4-BE49-F238E27FC236}">
                <a16:creationId xmlns:a16="http://schemas.microsoft.com/office/drawing/2014/main" id="{2C5DFAE5-704E-4CB3-9C06-5D3316C4D7EF}"/>
              </a:ext>
            </a:extLst>
          </p:cNvPr>
          <p:cNvSpPr/>
          <p:nvPr/>
        </p:nvSpPr>
        <p:spPr>
          <a:xfrm>
            <a:off x="478761" y="2002867"/>
            <a:ext cx="4747757" cy="3077766"/>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SMOOTH AND SILENT</a:t>
            </a:r>
          </a:p>
          <a:p>
            <a:r>
              <a:rPr lang="en-US" sz="1600" dirty="0"/>
              <a:t>Silent and smooth movements thanks to </a:t>
            </a:r>
            <a:br>
              <a:rPr lang="en-US" sz="1600" dirty="0"/>
            </a:br>
            <a:r>
              <a:rPr lang="en-US" sz="1600" dirty="0"/>
              <a:t>silent brakes and power supplies without fans. </a:t>
            </a:r>
          </a:p>
          <a:p>
            <a:endParaRPr lang="en-US" i="1" dirty="0"/>
          </a:p>
          <a:p>
            <a:r>
              <a:rPr lang="en-US" sz="2000" b="1" spc="300" dirty="0">
                <a:solidFill>
                  <a:schemeClr val="accent1">
                    <a:lumMod val="75000"/>
                  </a:schemeClr>
                </a:solidFill>
                <a:ea typeface="Playfair Display SC" charset="0"/>
                <a:cs typeface="Playfair Display SC" charset="0"/>
              </a:rPr>
              <a:t>CAPACITY FOR LARGER PATIENTS</a:t>
            </a:r>
          </a:p>
          <a:p>
            <a:pPr lvl="0"/>
            <a:r>
              <a:rPr lang="en-US" sz="1600" dirty="0"/>
              <a:t>Large table top with extension possibility. Patient weight capacity up to 300kg/660lbs. </a:t>
            </a:r>
          </a:p>
          <a:p>
            <a:pPr lvl="0"/>
            <a:endParaRPr lang="en-US" dirty="0"/>
          </a:p>
          <a:p>
            <a:r>
              <a:rPr lang="en-US" sz="2000" b="1" spc="300" dirty="0">
                <a:solidFill>
                  <a:schemeClr val="accent1">
                    <a:lumMod val="75000"/>
                  </a:schemeClr>
                </a:solidFill>
                <a:ea typeface="Playfair Display SC" charset="0"/>
                <a:cs typeface="Playfair Display SC" charset="0"/>
              </a:rPr>
              <a:t>OPTIMIZED DISINFECTION</a:t>
            </a:r>
            <a:endParaRPr lang="en-US" sz="2000" b="1" i="1" dirty="0"/>
          </a:p>
          <a:p>
            <a:pPr lvl="0"/>
            <a:r>
              <a:rPr lang="en-US" sz="1600" dirty="0"/>
              <a:t>Open table design that optimizes patient access and infection disease control. </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5221331" cy="725520"/>
          </a:xfrm>
        </p:spPr>
        <p:txBody>
          <a:bodyPr/>
          <a:lstStyle/>
          <a:p>
            <a:r>
              <a:rPr lang="sv-SE" dirty="0">
                <a:solidFill>
                  <a:schemeClr val="accent1">
                    <a:lumMod val="75000"/>
                  </a:schemeClr>
                </a:solidFill>
                <a:latin typeface="+mn-lt"/>
              </a:rPr>
              <a:t>HIGH CAPACITY EXAMINATION TABLE</a:t>
            </a:r>
          </a:p>
        </p:txBody>
      </p:sp>
      <p:pic>
        <p:nvPicPr>
          <p:cNvPr id="10" name="Bildobjekt 9" descr="En bild som visar enhet&#10;&#10;Automatiskt genererad beskrivning">
            <a:extLst>
              <a:ext uri="{FF2B5EF4-FFF2-40B4-BE49-F238E27FC236}">
                <a16:creationId xmlns:a16="http://schemas.microsoft.com/office/drawing/2014/main" id="{ED90C02C-075A-48B3-9B66-3E534E03E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1" name="Bildobjekt 10">
            <a:extLst>
              <a:ext uri="{FF2B5EF4-FFF2-40B4-BE49-F238E27FC236}">
                <a16:creationId xmlns:a16="http://schemas.microsoft.com/office/drawing/2014/main" id="{986BA1A7-F5EA-491C-8586-1BB954106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427494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69F728DC-2BE1-4677-9F86-A2B39D315270}"/>
              </a:ext>
            </a:extLst>
          </p:cNvPr>
          <p:cNvPicPr>
            <a:picLocks noChangeAspect="1"/>
          </p:cNvPicPr>
          <p:nvPr/>
        </p:nvPicPr>
        <p:blipFill rotWithShape="1">
          <a:blip r:embed="rId2"/>
          <a:srcRect l="7252" r="35331"/>
          <a:stretch/>
        </p:blipFill>
        <p:spPr>
          <a:xfrm>
            <a:off x="6376737" y="0"/>
            <a:ext cx="5876215" cy="6858000"/>
          </a:xfrm>
          <a:prstGeom prst="rect">
            <a:avLst/>
          </a:prstGeom>
        </p:spPr>
      </p:pic>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TABLE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sv-SE" sz="1600" dirty="0" err="1">
                <a:solidFill>
                  <a:schemeClr val="tx1"/>
                </a:solidFill>
              </a:rPr>
              <a:t>Wired</a:t>
            </a:r>
            <a:r>
              <a:rPr lang="sv-SE" sz="1600" dirty="0">
                <a:solidFill>
                  <a:schemeClr val="tx1"/>
                </a:solidFill>
              </a:rPr>
              <a:t> and </a:t>
            </a:r>
            <a:r>
              <a:rPr lang="sv-SE" sz="1600" dirty="0" err="1">
                <a:solidFill>
                  <a:schemeClr val="tx1"/>
                </a:solidFill>
              </a:rPr>
              <a:t>Wireless</a:t>
            </a:r>
            <a:r>
              <a:rPr lang="sv-SE" sz="1600" dirty="0">
                <a:solidFill>
                  <a:schemeClr val="tx1"/>
                </a:solidFill>
              </a:rPr>
              <a:t> </a:t>
            </a:r>
            <a:r>
              <a:rPr lang="sv-SE" sz="1600" dirty="0" err="1">
                <a:solidFill>
                  <a:schemeClr val="tx1"/>
                </a:solidFill>
              </a:rPr>
              <a:t>foot</a:t>
            </a:r>
            <a:r>
              <a:rPr lang="sv-SE" sz="1600" dirty="0">
                <a:solidFill>
                  <a:schemeClr val="tx1"/>
                </a:solidFill>
              </a:rPr>
              <a:t> </a:t>
            </a:r>
            <a:r>
              <a:rPr lang="sv-SE" sz="1600" dirty="0" err="1">
                <a:solidFill>
                  <a:schemeClr val="tx1"/>
                </a:solidFill>
              </a:rPr>
              <a:t>controls</a:t>
            </a:r>
            <a:r>
              <a:rPr lang="sv-SE" sz="1600" dirty="0">
                <a:solidFill>
                  <a:schemeClr val="tx1"/>
                </a:solidFill>
              </a:rPr>
              <a:t> (options)</a:t>
            </a:r>
          </a:p>
          <a:p>
            <a:pPr marL="285750" indent="-285750">
              <a:buFont typeface="Arial" panose="020B0604020202020204" pitchFamily="34" charset="0"/>
              <a:buChar char="•"/>
            </a:pPr>
            <a:r>
              <a:rPr lang="sv-SE" sz="1600" dirty="0" err="1">
                <a:solidFill>
                  <a:schemeClr val="tx1"/>
                </a:solidFill>
              </a:rPr>
              <a:t>Weight</a:t>
            </a:r>
            <a:r>
              <a:rPr lang="sv-SE" sz="1600" dirty="0">
                <a:solidFill>
                  <a:schemeClr val="tx1"/>
                </a:solidFill>
              </a:rPr>
              <a:t> </a:t>
            </a:r>
            <a:r>
              <a:rPr lang="sv-SE" sz="1600" dirty="0" err="1">
                <a:solidFill>
                  <a:schemeClr val="tx1"/>
                </a:solidFill>
              </a:rPr>
              <a:t>capacity</a:t>
            </a:r>
            <a:r>
              <a:rPr lang="sv-SE" sz="1600" dirty="0">
                <a:solidFill>
                  <a:schemeClr val="tx1"/>
                </a:solidFill>
              </a:rPr>
              <a:t> </a:t>
            </a:r>
            <a:r>
              <a:rPr lang="sv-SE" sz="1600" dirty="0" err="1">
                <a:solidFill>
                  <a:schemeClr val="tx1"/>
                </a:solidFill>
              </a:rPr>
              <a:t>of</a:t>
            </a:r>
            <a:r>
              <a:rPr lang="sv-SE" sz="1600" dirty="0">
                <a:solidFill>
                  <a:schemeClr val="tx1"/>
                </a:solidFill>
              </a:rPr>
              <a:t> 300 kg/660 </a:t>
            </a:r>
            <a:r>
              <a:rPr lang="sv-SE" sz="1600" dirty="0" err="1">
                <a:solidFill>
                  <a:schemeClr val="tx1"/>
                </a:solidFill>
              </a:rPr>
              <a:t>lbs</a:t>
            </a:r>
            <a:r>
              <a:rPr lang="sv-SE" sz="1600" dirty="0">
                <a:solidFill>
                  <a:schemeClr val="tx1"/>
                </a:solidFill>
              </a:rPr>
              <a:t> (</a:t>
            </a:r>
            <a:r>
              <a:rPr lang="sv-SE" sz="1600" dirty="0" err="1">
                <a:solidFill>
                  <a:schemeClr val="tx1"/>
                </a:solidFill>
              </a:rPr>
              <a:t>dynamic</a:t>
            </a:r>
            <a:r>
              <a:rPr lang="sv-SE" sz="1600" dirty="0">
                <a:solidFill>
                  <a:schemeClr val="tx1"/>
                </a:solidFill>
              </a:rPr>
              <a:t>)</a:t>
            </a:r>
          </a:p>
          <a:p>
            <a:pPr marL="285750" indent="-285750">
              <a:buFont typeface="Arial" panose="020B0604020202020204" pitchFamily="34" charset="0"/>
              <a:buChar char="•"/>
            </a:pPr>
            <a:r>
              <a:rPr lang="sv-SE" sz="1600" dirty="0" err="1">
                <a:solidFill>
                  <a:schemeClr val="tx1"/>
                </a:solidFill>
              </a:rPr>
              <a:t>Large</a:t>
            </a:r>
            <a:r>
              <a:rPr lang="sv-SE" sz="1600" dirty="0">
                <a:solidFill>
                  <a:schemeClr val="tx1"/>
                </a:solidFill>
              </a:rPr>
              <a:t> table </a:t>
            </a:r>
            <a:r>
              <a:rPr lang="sv-SE" sz="1600" dirty="0" err="1">
                <a:solidFill>
                  <a:schemeClr val="tx1"/>
                </a:solidFill>
              </a:rPr>
              <a:t>top</a:t>
            </a:r>
            <a:r>
              <a:rPr lang="sv-SE" sz="1600" dirty="0">
                <a:solidFill>
                  <a:schemeClr val="tx1"/>
                </a:solidFill>
              </a:rPr>
              <a:t> </a:t>
            </a:r>
            <a:r>
              <a:rPr lang="sv-SE" sz="1600" dirty="0" err="1">
                <a:solidFill>
                  <a:schemeClr val="tx1"/>
                </a:solidFill>
              </a:rPr>
              <a:t>with</a:t>
            </a:r>
            <a:r>
              <a:rPr lang="sv-SE" sz="1600" dirty="0">
                <a:solidFill>
                  <a:schemeClr val="tx1"/>
                </a:solidFill>
              </a:rPr>
              <a:t> long table stroke</a:t>
            </a:r>
          </a:p>
          <a:p>
            <a:pPr marL="285750" indent="-285750">
              <a:buFont typeface="Arial" panose="020B0604020202020204" pitchFamily="34" charset="0"/>
              <a:buChar char="•"/>
            </a:pPr>
            <a:r>
              <a:rPr lang="en-US" sz="1600" dirty="0">
                <a:solidFill>
                  <a:schemeClr val="tx1"/>
                </a:solidFill>
              </a:rPr>
              <a:t>X-ray from skull to toe without moving the patient</a:t>
            </a:r>
          </a:p>
          <a:p>
            <a:pPr marL="285750" indent="-285750">
              <a:buFont typeface="Arial" panose="020B0604020202020204" pitchFamily="34" charset="0"/>
              <a:buChar char="•"/>
            </a:pPr>
            <a:r>
              <a:rPr lang="en-US" sz="1600" dirty="0">
                <a:solidFill>
                  <a:schemeClr val="tx1"/>
                </a:solidFill>
              </a:rPr>
              <a:t>OTC automatic tracking table detector</a:t>
            </a:r>
          </a:p>
          <a:p>
            <a:pPr marL="285750" indent="-285750">
              <a:buFont typeface="Arial" panose="020B0604020202020204" pitchFamily="34" charset="0"/>
              <a:buChar char="•"/>
            </a:pPr>
            <a:r>
              <a:rPr lang="en-US" sz="1600" dirty="0">
                <a:solidFill>
                  <a:schemeClr val="tx1"/>
                </a:solidFill>
              </a:rPr>
              <a:t>Low position for easy access</a:t>
            </a:r>
          </a:p>
          <a:p>
            <a:pPr marL="285750" indent="-285750">
              <a:buFont typeface="Arial" panose="020B0604020202020204" pitchFamily="34" charset="0"/>
              <a:buChar char="•"/>
            </a:pPr>
            <a:r>
              <a:rPr lang="en-US" sz="1600" dirty="0">
                <a:solidFill>
                  <a:schemeClr val="tx1"/>
                </a:solidFill>
              </a:rPr>
              <a:t>Brakes not temperature and humidity sensitive</a:t>
            </a:r>
            <a:endParaRPr lang="en-US" sz="1600" dirty="0">
              <a:solidFill>
                <a:schemeClr val="tx1"/>
              </a:solidFill>
              <a:cs typeface="Calibri"/>
            </a:endParaRPr>
          </a:p>
          <a:p>
            <a:pPr marL="285750" indent="-285750">
              <a:buFont typeface="Arial" panose="020B0604020202020204" pitchFamily="34" charset="0"/>
              <a:buChar char="•"/>
            </a:pPr>
            <a:endParaRPr lang="sv-SE" sz="1600" dirty="0">
              <a:solidFill>
                <a:schemeClr val="tx1"/>
              </a:solidFill>
            </a:endParaRPr>
          </a:p>
          <a:p>
            <a:pPr marL="285750" indent="-285750">
              <a:buFont typeface="Arial" panose="020B0604020202020204" pitchFamily="34" charset="0"/>
              <a:buChar char="•"/>
            </a:pPr>
            <a:endParaRPr lang="en-US" sz="1600" dirty="0">
              <a:solidFill>
                <a:schemeClr val="tx1"/>
              </a:solidFill>
              <a:ea typeface="+mn-lt"/>
              <a:cs typeface="+mn-lt"/>
            </a:endParaRPr>
          </a:p>
          <a:p>
            <a:pPr algn="ctr"/>
            <a:endParaRPr lang="sv-SE" sz="1600" dirty="0">
              <a:solidFill>
                <a:schemeClr val="tx1"/>
              </a:solidFill>
              <a:ea typeface="+mn-lt"/>
              <a:cs typeface="+mn-lt"/>
            </a:endParaRPr>
          </a:p>
          <a:p>
            <a:endParaRPr lang="sv-SE" sz="1600" dirty="0">
              <a:solidFill>
                <a:schemeClr val="tx1"/>
              </a:solidFill>
              <a:ea typeface="+mn-lt"/>
              <a:cs typeface="+mn-lt"/>
            </a:endParaRPr>
          </a:p>
        </p:txBody>
      </p:sp>
      <p:sp>
        <p:nvSpPr>
          <p:cNvPr id="17" name="Rektangel 16">
            <a:extLst>
              <a:ext uri="{FF2B5EF4-FFF2-40B4-BE49-F238E27FC236}">
                <a16:creationId xmlns:a16="http://schemas.microsoft.com/office/drawing/2014/main" id="{1CB04BD2-1929-4CA5-B13A-49C93C22C0C9}"/>
              </a:ext>
            </a:extLst>
          </p:cNvPr>
          <p:cNvSpPr/>
          <p:nvPr/>
        </p:nvSpPr>
        <p:spPr>
          <a:xfrm>
            <a:off x="4176216" y="2121931"/>
            <a:ext cx="2797790" cy="384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endParaRPr lang="sv-SE" dirty="0">
              <a:solidFill>
                <a:schemeClr val="tx1"/>
              </a:solidFill>
            </a:endParaRPr>
          </a:p>
        </p:txBody>
      </p:sp>
      <p:pic>
        <p:nvPicPr>
          <p:cNvPr id="14" name="Bildobjekt 13" descr="En bild som visar enhet&#10;&#10;Automatiskt genererad beskrivning">
            <a:extLst>
              <a:ext uri="{FF2B5EF4-FFF2-40B4-BE49-F238E27FC236}">
                <a16:creationId xmlns:a16="http://schemas.microsoft.com/office/drawing/2014/main" id="{70930747-B07F-43BA-8E90-A29EC5988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9" name="Bildobjekt 18">
            <a:extLst>
              <a:ext uri="{FF2B5EF4-FFF2-40B4-BE49-F238E27FC236}">
                <a16:creationId xmlns:a16="http://schemas.microsoft.com/office/drawing/2014/main" id="{F05AC2CC-BAAB-4D1F-9BB3-59BEB134F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80047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DA3220C-39D3-474A-B660-0B510039A4C0}"/>
              </a:ext>
            </a:extLst>
          </p:cNvPr>
          <p:cNvPicPr>
            <a:picLocks noChangeAspect="1"/>
          </p:cNvPicPr>
          <p:nvPr/>
        </p:nvPicPr>
        <p:blipFill rotWithShape="1">
          <a:blip r:embed="rId2"/>
          <a:srcRect l="30175" r="25145" b="59108"/>
          <a:stretch/>
        </p:blipFill>
        <p:spPr>
          <a:xfrm>
            <a:off x="5332000" y="1903101"/>
            <a:ext cx="2249087" cy="1300274"/>
          </a:xfrm>
          <a:prstGeom prst="rect">
            <a:avLst/>
          </a:prstGeom>
        </p:spPr>
      </p:pic>
      <p:sp>
        <p:nvSpPr>
          <p:cNvPr id="13" name="Rektangel 12">
            <a:extLst>
              <a:ext uri="{FF2B5EF4-FFF2-40B4-BE49-F238E27FC236}">
                <a16:creationId xmlns:a16="http://schemas.microsoft.com/office/drawing/2014/main" id="{D3BC9CCF-5E07-43B5-993F-AE211B768D99}"/>
              </a:ext>
            </a:extLst>
          </p:cNvPr>
          <p:cNvSpPr/>
          <p:nvPr/>
        </p:nvSpPr>
        <p:spPr>
          <a:xfrm>
            <a:off x="10388009" y="5507665"/>
            <a:ext cx="1803991" cy="135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OPERATING THE TABLE </a:t>
            </a:r>
          </a:p>
        </p:txBody>
      </p:sp>
      <p:pic>
        <p:nvPicPr>
          <p:cNvPr id="8" name="Bildobjekt 7">
            <a:extLst>
              <a:ext uri="{FF2B5EF4-FFF2-40B4-BE49-F238E27FC236}">
                <a16:creationId xmlns:a16="http://schemas.microsoft.com/office/drawing/2014/main" id="{D90989E2-5BF5-45C0-AAF7-1688252626D8}"/>
              </a:ext>
            </a:extLst>
          </p:cNvPr>
          <p:cNvPicPr>
            <a:picLocks noChangeAspect="1"/>
          </p:cNvPicPr>
          <p:nvPr/>
        </p:nvPicPr>
        <p:blipFill>
          <a:blip r:embed="rId3"/>
          <a:stretch>
            <a:fillRect/>
          </a:stretch>
        </p:blipFill>
        <p:spPr>
          <a:xfrm>
            <a:off x="6515640" y="4866293"/>
            <a:ext cx="3571875" cy="1152525"/>
          </a:xfrm>
          <a:prstGeom prst="rect">
            <a:avLst/>
          </a:prstGeom>
        </p:spPr>
      </p:pic>
      <p:pic>
        <p:nvPicPr>
          <p:cNvPr id="22" name="Bildobjekt 21">
            <a:extLst>
              <a:ext uri="{FF2B5EF4-FFF2-40B4-BE49-F238E27FC236}">
                <a16:creationId xmlns:a16="http://schemas.microsoft.com/office/drawing/2014/main" id="{192FAC66-640E-45A7-A43A-D5036CC9976F}"/>
              </a:ext>
            </a:extLst>
          </p:cNvPr>
          <p:cNvPicPr>
            <a:picLocks noChangeAspect="1"/>
          </p:cNvPicPr>
          <p:nvPr/>
        </p:nvPicPr>
        <p:blipFill>
          <a:blip r:embed="rId4"/>
          <a:stretch>
            <a:fillRect/>
          </a:stretch>
        </p:blipFill>
        <p:spPr>
          <a:xfrm>
            <a:off x="326808" y="1763804"/>
            <a:ext cx="2403695" cy="1635618"/>
          </a:xfrm>
          <a:prstGeom prst="rect">
            <a:avLst/>
          </a:prstGeom>
        </p:spPr>
      </p:pic>
      <p:sp>
        <p:nvSpPr>
          <p:cNvPr id="23" name="Rektangel 22">
            <a:extLst>
              <a:ext uri="{FF2B5EF4-FFF2-40B4-BE49-F238E27FC236}">
                <a16:creationId xmlns:a16="http://schemas.microsoft.com/office/drawing/2014/main" id="{DB6F92DA-69A6-4BD3-9EC9-161CFA622F94}"/>
              </a:ext>
            </a:extLst>
          </p:cNvPr>
          <p:cNvSpPr/>
          <p:nvPr/>
        </p:nvSpPr>
        <p:spPr>
          <a:xfrm>
            <a:off x="5050646" y="1233707"/>
            <a:ext cx="45719" cy="5199321"/>
          </a:xfrm>
          <a:prstGeom prst="rect">
            <a:avLst/>
          </a:prstGeom>
          <a:solidFill>
            <a:srgbClr val="6640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4" name="Bildobjekt 23">
            <a:extLst>
              <a:ext uri="{FF2B5EF4-FFF2-40B4-BE49-F238E27FC236}">
                <a16:creationId xmlns:a16="http://schemas.microsoft.com/office/drawing/2014/main" id="{FBACD9BF-9C19-4FDC-BF68-E5441C761EFD}"/>
              </a:ext>
            </a:extLst>
          </p:cNvPr>
          <p:cNvPicPr>
            <a:picLocks noChangeAspect="1"/>
          </p:cNvPicPr>
          <p:nvPr/>
        </p:nvPicPr>
        <p:blipFill>
          <a:blip r:embed="rId5"/>
          <a:stretch>
            <a:fillRect/>
          </a:stretch>
        </p:blipFill>
        <p:spPr>
          <a:xfrm>
            <a:off x="2809566" y="2167113"/>
            <a:ext cx="2113201" cy="673774"/>
          </a:xfrm>
          <a:prstGeom prst="rect">
            <a:avLst/>
          </a:prstGeom>
        </p:spPr>
      </p:pic>
      <p:pic>
        <p:nvPicPr>
          <p:cNvPr id="4" name="Bildobjekt 3">
            <a:extLst>
              <a:ext uri="{FF2B5EF4-FFF2-40B4-BE49-F238E27FC236}">
                <a16:creationId xmlns:a16="http://schemas.microsoft.com/office/drawing/2014/main" id="{95537426-2B27-470B-AD33-80E4B4A4D6BC}"/>
              </a:ext>
            </a:extLst>
          </p:cNvPr>
          <p:cNvPicPr>
            <a:picLocks noChangeAspect="1"/>
          </p:cNvPicPr>
          <p:nvPr/>
        </p:nvPicPr>
        <p:blipFill rotWithShape="1">
          <a:blip r:embed="rId6"/>
          <a:srcRect l="22923" r="19735" b="17827"/>
          <a:stretch/>
        </p:blipFill>
        <p:spPr>
          <a:xfrm>
            <a:off x="660830" y="4276674"/>
            <a:ext cx="3534667" cy="2216095"/>
          </a:xfrm>
          <a:prstGeom prst="rect">
            <a:avLst/>
          </a:prstGeom>
        </p:spPr>
      </p:pic>
      <p:sp>
        <p:nvSpPr>
          <p:cNvPr id="16" name="Rektangel 15">
            <a:extLst>
              <a:ext uri="{FF2B5EF4-FFF2-40B4-BE49-F238E27FC236}">
                <a16:creationId xmlns:a16="http://schemas.microsoft.com/office/drawing/2014/main" id="{A0C2534C-CBA8-4AF0-8B54-A3DEBE4C1480}"/>
              </a:ext>
            </a:extLst>
          </p:cNvPr>
          <p:cNvSpPr/>
          <p:nvPr/>
        </p:nvSpPr>
        <p:spPr>
          <a:xfrm rot="16200000" flipH="1">
            <a:off x="6117443" y="-1924542"/>
            <a:ext cx="45719" cy="11493794"/>
          </a:xfrm>
          <a:prstGeom prst="rect">
            <a:avLst/>
          </a:prstGeom>
          <a:solidFill>
            <a:srgbClr val="6640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E3CC24AC-69E7-4472-BADD-66AC9F791B2A}"/>
              </a:ext>
            </a:extLst>
          </p:cNvPr>
          <p:cNvSpPr txBox="1"/>
          <p:nvPr/>
        </p:nvSpPr>
        <p:spPr>
          <a:xfrm>
            <a:off x="380559" y="4107397"/>
            <a:ext cx="2835704" cy="338554"/>
          </a:xfrm>
          <a:prstGeom prst="rect">
            <a:avLst/>
          </a:prstGeom>
          <a:noFill/>
        </p:spPr>
        <p:txBody>
          <a:bodyPr wrap="square" rtlCol="0">
            <a:spAutoFit/>
          </a:bodyPr>
          <a:lstStyle/>
          <a:p>
            <a:r>
              <a:rPr lang="sv-SE" sz="1600" b="1" dirty="0">
                <a:solidFill>
                  <a:schemeClr val="accent1">
                    <a:lumMod val="75000"/>
                  </a:schemeClr>
                </a:solidFill>
              </a:rPr>
              <a:t>Table hand grip </a:t>
            </a:r>
            <a:r>
              <a:rPr lang="sv-SE" sz="1600" b="1" dirty="0" err="1">
                <a:solidFill>
                  <a:schemeClr val="accent1">
                    <a:lumMod val="75000"/>
                  </a:schemeClr>
                </a:solidFill>
              </a:rPr>
              <a:t>rail</a:t>
            </a:r>
            <a:endParaRPr lang="sv-SE" sz="1600" b="1" dirty="0">
              <a:solidFill>
                <a:schemeClr val="accent1">
                  <a:lumMod val="75000"/>
                </a:schemeClr>
              </a:solidFill>
            </a:endParaRPr>
          </a:p>
        </p:txBody>
      </p:sp>
      <p:sp>
        <p:nvSpPr>
          <p:cNvPr id="17" name="textruta 16">
            <a:extLst>
              <a:ext uri="{FF2B5EF4-FFF2-40B4-BE49-F238E27FC236}">
                <a16:creationId xmlns:a16="http://schemas.microsoft.com/office/drawing/2014/main" id="{DA8D86A2-79F5-4E95-B65A-BE2922342EAF}"/>
              </a:ext>
            </a:extLst>
          </p:cNvPr>
          <p:cNvSpPr txBox="1"/>
          <p:nvPr/>
        </p:nvSpPr>
        <p:spPr>
          <a:xfrm>
            <a:off x="421672" y="1188779"/>
            <a:ext cx="2835704" cy="338554"/>
          </a:xfrm>
          <a:prstGeom prst="rect">
            <a:avLst/>
          </a:prstGeom>
          <a:noFill/>
        </p:spPr>
        <p:txBody>
          <a:bodyPr wrap="square" rtlCol="0">
            <a:spAutoFit/>
          </a:bodyPr>
          <a:lstStyle/>
          <a:p>
            <a:r>
              <a:rPr lang="sv-SE" sz="1600" b="1" dirty="0" err="1">
                <a:solidFill>
                  <a:schemeClr val="accent1">
                    <a:lumMod val="75000"/>
                  </a:schemeClr>
                </a:solidFill>
              </a:rPr>
              <a:t>Wired</a:t>
            </a:r>
            <a:r>
              <a:rPr lang="sv-SE" sz="1600" b="1" dirty="0">
                <a:solidFill>
                  <a:schemeClr val="accent1">
                    <a:lumMod val="75000"/>
                  </a:schemeClr>
                </a:solidFill>
              </a:rPr>
              <a:t> </a:t>
            </a:r>
            <a:r>
              <a:rPr lang="sv-SE" sz="1600" b="1" dirty="0" err="1">
                <a:solidFill>
                  <a:schemeClr val="accent1">
                    <a:lumMod val="75000"/>
                  </a:schemeClr>
                </a:solidFill>
              </a:rPr>
              <a:t>foot</a:t>
            </a:r>
            <a:r>
              <a:rPr lang="sv-SE" sz="1600" b="1" dirty="0">
                <a:solidFill>
                  <a:schemeClr val="accent1">
                    <a:lumMod val="75000"/>
                  </a:schemeClr>
                </a:solidFill>
              </a:rPr>
              <a:t> </a:t>
            </a:r>
            <a:r>
              <a:rPr lang="sv-SE" sz="1600" b="1" dirty="0" err="1">
                <a:solidFill>
                  <a:schemeClr val="accent1">
                    <a:lumMod val="75000"/>
                  </a:schemeClr>
                </a:solidFill>
              </a:rPr>
              <a:t>control</a:t>
            </a:r>
            <a:r>
              <a:rPr lang="sv-SE" sz="1600" b="1" dirty="0">
                <a:solidFill>
                  <a:schemeClr val="accent1">
                    <a:lumMod val="75000"/>
                  </a:schemeClr>
                </a:solidFill>
              </a:rPr>
              <a:t> </a:t>
            </a:r>
          </a:p>
        </p:txBody>
      </p:sp>
      <p:sp>
        <p:nvSpPr>
          <p:cNvPr id="18" name="textruta 17">
            <a:extLst>
              <a:ext uri="{FF2B5EF4-FFF2-40B4-BE49-F238E27FC236}">
                <a16:creationId xmlns:a16="http://schemas.microsoft.com/office/drawing/2014/main" id="{4164E731-7CAF-46A6-91B4-506FF39DFB32}"/>
              </a:ext>
            </a:extLst>
          </p:cNvPr>
          <p:cNvSpPr txBox="1"/>
          <p:nvPr/>
        </p:nvSpPr>
        <p:spPr>
          <a:xfrm>
            <a:off x="5385090" y="1179978"/>
            <a:ext cx="2835704" cy="338554"/>
          </a:xfrm>
          <a:prstGeom prst="rect">
            <a:avLst/>
          </a:prstGeom>
          <a:noFill/>
        </p:spPr>
        <p:txBody>
          <a:bodyPr wrap="square" rtlCol="0">
            <a:spAutoFit/>
          </a:bodyPr>
          <a:lstStyle/>
          <a:p>
            <a:r>
              <a:rPr lang="sv-SE" sz="1600" b="1" dirty="0" err="1">
                <a:solidFill>
                  <a:schemeClr val="accent1">
                    <a:lumMod val="75000"/>
                  </a:schemeClr>
                </a:solidFill>
              </a:rPr>
              <a:t>Wireless</a:t>
            </a:r>
            <a:r>
              <a:rPr lang="sv-SE" sz="1600" b="1" dirty="0">
                <a:solidFill>
                  <a:schemeClr val="accent1">
                    <a:lumMod val="75000"/>
                  </a:schemeClr>
                </a:solidFill>
              </a:rPr>
              <a:t> </a:t>
            </a:r>
            <a:r>
              <a:rPr lang="sv-SE" sz="1600" b="1" dirty="0" err="1">
                <a:solidFill>
                  <a:schemeClr val="accent1">
                    <a:lumMod val="75000"/>
                  </a:schemeClr>
                </a:solidFill>
              </a:rPr>
              <a:t>foot</a:t>
            </a:r>
            <a:r>
              <a:rPr lang="sv-SE" sz="1600" b="1" dirty="0">
                <a:solidFill>
                  <a:schemeClr val="accent1">
                    <a:lumMod val="75000"/>
                  </a:schemeClr>
                </a:solidFill>
              </a:rPr>
              <a:t> </a:t>
            </a:r>
            <a:r>
              <a:rPr lang="sv-SE" sz="1600" b="1" dirty="0" err="1">
                <a:solidFill>
                  <a:schemeClr val="accent1">
                    <a:lumMod val="75000"/>
                  </a:schemeClr>
                </a:solidFill>
              </a:rPr>
              <a:t>control</a:t>
            </a:r>
            <a:r>
              <a:rPr lang="sv-SE" sz="1600" b="1" dirty="0">
                <a:solidFill>
                  <a:schemeClr val="accent1">
                    <a:lumMod val="75000"/>
                  </a:schemeClr>
                </a:solidFill>
              </a:rPr>
              <a:t> </a:t>
            </a:r>
          </a:p>
        </p:txBody>
      </p:sp>
      <p:pic>
        <p:nvPicPr>
          <p:cNvPr id="19" name="Bildobjekt 18">
            <a:extLst>
              <a:ext uri="{FF2B5EF4-FFF2-40B4-BE49-F238E27FC236}">
                <a16:creationId xmlns:a16="http://schemas.microsoft.com/office/drawing/2014/main" id="{A456F7BD-D27D-486D-AE51-4DF0A445D290}"/>
              </a:ext>
            </a:extLst>
          </p:cNvPr>
          <p:cNvPicPr>
            <a:picLocks noChangeAspect="1"/>
          </p:cNvPicPr>
          <p:nvPr/>
        </p:nvPicPr>
        <p:blipFill rotWithShape="1">
          <a:blip r:embed="rId2"/>
          <a:srcRect t="52585" r="6978"/>
          <a:stretch/>
        </p:blipFill>
        <p:spPr>
          <a:xfrm>
            <a:off x="7581087" y="1783885"/>
            <a:ext cx="4306113" cy="1386509"/>
          </a:xfrm>
          <a:prstGeom prst="rect">
            <a:avLst/>
          </a:prstGeom>
        </p:spPr>
      </p:pic>
      <p:sp>
        <p:nvSpPr>
          <p:cNvPr id="20" name="textruta 19">
            <a:extLst>
              <a:ext uri="{FF2B5EF4-FFF2-40B4-BE49-F238E27FC236}">
                <a16:creationId xmlns:a16="http://schemas.microsoft.com/office/drawing/2014/main" id="{84F5972B-682D-4C78-B5BC-577C0F304D5C}"/>
              </a:ext>
            </a:extLst>
          </p:cNvPr>
          <p:cNvSpPr txBox="1"/>
          <p:nvPr/>
        </p:nvSpPr>
        <p:spPr>
          <a:xfrm>
            <a:off x="5385089" y="4063027"/>
            <a:ext cx="2835704" cy="338554"/>
          </a:xfrm>
          <a:prstGeom prst="rect">
            <a:avLst/>
          </a:prstGeom>
          <a:noFill/>
        </p:spPr>
        <p:txBody>
          <a:bodyPr wrap="square" rtlCol="0">
            <a:spAutoFit/>
          </a:bodyPr>
          <a:lstStyle/>
          <a:p>
            <a:r>
              <a:rPr lang="sv-SE" sz="1600" b="1" dirty="0">
                <a:solidFill>
                  <a:schemeClr val="accent1">
                    <a:lumMod val="75000"/>
                  </a:schemeClr>
                </a:solidFill>
              </a:rPr>
              <a:t>Table hand </a:t>
            </a:r>
            <a:r>
              <a:rPr lang="sv-SE" sz="1600" b="1" dirty="0" err="1">
                <a:solidFill>
                  <a:schemeClr val="accent1">
                    <a:lumMod val="75000"/>
                  </a:schemeClr>
                </a:solidFill>
              </a:rPr>
              <a:t>control</a:t>
            </a:r>
            <a:r>
              <a:rPr lang="sv-SE" sz="1600" b="1" dirty="0">
                <a:solidFill>
                  <a:schemeClr val="accent1">
                    <a:lumMod val="75000"/>
                  </a:schemeClr>
                </a:solidFill>
              </a:rPr>
              <a:t> </a:t>
            </a:r>
          </a:p>
        </p:txBody>
      </p:sp>
      <p:cxnSp>
        <p:nvCxnSpPr>
          <p:cNvPr id="9" name="Rak koppling 8">
            <a:extLst>
              <a:ext uri="{FF2B5EF4-FFF2-40B4-BE49-F238E27FC236}">
                <a16:creationId xmlns:a16="http://schemas.microsoft.com/office/drawing/2014/main" id="{7F1A0D47-5F5B-4D27-A96E-50C415B8B5E7}"/>
              </a:ext>
            </a:extLst>
          </p:cNvPr>
          <p:cNvCxnSpPr/>
          <p:nvPr/>
        </p:nvCxnSpPr>
        <p:spPr>
          <a:xfrm flipV="1">
            <a:off x="7283302" y="4474316"/>
            <a:ext cx="234414" cy="67184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E18ED7B7-55C1-4C7E-8FE4-6309C52B95D1}"/>
              </a:ext>
            </a:extLst>
          </p:cNvPr>
          <p:cNvSpPr txBox="1"/>
          <p:nvPr/>
        </p:nvSpPr>
        <p:spPr>
          <a:xfrm>
            <a:off x="7251653" y="3988593"/>
            <a:ext cx="1116419" cy="461665"/>
          </a:xfrm>
          <a:prstGeom prst="rect">
            <a:avLst/>
          </a:prstGeom>
          <a:noFill/>
        </p:spPr>
        <p:txBody>
          <a:bodyPr wrap="square" rtlCol="0">
            <a:spAutoFit/>
          </a:bodyPr>
          <a:lstStyle/>
          <a:p>
            <a:r>
              <a:rPr lang="sv-SE" sz="1200" dirty="0" err="1"/>
              <a:t>Move</a:t>
            </a:r>
            <a:r>
              <a:rPr lang="sv-SE" sz="1200" dirty="0"/>
              <a:t> table </a:t>
            </a:r>
            <a:r>
              <a:rPr lang="sv-SE" sz="1200" dirty="0" err="1"/>
              <a:t>upwards</a:t>
            </a:r>
            <a:endParaRPr lang="sv-SE" sz="1200" dirty="0"/>
          </a:p>
        </p:txBody>
      </p:sp>
      <p:cxnSp>
        <p:nvCxnSpPr>
          <p:cNvPr id="25" name="Rak koppling 24">
            <a:extLst>
              <a:ext uri="{FF2B5EF4-FFF2-40B4-BE49-F238E27FC236}">
                <a16:creationId xmlns:a16="http://schemas.microsoft.com/office/drawing/2014/main" id="{5E37B8AE-CFA6-4FB0-B5FD-276FC2F125FF}"/>
              </a:ext>
            </a:extLst>
          </p:cNvPr>
          <p:cNvCxnSpPr/>
          <p:nvPr/>
        </p:nvCxnSpPr>
        <p:spPr>
          <a:xfrm flipV="1">
            <a:off x="7593359" y="4593636"/>
            <a:ext cx="234414" cy="671842"/>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AF42C56A-08F9-4E37-9A8E-8BDAB02B669C}"/>
              </a:ext>
            </a:extLst>
          </p:cNvPr>
          <p:cNvSpPr txBox="1"/>
          <p:nvPr/>
        </p:nvSpPr>
        <p:spPr>
          <a:xfrm>
            <a:off x="7789073" y="4388560"/>
            <a:ext cx="2298284" cy="276999"/>
          </a:xfrm>
          <a:prstGeom prst="rect">
            <a:avLst/>
          </a:prstGeom>
          <a:noFill/>
        </p:spPr>
        <p:txBody>
          <a:bodyPr wrap="square" rtlCol="0">
            <a:spAutoFit/>
          </a:bodyPr>
          <a:lstStyle/>
          <a:p>
            <a:r>
              <a:rPr lang="sv-SE" sz="1200" dirty="0"/>
              <a:t>Release </a:t>
            </a:r>
            <a:r>
              <a:rPr lang="sv-SE" sz="1200" dirty="0" err="1"/>
              <a:t>brakes</a:t>
            </a:r>
            <a:endParaRPr lang="sv-SE" sz="1200" dirty="0"/>
          </a:p>
        </p:txBody>
      </p:sp>
      <p:sp>
        <p:nvSpPr>
          <p:cNvPr id="27" name="textruta 26">
            <a:extLst>
              <a:ext uri="{FF2B5EF4-FFF2-40B4-BE49-F238E27FC236}">
                <a16:creationId xmlns:a16="http://schemas.microsoft.com/office/drawing/2014/main" id="{03E1423B-E923-4ACB-9368-742CC40EF0A5}"/>
              </a:ext>
            </a:extLst>
          </p:cNvPr>
          <p:cNvSpPr txBox="1"/>
          <p:nvPr/>
        </p:nvSpPr>
        <p:spPr>
          <a:xfrm>
            <a:off x="7581087" y="6383495"/>
            <a:ext cx="1290909" cy="461665"/>
          </a:xfrm>
          <a:prstGeom prst="rect">
            <a:avLst/>
          </a:prstGeom>
          <a:noFill/>
        </p:spPr>
        <p:txBody>
          <a:bodyPr wrap="square" rtlCol="0">
            <a:spAutoFit/>
          </a:bodyPr>
          <a:lstStyle/>
          <a:p>
            <a:r>
              <a:rPr lang="sv-SE" sz="1200" dirty="0"/>
              <a:t>Image receptor </a:t>
            </a:r>
            <a:r>
              <a:rPr lang="sv-SE" sz="1200" dirty="0" err="1"/>
              <a:t>holder</a:t>
            </a:r>
            <a:r>
              <a:rPr lang="sv-SE" sz="1200" dirty="0"/>
              <a:t> </a:t>
            </a:r>
            <a:r>
              <a:rPr lang="sv-SE" sz="1200" dirty="0" err="1"/>
              <a:t>left</a:t>
            </a:r>
            <a:endParaRPr lang="sv-SE" sz="1200" dirty="0"/>
          </a:p>
        </p:txBody>
      </p:sp>
      <p:cxnSp>
        <p:nvCxnSpPr>
          <p:cNvPr id="28" name="Rak koppling 27">
            <a:extLst>
              <a:ext uri="{FF2B5EF4-FFF2-40B4-BE49-F238E27FC236}">
                <a16:creationId xmlns:a16="http://schemas.microsoft.com/office/drawing/2014/main" id="{898519C7-FDC9-49DC-8799-72DE982904D8}"/>
              </a:ext>
            </a:extLst>
          </p:cNvPr>
          <p:cNvCxnSpPr/>
          <p:nvPr/>
        </p:nvCxnSpPr>
        <p:spPr>
          <a:xfrm flipV="1">
            <a:off x="6978430" y="5596988"/>
            <a:ext cx="234414" cy="6718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CD0143EA-29FD-4C6E-875E-A5F8E900DA70}"/>
              </a:ext>
            </a:extLst>
          </p:cNvPr>
          <p:cNvCxnSpPr>
            <a:cxnSpLocks/>
          </p:cNvCxnSpPr>
          <p:nvPr/>
        </p:nvCxnSpPr>
        <p:spPr>
          <a:xfrm flipV="1">
            <a:off x="7809862" y="5468535"/>
            <a:ext cx="127838" cy="879929"/>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ruta 29">
            <a:extLst>
              <a:ext uri="{FF2B5EF4-FFF2-40B4-BE49-F238E27FC236}">
                <a16:creationId xmlns:a16="http://schemas.microsoft.com/office/drawing/2014/main" id="{23319DD4-17FD-45C1-98D3-4F8ECD14B5B9}"/>
              </a:ext>
            </a:extLst>
          </p:cNvPr>
          <p:cNvSpPr txBox="1"/>
          <p:nvPr/>
        </p:nvSpPr>
        <p:spPr>
          <a:xfrm>
            <a:off x="6657407" y="6414336"/>
            <a:ext cx="1116419" cy="461665"/>
          </a:xfrm>
          <a:prstGeom prst="rect">
            <a:avLst/>
          </a:prstGeom>
          <a:noFill/>
        </p:spPr>
        <p:txBody>
          <a:bodyPr wrap="square" rtlCol="0">
            <a:spAutoFit/>
          </a:bodyPr>
          <a:lstStyle/>
          <a:p>
            <a:r>
              <a:rPr lang="sv-SE" sz="1200" dirty="0" err="1"/>
              <a:t>Move</a:t>
            </a:r>
            <a:r>
              <a:rPr lang="sv-SE" sz="1200" dirty="0"/>
              <a:t> table </a:t>
            </a:r>
            <a:r>
              <a:rPr lang="sv-SE" sz="1200" dirty="0" err="1"/>
              <a:t>downwards</a:t>
            </a:r>
            <a:endParaRPr lang="sv-SE" sz="1200" dirty="0"/>
          </a:p>
        </p:txBody>
      </p:sp>
      <p:sp>
        <p:nvSpPr>
          <p:cNvPr id="31" name="textruta 30">
            <a:extLst>
              <a:ext uri="{FF2B5EF4-FFF2-40B4-BE49-F238E27FC236}">
                <a16:creationId xmlns:a16="http://schemas.microsoft.com/office/drawing/2014/main" id="{F438E59D-88CC-4379-9A6D-3AB80254EADC}"/>
              </a:ext>
            </a:extLst>
          </p:cNvPr>
          <p:cNvSpPr txBox="1"/>
          <p:nvPr/>
        </p:nvSpPr>
        <p:spPr>
          <a:xfrm>
            <a:off x="8208790" y="5959852"/>
            <a:ext cx="1290909" cy="461665"/>
          </a:xfrm>
          <a:prstGeom prst="rect">
            <a:avLst/>
          </a:prstGeom>
          <a:noFill/>
        </p:spPr>
        <p:txBody>
          <a:bodyPr wrap="square" rtlCol="0">
            <a:spAutoFit/>
          </a:bodyPr>
          <a:lstStyle/>
          <a:p>
            <a:r>
              <a:rPr lang="sv-SE" sz="1200" dirty="0"/>
              <a:t>Image receptor </a:t>
            </a:r>
            <a:r>
              <a:rPr lang="sv-SE" sz="1200" dirty="0" err="1"/>
              <a:t>holder</a:t>
            </a:r>
            <a:r>
              <a:rPr lang="sv-SE" sz="1200" dirty="0"/>
              <a:t> right</a:t>
            </a:r>
          </a:p>
        </p:txBody>
      </p:sp>
      <p:cxnSp>
        <p:nvCxnSpPr>
          <p:cNvPr id="33" name="Rak koppling 32">
            <a:extLst>
              <a:ext uri="{FF2B5EF4-FFF2-40B4-BE49-F238E27FC236}">
                <a16:creationId xmlns:a16="http://schemas.microsoft.com/office/drawing/2014/main" id="{5E6E2D87-648B-4F40-9201-B885ED5778F9}"/>
              </a:ext>
            </a:extLst>
          </p:cNvPr>
          <p:cNvCxnSpPr>
            <a:cxnSpLocks/>
            <a:stCxn id="31" idx="1"/>
          </p:cNvCxnSpPr>
          <p:nvPr/>
        </p:nvCxnSpPr>
        <p:spPr>
          <a:xfrm flipV="1">
            <a:off x="8208790" y="5519889"/>
            <a:ext cx="63919" cy="670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Rak koppling 34">
            <a:extLst>
              <a:ext uri="{FF2B5EF4-FFF2-40B4-BE49-F238E27FC236}">
                <a16:creationId xmlns:a16="http://schemas.microsoft.com/office/drawing/2014/main" id="{CF24BE2D-E082-48FC-892F-958601ABE7B5}"/>
              </a:ext>
            </a:extLst>
          </p:cNvPr>
          <p:cNvCxnSpPr>
            <a:cxnSpLocks/>
          </p:cNvCxnSpPr>
          <p:nvPr/>
        </p:nvCxnSpPr>
        <p:spPr>
          <a:xfrm flipV="1">
            <a:off x="8615548" y="4388560"/>
            <a:ext cx="454024" cy="947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Rak koppling 36">
            <a:extLst>
              <a:ext uri="{FF2B5EF4-FFF2-40B4-BE49-F238E27FC236}">
                <a16:creationId xmlns:a16="http://schemas.microsoft.com/office/drawing/2014/main" id="{DEB2E530-0C1D-45B8-B433-56BC41C477EF}"/>
              </a:ext>
            </a:extLst>
          </p:cNvPr>
          <p:cNvCxnSpPr>
            <a:cxnSpLocks/>
          </p:cNvCxnSpPr>
          <p:nvPr/>
        </p:nvCxnSpPr>
        <p:spPr>
          <a:xfrm flipV="1">
            <a:off x="8936991" y="4616281"/>
            <a:ext cx="403938" cy="820606"/>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ruta 38">
            <a:extLst>
              <a:ext uri="{FF2B5EF4-FFF2-40B4-BE49-F238E27FC236}">
                <a16:creationId xmlns:a16="http://schemas.microsoft.com/office/drawing/2014/main" id="{016BBD16-9639-4781-9B37-C1E421ADD0C2}"/>
              </a:ext>
            </a:extLst>
          </p:cNvPr>
          <p:cNvSpPr txBox="1"/>
          <p:nvPr/>
        </p:nvSpPr>
        <p:spPr>
          <a:xfrm>
            <a:off x="8852738" y="4125547"/>
            <a:ext cx="2298284" cy="276999"/>
          </a:xfrm>
          <a:prstGeom prst="rect">
            <a:avLst/>
          </a:prstGeom>
          <a:noFill/>
        </p:spPr>
        <p:txBody>
          <a:bodyPr wrap="square" rtlCol="0">
            <a:spAutoFit/>
          </a:bodyPr>
          <a:lstStyle/>
          <a:p>
            <a:r>
              <a:rPr lang="sv-SE" sz="1200" dirty="0"/>
              <a:t>OTC to </a:t>
            </a:r>
            <a:r>
              <a:rPr lang="sv-SE" sz="1200" dirty="0" err="1"/>
              <a:t>left</a:t>
            </a:r>
            <a:r>
              <a:rPr lang="sv-SE" sz="1200" dirty="0"/>
              <a:t> in </a:t>
            </a:r>
            <a:r>
              <a:rPr lang="sv-SE" sz="1200" dirty="0" err="1"/>
              <a:t>pendulum</a:t>
            </a:r>
            <a:r>
              <a:rPr lang="sv-SE" sz="1200" dirty="0"/>
              <a:t> mode</a:t>
            </a:r>
          </a:p>
        </p:txBody>
      </p:sp>
      <p:sp>
        <p:nvSpPr>
          <p:cNvPr id="41" name="textruta 40">
            <a:extLst>
              <a:ext uri="{FF2B5EF4-FFF2-40B4-BE49-F238E27FC236}">
                <a16:creationId xmlns:a16="http://schemas.microsoft.com/office/drawing/2014/main" id="{80CCAC6A-7C52-4CCC-B9A8-39BDF40D492E}"/>
              </a:ext>
            </a:extLst>
          </p:cNvPr>
          <p:cNvSpPr txBox="1"/>
          <p:nvPr/>
        </p:nvSpPr>
        <p:spPr>
          <a:xfrm>
            <a:off x="9326939" y="4447819"/>
            <a:ext cx="2298284" cy="276999"/>
          </a:xfrm>
          <a:prstGeom prst="rect">
            <a:avLst/>
          </a:prstGeom>
          <a:noFill/>
        </p:spPr>
        <p:txBody>
          <a:bodyPr wrap="square" rtlCol="0">
            <a:spAutoFit/>
          </a:bodyPr>
          <a:lstStyle/>
          <a:p>
            <a:r>
              <a:rPr lang="sv-SE" sz="1200" dirty="0"/>
              <a:t>OTC to right in </a:t>
            </a:r>
            <a:r>
              <a:rPr lang="sv-SE" sz="1200" dirty="0" err="1"/>
              <a:t>pendulum</a:t>
            </a:r>
            <a:r>
              <a:rPr lang="sv-SE" sz="1200" dirty="0"/>
              <a:t> mode</a:t>
            </a:r>
          </a:p>
        </p:txBody>
      </p:sp>
      <p:pic>
        <p:nvPicPr>
          <p:cNvPr id="34" name="Bildobjekt 33">
            <a:extLst>
              <a:ext uri="{FF2B5EF4-FFF2-40B4-BE49-F238E27FC236}">
                <a16:creationId xmlns:a16="http://schemas.microsoft.com/office/drawing/2014/main" id="{4A34657A-7DCC-437F-93C4-9412DB870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99205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93700" y="4251816"/>
            <a:ext cx="4168775" cy="795336"/>
          </a:xfrm>
        </p:spPr>
        <p:txBody>
          <a:bodyPr/>
          <a:lstStyle/>
          <a:p>
            <a:r>
              <a:rPr lang="sv-SE" sz="4800" dirty="0"/>
              <a:t>STITCHING</a:t>
            </a:r>
            <a:br>
              <a:rPr lang="sv-SE" sz="4800" dirty="0"/>
            </a:br>
            <a:r>
              <a:rPr lang="sv-SE" sz="2000" dirty="0"/>
              <a:t>- ARCOMA PRECISION i5</a:t>
            </a:r>
            <a:br>
              <a:rPr lang="sv-SE" sz="1600" dirty="0"/>
            </a:br>
            <a:endParaRPr lang="sv-SE" sz="4800" dirty="0"/>
          </a:p>
        </p:txBody>
      </p:sp>
    </p:spTree>
    <p:extLst>
      <p:ext uri="{BB962C8B-B14F-4D97-AF65-F5344CB8AC3E}">
        <p14:creationId xmlns:p14="http://schemas.microsoft.com/office/powerpoint/2010/main" val="107448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C6042F3-7529-4EDA-B160-C283266A91CE}"/>
              </a:ext>
            </a:extLst>
          </p:cNvPr>
          <p:cNvSpPr>
            <a:spLocks noGrp="1"/>
          </p:cNvSpPr>
          <p:nvPr>
            <p:ph type="title"/>
          </p:nvPr>
        </p:nvSpPr>
        <p:spPr/>
        <p:txBody>
          <a:bodyPr/>
          <a:lstStyle/>
          <a:p>
            <a:r>
              <a:rPr lang="en-US" dirty="0">
                <a:solidFill>
                  <a:schemeClr val="accent1">
                    <a:lumMod val="75000"/>
                  </a:schemeClr>
                </a:solidFill>
                <a:latin typeface="+mn-lt"/>
              </a:rPr>
              <a:t>STITCHING</a:t>
            </a:r>
            <a:endParaRPr lang="sv-SE" dirty="0"/>
          </a:p>
        </p:txBody>
      </p:sp>
      <p:sp>
        <p:nvSpPr>
          <p:cNvPr id="13" name="Underrubrik 12">
            <a:extLst>
              <a:ext uri="{FF2B5EF4-FFF2-40B4-BE49-F238E27FC236}">
                <a16:creationId xmlns:a16="http://schemas.microsoft.com/office/drawing/2014/main" id="{8635E711-93A9-4B26-A627-09024A76D90C}"/>
              </a:ext>
            </a:extLst>
          </p:cNvPr>
          <p:cNvSpPr>
            <a:spLocks noGrp="1"/>
          </p:cNvSpPr>
          <p:nvPr>
            <p:ph type="subTitle" idx="11"/>
          </p:nvPr>
        </p:nvSpPr>
        <p:spPr>
          <a:xfrm>
            <a:off x="811620" y="1347711"/>
            <a:ext cx="4809534" cy="4596136"/>
          </a:xfrm>
        </p:spPr>
        <p:txBody>
          <a:bodyPr/>
          <a:lstStyle/>
          <a:p>
            <a:pPr marL="0" indent="0">
              <a:buNone/>
            </a:pPr>
            <a:r>
              <a:rPr lang="en-US" sz="1800" dirty="0"/>
              <a:t>In simple terms, stitching refers to a technique used after the x-rays have been taken, in which multiple x-ray images of a body part are used to create one single, high resolution image. The process of putting them together is referred to as stitching.</a:t>
            </a:r>
          </a:p>
          <a:p>
            <a:endParaRPr lang="en-US" sz="1800" dirty="0"/>
          </a:p>
          <a:p>
            <a:pPr marL="0" indent="0">
              <a:buNone/>
            </a:pPr>
            <a:r>
              <a:rPr lang="en-US" sz="1800" dirty="0"/>
              <a:t>By having consecutive images merged together to create an overview, a more comprehensive evaluation of the spine is possible.</a:t>
            </a:r>
          </a:p>
          <a:p>
            <a:endParaRPr lang="sv-SE" dirty="0"/>
          </a:p>
        </p:txBody>
      </p:sp>
      <p:pic>
        <p:nvPicPr>
          <p:cNvPr id="8" name="Picture 5">
            <a:extLst>
              <a:ext uri="{FF2B5EF4-FFF2-40B4-BE49-F238E27FC236}">
                <a16:creationId xmlns:a16="http://schemas.microsoft.com/office/drawing/2014/main" id="{CE5199AC-15BF-48D7-AC8D-2217558300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83" t="12511" r="19410" b="5653"/>
          <a:stretch/>
        </p:blipFill>
        <p:spPr>
          <a:xfrm>
            <a:off x="6401882" y="1272731"/>
            <a:ext cx="1544520" cy="1941395"/>
          </a:xfrm>
          <a:prstGeom prst="rect">
            <a:avLst/>
          </a:prstGeom>
        </p:spPr>
      </p:pic>
      <p:pic>
        <p:nvPicPr>
          <p:cNvPr id="9" name="Picture 10">
            <a:extLst>
              <a:ext uri="{FF2B5EF4-FFF2-40B4-BE49-F238E27FC236}">
                <a16:creationId xmlns:a16="http://schemas.microsoft.com/office/drawing/2014/main" id="{F615A3F1-78C3-48AA-ACF2-BF3057004A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80" t="12456" r="18819" b="7699"/>
          <a:stretch/>
        </p:blipFill>
        <p:spPr>
          <a:xfrm>
            <a:off x="6427300" y="3416849"/>
            <a:ext cx="1521248" cy="1924921"/>
          </a:xfrm>
          <a:prstGeom prst="rect">
            <a:avLst/>
          </a:prstGeom>
        </p:spPr>
      </p:pic>
      <p:pic>
        <p:nvPicPr>
          <p:cNvPr id="10" name="Picture 12">
            <a:extLst>
              <a:ext uri="{FF2B5EF4-FFF2-40B4-BE49-F238E27FC236}">
                <a16:creationId xmlns:a16="http://schemas.microsoft.com/office/drawing/2014/main" id="{251ADCD0-705A-4A2E-8EB1-67F6F81DA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6885" y="1255836"/>
            <a:ext cx="1641279" cy="4091984"/>
          </a:xfrm>
          <a:prstGeom prst="rect">
            <a:avLst/>
          </a:prstGeom>
        </p:spPr>
      </p:pic>
      <p:cxnSp>
        <p:nvCxnSpPr>
          <p:cNvPr id="11" name="Straight Arrow Connector 18">
            <a:extLst>
              <a:ext uri="{FF2B5EF4-FFF2-40B4-BE49-F238E27FC236}">
                <a16:creationId xmlns:a16="http://schemas.microsoft.com/office/drawing/2014/main" id="{A3989D65-5ED4-40CA-9B57-F7A9C09BDD94}"/>
              </a:ext>
            </a:extLst>
          </p:cNvPr>
          <p:cNvCxnSpPr/>
          <p:nvPr/>
        </p:nvCxnSpPr>
        <p:spPr>
          <a:xfrm>
            <a:off x="7843316" y="2094572"/>
            <a:ext cx="1348192" cy="293085"/>
          </a:xfrm>
          <a:prstGeom prst="straightConnector1">
            <a:avLst/>
          </a:prstGeom>
          <a:ln w="34925">
            <a:solidFill>
              <a:srgbClr val="76536E"/>
            </a:solidFill>
            <a:beve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22">
            <a:extLst>
              <a:ext uri="{FF2B5EF4-FFF2-40B4-BE49-F238E27FC236}">
                <a16:creationId xmlns:a16="http://schemas.microsoft.com/office/drawing/2014/main" id="{113252D6-0ECD-4AF8-A697-DDD9BABDA245}"/>
              </a:ext>
            </a:extLst>
          </p:cNvPr>
          <p:cNvCxnSpPr/>
          <p:nvPr/>
        </p:nvCxnSpPr>
        <p:spPr>
          <a:xfrm flipV="1">
            <a:off x="7851971" y="4349962"/>
            <a:ext cx="1348192" cy="409554"/>
          </a:xfrm>
          <a:prstGeom prst="straightConnector1">
            <a:avLst/>
          </a:prstGeom>
          <a:ln w="34925">
            <a:solidFill>
              <a:srgbClr val="76536E"/>
            </a:solidFill>
            <a:bevel/>
            <a:headEnd w="lg"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421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4CD349A-C3B2-4903-AABD-E47AE74FA684}"/>
              </a:ext>
            </a:extLst>
          </p:cNvPr>
          <p:cNvPicPr>
            <a:picLocks noChangeAspect="1"/>
          </p:cNvPicPr>
          <p:nvPr/>
        </p:nvPicPr>
        <p:blipFill>
          <a:blip r:embed="rId3"/>
          <a:stretch>
            <a:fillRect/>
          </a:stretch>
        </p:blipFill>
        <p:spPr>
          <a:xfrm>
            <a:off x="7737223" y="1294879"/>
            <a:ext cx="2817257" cy="1747951"/>
          </a:xfrm>
          <a:prstGeom prst="rect">
            <a:avLst/>
          </a:prstGeom>
        </p:spPr>
      </p:pic>
      <p:sp>
        <p:nvSpPr>
          <p:cNvPr id="2" name="Title 1"/>
          <p:cNvSpPr>
            <a:spLocks noGrp="1"/>
          </p:cNvSpPr>
          <p:nvPr>
            <p:ph type="title"/>
          </p:nvPr>
        </p:nvSpPr>
        <p:spPr>
          <a:xfrm>
            <a:off x="393405" y="382771"/>
            <a:ext cx="11330166" cy="725520"/>
          </a:xfrm>
        </p:spPr>
        <p:txBody>
          <a:bodyPr>
            <a:normAutofit/>
          </a:bodyPr>
          <a:lstStyle/>
          <a:p>
            <a:r>
              <a:rPr lang="en-US" dirty="0">
                <a:solidFill>
                  <a:schemeClr val="accent1">
                    <a:lumMod val="75000"/>
                  </a:schemeClr>
                </a:solidFill>
                <a:latin typeface="+mn-lt"/>
              </a:rPr>
              <a:t>STITCHING STEP-BY-STEP</a:t>
            </a:r>
            <a:endParaRPr lang="en-US" b="0" dirty="0"/>
          </a:p>
        </p:txBody>
      </p:sp>
      <p:pic>
        <p:nvPicPr>
          <p:cNvPr id="29" name="Picture 10" descr="Stitching_Wallstand_1.png">
            <a:extLst>
              <a:ext uri="{FF2B5EF4-FFF2-40B4-BE49-F238E27FC236}">
                <a16:creationId xmlns:a16="http://schemas.microsoft.com/office/drawing/2014/main" id="{306FCD64-5AD2-4FE2-BCDD-28728F0F1AC2}"/>
              </a:ext>
            </a:extLst>
          </p:cNvPr>
          <p:cNvPicPr>
            <a:picLocks noChangeAspect="1"/>
          </p:cNvPicPr>
          <p:nvPr/>
        </p:nvPicPr>
        <p:blipFill>
          <a:blip r:embed="rId4" cstate="print"/>
          <a:srcRect r="15258" b="3027"/>
          <a:stretch>
            <a:fillRect/>
          </a:stretch>
        </p:blipFill>
        <p:spPr>
          <a:xfrm>
            <a:off x="324879" y="1778713"/>
            <a:ext cx="2098776" cy="1312946"/>
          </a:xfrm>
          <a:prstGeom prst="rect">
            <a:avLst/>
          </a:prstGeom>
        </p:spPr>
      </p:pic>
      <p:pic>
        <p:nvPicPr>
          <p:cNvPr id="30" name="Picture 12" descr="Stitching_Wallstand_2.png">
            <a:extLst>
              <a:ext uri="{FF2B5EF4-FFF2-40B4-BE49-F238E27FC236}">
                <a16:creationId xmlns:a16="http://schemas.microsoft.com/office/drawing/2014/main" id="{C6AC9739-FE30-4B1E-9E3A-D2E8FFCD82FD}"/>
              </a:ext>
            </a:extLst>
          </p:cNvPr>
          <p:cNvPicPr>
            <a:picLocks noChangeAspect="1"/>
          </p:cNvPicPr>
          <p:nvPr/>
        </p:nvPicPr>
        <p:blipFill>
          <a:blip r:embed="rId5" cstate="print"/>
          <a:srcRect l="13595" t="2763" r="1816"/>
          <a:stretch>
            <a:fillRect/>
          </a:stretch>
        </p:blipFill>
        <p:spPr>
          <a:xfrm>
            <a:off x="2639680" y="1770549"/>
            <a:ext cx="2115294" cy="1329274"/>
          </a:xfrm>
          <a:prstGeom prst="rect">
            <a:avLst/>
          </a:prstGeom>
        </p:spPr>
      </p:pic>
      <p:pic>
        <p:nvPicPr>
          <p:cNvPr id="31" name="Picture 13" descr="Stitching_Wallstand_3.png">
            <a:extLst>
              <a:ext uri="{FF2B5EF4-FFF2-40B4-BE49-F238E27FC236}">
                <a16:creationId xmlns:a16="http://schemas.microsoft.com/office/drawing/2014/main" id="{6937C275-BDBB-4B7E-89BC-BCF2A38886EC}"/>
              </a:ext>
            </a:extLst>
          </p:cNvPr>
          <p:cNvPicPr>
            <a:picLocks noChangeAspect="1"/>
          </p:cNvPicPr>
          <p:nvPr/>
        </p:nvPicPr>
        <p:blipFill rotWithShape="1">
          <a:blip r:embed="rId6" cstate="print"/>
          <a:srcRect t="1258" b="1"/>
          <a:stretch/>
        </p:blipFill>
        <p:spPr>
          <a:xfrm>
            <a:off x="4970150" y="1770549"/>
            <a:ext cx="2447436" cy="1321110"/>
          </a:xfrm>
          <a:prstGeom prst="rect">
            <a:avLst/>
          </a:prstGeom>
        </p:spPr>
      </p:pic>
      <p:pic>
        <p:nvPicPr>
          <p:cNvPr id="38" name="Picture 45">
            <a:extLst>
              <a:ext uri="{FF2B5EF4-FFF2-40B4-BE49-F238E27FC236}">
                <a16:creationId xmlns:a16="http://schemas.microsoft.com/office/drawing/2014/main" id="{D3A6F2D1-DAEB-48D7-ACD7-CEB372743E75}"/>
              </a:ext>
            </a:extLst>
          </p:cNvPr>
          <p:cNvPicPr>
            <a:picLocks noChangeAspect="1" noChangeArrowheads="1"/>
          </p:cNvPicPr>
          <p:nvPr/>
        </p:nvPicPr>
        <p:blipFill>
          <a:blip r:embed="rId7" cstate="print"/>
          <a:srcRect l="24900" t="28528" r="68617" b="56529"/>
          <a:stretch>
            <a:fillRect/>
          </a:stretch>
        </p:blipFill>
        <p:spPr bwMode="auto">
          <a:xfrm>
            <a:off x="9892152" y="3168547"/>
            <a:ext cx="1080120" cy="936104"/>
          </a:xfrm>
          <a:prstGeom prst="rect">
            <a:avLst/>
          </a:prstGeom>
          <a:noFill/>
          <a:ln w="9525">
            <a:noFill/>
            <a:miter lim="800000"/>
            <a:headEnd/>
            <a:tailEnd/>
          </a:ln>
        </p:spPr>
      </p:pic>
      <p:pic>
        <p:nvPicPr>
          <p:cNvPr id="39" name="Picture 45">
            <a:extLst>
              <a:ext uri="{FF2B5EF4-FFF2-40B4-BE49-F238E27FC236}">
                <a16:creationId xmlns:a16="http://schemas.microsoft.com/office/drawing/2014/main" id="{0AFC512C-4000-4DD7-9C8C-066538EDE2C1}"/>
              </a:ext>
            </a:extLst>
          </p:cNvPr>
          <p:cNvPicPr>
            <a:picLocks noChangeAspect="1" noChangeArrowheads="1"/>
          </p:cNvPicPr>
          <p:nvPr/>
        </p:nvPicPr>
        <p:blipFill>
          <a:blip r:embed="rId7" cstate="print"/>
          <a:srcRect l="31383" t="28528" r="61819" b="42265"/>
          <a:stretch>
            <a:fillRect/>
          </a:stretch>
        </p:blipFill>
        <p:spPr bwMode="auto">
          <a:xfrm>
            <a:off x="11059493" y="3189826"/>
            <a:ext cx="1132507" cy="1829649"/>
          </a:xfrm>
          <a:prstGeom prst="rect">
            <a:avLst/>
          </a:prstGeom>
          <a:noFill/>
          <a:ln w="9525">
            <a:noFill/>
            <a:miter lim="800000"/>
            <a:headEnd/>
            <a:tailEnd/>
          </a:ln>
        </p:spPr>
      </p:pic>
      <p:pic>
        <p:nvPicPr>
          <p:cNvPr id="40" name="Picture 45">
            <a:extLst>
              <a:ext uri="{FF2B5EF4-FFF2-40B4-BE49-F238E27FC236}">
                <a16:creationId xmlns:a16="http://schemas.microsoft.com/office/drawing/2014/main" id="{A8F584C3-1FCA-4D72-8B0E-2F47FF4B2E44}"/>
              </a:ext>
            </a:extLst>
          </p:cNvPr>
          <p:cNvPicPr>
            <a:picLocks noChangeAspect="1" noChangeArrowheads="1"/>
          </p:cNvPicPr>
          <p:nvPr/>
        </p:nvPicPr>
        <p:blipFill>
          <a:blip r:embed="rId7" cstate="print"/>
          <a:srcRect l="24900" t="43471" r="68617" b="42265"/>
          <a:stretch>
            <a:fillRect/>
          </a:stretch>
        </p:blipFill>
        <p:spPr bwMode="auto">
          <a:xfrm>
            <a:off x="9892152" y="4176660"/>
            <a:ext cx="1080120" cy="893545"/>
          </a:xfrm>
          <a:prstGeom prst="rect">
            <a:avLst/>
          </a:prstGeom>
          <a:noFill/>
          <a:ln w="9525">
            <a:noFill/>
            <a:miter lim="800000"/>
            <a:headEnd/>
            <a:tailEnd/>
          </a:ln>
        </p:spPr>
      </p:pic>
      <p:grpSp>
        <p:nvGrpSpPr>
          <p:cNvPr id="4" name="Grupp 3">
            <a:extLst>
              <a:ext uri="{FF2B5EF4-FFF2-40B4-BE49-F238E27FC236}">
                <a16:creationId xmlns:a16="http://schemas.microsoft.com/office/drawing/2014/main" id="{AC0D4706-AD74-4578-947A-D7A26F7427FF}"/>
              </a:ext>
            </a:extLst>
          </p:cNvPr>
          <p:cNvGrpSpPr/>
          <p:nvPr/>
        </p:nvGrpSpPr>
        <p:grpSpPr>
          <a:xfrm>
            <a:off x="324879" y="3168547"/>
            <a:ext cx="2193975" cy="2246769"/>
            <a:chOff x="3648850" y="3519124"/>
            <a:chExt cx="2193975" cy="2246769"/>
          </a:xfrm>
        </p:grpSpPr>
        <p:sp>
          <p:nvSpPr>
            <p:cNvPr id="32" name="TextBox 11">
              <a:extLst>
                <a:ext uri="{FF2B5EF4-FFF2-40B4-BE49-F238E27FC236}">
                  <a16:creationId xmlns:a16="http://schemas.microsoft.com/office/drawing/2014/main" id="{B28612FC-4B16-4DB4-9AAC-F1822DEC10C9}"/>
                </a:ext>
              </a:extLst>
            </p:cNvPr>
            <p:cNvSpPr txBox="1"/>
            <p:nvPr/>
          </p:nvSpPr>
          <p:spPr>
            <a:xfrm>
              <a:off x="4136675" y="3519124"/>
              <a:ext cx="1706150" cy="224676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defTabSz="809625">
                <a:defRPr sz="2000">
                  <a:solidFill>
                    <a:schemeClr val="tx1">
                      <a:lumMod val="65000"/>
                      <a:lumOff val="35000"/>
                    </a:schemeClr>
                  </a:solidFill>
                </a:defRPr>
              </a:lvl1pPr>
            </a:lstStyle>
            <a:p>
              <a:r>
                <a:rPr lang="sv-SE" dirty="0" err="1"/>
                <a:t>Collimate</a:t>
              </a:r>
              <a:r>
                <a:rPr lang="sv-SE" dirty="0"/>
                <a:t> to the lower border and select the lower arrow </a:t>
              </a:r>
              <a:r>
                <a:rPr lang="sv-SE" dirty="0" err="1"/>
                <a:t>key</a:t>
              </a:r>
              <a:r>
                <a:rPr lang="sv-SE" dirty="0"/>
                <a:t> </a:t>
              </a:r>
              <a:br>
                <a:rPr lang="sv-SE" dirty="0"/>
              </a:br>
              <a:r>
                <a:rPr lang="sv-SE" dirty="0"/>
                <a:t>(turns green).</a:t>
              </a:r>
            </a:p>
          </p:txBody>
        </p:sp>
        <p:sp>
          <p:nvSpPr>
            <p:cNvPr id="15" name="textruta 14">
              <a:extLst>
                <a:ext uri="{FF2B5EF4-FFF2-40B4-BE49-F238E27FC236}">
                  <a16:creationId xmlns:a16="http://schemas.microsoft.com/office/drawing/2014/main" id="{32407336-F723-48BB-AD31-93549D188FEA}"/>
                </a:ext>
              </a:extLst>
            </p:cNvPr>
            <p:cNvSpPr txBox="1"/>
            <p:nvPr/>
          </p:nvSpPr>
          <p:spPr>
            <a:xfrm>
              <a:off x="3648850" y="3519124"/>
              <a:ext cx="508667" cy="923330"/>
            </a:xfrm>
            <a:prstGeom prst="rect">
              <a:avLst/>
            </a:prstGeom>
            <a:solidFill>
              <a:schemeClr val="tx2">
                <a:lumMod val="40000"/>
                <a:lumOff val="60000"/>
              </a:schemeClr>
            </a:solidFill>
          </p:spPr>
          <p:txBody>
            <a:bodyPr wrap="square" rtlCol="0">
              <a:spAutoFit/>
            </a:bodyPr>
            <a:lstStyle/>
            <a:p>
              <a:r>
                <a:rPr lang="sv-SE" sz="5400" dirty="0">
                  <a:solidFill>
                    <a:schemeClr val="bg1"/>
                  </a:solidFill>
                  <a:latin typeface="Adobe Heiti Std R" panose="020B0400000000000000" pitchFamily="34" charset="-128"/>
                  <a:ea typeface="Adobe Heiti Std R" panose="020B0400000000000000" pitchFamily="34" charset="-128"/>
                </a:rPr>
                <a:t>1</a:t>
              </a:r>
              <a:endParaRPr lang="en-GB" sz="5400" dirty="0">
                <a:solidFill>
                  <a:schemeClr val="bg1"/>
                </a:solidFill>
                <a:latin typeface="Adobe Heiti Std R" panose="020B0400000000000000" pitchFamily="34" charset="-128"/>
                <a:ea typeface="Adobe Heiti Std R" panose="020B0400000000000000" pitchFamily="34" charset="-128"/>
              </a:endParaRPr>
            </a:p>
          </p:txBody>
        </p:sp>
      </p:grpSp>
      <p:grpSp>
        <p:nvGrpSpPr>
          <p:cNvPr id="6" name="Grupp 5">
            <a:extLst>
              <a:ext uri="{FF2B5EF4-FFF2-40B4-BE49-F238E27FC236}">
                <a16:creationId xmlns:a16="http://schemas.microsoft.com/office/drawing/2014/main" id="{FB9E827E-C94A-4A22-8C3A-E8931DF621EC}"/>
              </a:ext>
            </a:extLst>
          </p:cNvPr>
          <p:cNvGrpSpPr/>
          <p:nvPr/>
        </p:nvGrpSpPr>
        <p:grpSpPr>
          <a:xfrm>
            <a:off x="4966523" y="3168547"/>
            <a:ext cx="2148745" cy="2246769"/>
            <a:chOff x="8290494" y="3519124"/>
            <a:chExt cx="2148745" cy="2246769"/>
          </a:xfrm>
        </p:grpSpPr>
        <p:sp>
          <p:nvSpPr>
            <p:cNvPr id="17" name="textruta 16">
              <a:extLst>
                <a:ext uri="{FF2B5EF4-FFF2-40B4-BE49-F238E27FC236}">
                  <a16:creationId xmlns:a16="http://schemas.microsoft.com/office/drawing/2014/main" id="{1F6BB302-E153-4B47-82B6-F95EAE8C8251}"/>
                </a:ext>
              </a:extLst>
            </p:cNvPr>
            <p:cNvSpPr txBox="1"/>
            <p:nvPr/>
          </p:nvSpPr>
          <p:spPr>
            <a:xfrm>
              <a:off x="8290494" y="3519124"/>
              <a:ext cx="508667" cy="923330"/>
            </a:xfrm>
            <a:prstGeom prst="rect">
              <a:avLst/>
            </a:prstGeom>
            <a:solidFill>
              <a:schemeClr val="tx2">
                <a:lumMod val="40000"/>
                <a:lumOff val="60000"/>
              </a:schemeClr>
            </a:solidFill>
          </p:spPr>
          <p:txBody>
            <a:bodyPr wrap="square" rtlCol="0">
              <a:spAutoFit/>
            </a:bodyPr>
            <a:lstStyle/>
            <a:p>
              <a:r>
                <a:rPr lang="sv-SE" sz="5400" dirty="0">
                  <a:solidFill>
                    <a:schemeClr val="bg1"/>
                  </a:solidFill>
                  <a:latin typeface="Adobe Heiti Std R" panose="020B0400000000000000" pitchFamily="34" charset="-128"/>
                  <a:ea typeface="Adobe Heiti Std R" panose="020B0400000000000000" pitchFamily="34" charset="-128"/>
                </a:rPr>
                <a:t>3</a:t>
              </a:r>
              <a:endParaRPr lang="en-GB" sz="5400" dirty="0">
                <a:solidFill>
                  <a:schemeClr val="bg1"/>
                </a:solidFill>
                <a:latin typeface="Adobe Heiti Std R" panose="020B0400000000000000" pitchFamily="34" charset="-128"/>
                <a:ea typeface="Adobe Heiti Std R" panose="020B0400000000000000" pitchFamily="34" charset="-128"/>
              </a:endParaRPr>
            </a:p>
          </p:txBody>
        </p:sp>
        <p:sp>
          <p:nvSpPr>
            <p:cNvPr id="19" name="TextBox 11">
              <a:extLst>
                <a:ext uri="{FF2B5EF4-FFF2-40B4-BE49-F238E27FC236}">
                  <a16:creationId xmlns:a16="http://schemas.microsoft.com/office/drawing/2014/main" id="{8D2910DF-E8AB-4F17-B1BD-D7B5161C050C}"/>
                </a:ext>
              </a:extLst>
            </p:cNvPr>
            <p:cNvSpPr txBox="1"/>
            <p:nvPr/>
          </p:nvSpPr>
          <p:spPr>
            <a:xfrm>
              <a:off x="8799161" y="3519124"/>
              <a:ext cx="1640078" cy="224676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defTabSz="809625">
                <a:defRPr sz="2000">
                  <a:solidFill>
                    <a:schemeClr val="tx1">
                      <a:lumMod val="65000"/>
                      <a:lumOff val="35000"/>
                    </a:schemeClr>
                  </a:solidFill>
                </a:defRPr>
              </a:lvl1pPr>
            </a:lstStyle>
            <a:p>
              <a:r>
                <a:rPr lang="sv-SE" dirty="0" err="1"/>
                <a:t>Length</a:t>
              </a:r>
              <a:r>
                <a:rPr lang="sv-SE" dirty="0"/>
                <a:t> of image and number of images is </a:t>
              </a:r>
              <a:r>
                <a:rPr lang="sv-SE" dirty="0" err="1"/>
                <a:t>displayed</a:t>
              </a:r>
              <a:r>
                <a:rPr lang="sv-SE" dirty="0"/>
                <a:t>.</a:t>
              </a:r>
            </a:p>
            <a:p>
              <a:endParaRPr lang="sv-SE" dirty="0"/>
            </a:p>
            <a:p>
              <a:endParaRPr lang="sv-SE" dirty="0"/>
            </a:p>
          </p:txBody>
        </p:sp>
      </p:grpSp>
      <p:grpSp>
        <p:nvGrpSpPr>
          <p:cNvPr id="5" name="Grupp 4">
            <a:extLst>
              <a:ext uri="{FF2B5EF4-FFF2-40B4-BE49-F238E27FC236}">
                <a16:creationId xmlns:a16="http://schemas.microsoft.com/office/drawing/2014/main" id="{0E4CFF45-E60E-49E3-896D-409195DD2D8E}"/>
              </a:ext>
            </a:extLst>
          </p:cNvPr>
          <p:cNvGrpSpPr/>
          <p:nvPr/>
        </p:nvGrpSpPr>
        <p:grpSpPr>
          <a:xfrm>
            <a:off x="2645701" y="3169600"/>
            <a:ext cx="2047724" cy="2246769"/>
            <a:chOff x="5969672" y="3520177"/>
            <a:chExt cx="2047724" cy="2246769"/>
          </a:xfrm>
        </p:grpSpPr>
        <p:sp>
          <p:nvSpPr>
            <p:cNvPr id="18" name="TextBox 11">
              <a:extLst>
                <a:ext uri="{FF2B5EF4-FFF2-40B4-BE49-F238E27FC236}">
                  <a16:creationId xmlns:a16="http://schemas.microsoft.com/office/drawing/2014/main" id="{DDD598BD-BDA6-43C3-84B6-5DE9CE6E18BA}"/>
                </a:ext>
              </a:extLst>
            </p:cNvPr>
            <p:cNvSpPr txBox="1"/>
            <p:nvPr/>
          </p:nvSpPr>
          <p:spPr>
            <a:xfrm>
              <a:off x="6495936" y="3520177"/>
              <a:ext cx="1521460" cy="224676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defTabSz="809625"/>
              <a:r>
                <a:rPr lang="sv-SE" sz="2000" dirty="0" err="1">
                  <a:solidFill>
                    <a:schemeClr val="tx1">
                      <a:lumMod val="65000"/>
                      <a:lumOff val="35000"/>
                    </a:schemeClr>
                  </a:solidFill>
                </a:rPr>
                <a:t>Collimate</a:t>
              </a:r>
              <a:r>
                <a:rPr lang="sv-SE" sz="2000" dirty="0">
                  <a:solidFill>
                    <a:schemeClr val="tx1">
                      <a:lumMod val="65000"/>
                      <a:lumOff val="35000"/>
                    </a:schemeClr>
                  </a:solidFill>
                </a:rPr>
                <a:t> to the upper border and press the upper arrow key (turns green).</a:t>
              </a:r>
            </a:p>
          </p:txBody>
        </p:sp>
        <p:sp>
          <p:nvSpPr>
            <p:cNvPr id="16" name="textruta 15">
              <a:extLst>
                <a:ext uri="{FF2B5EF4-FFF2-40B4-BE49-F238E27FC236}">
                  <a16:creationId xmlns:a16="http://schemas.microsoft.com/office/drawing/2014/main" id="{8E3D8F5C-D9B5-44CA-A1C2-48FD4C14B139}"/>
                </a:ext>
              </a:extLst>
            </p:cNvPr>
            <p:cNvSpPr txBox="1"/>
            <p:nvPr/>
          </p:nvSpPr>
          <p:spPr>
            <a:xfrm>
              <a:off x="5969672" y="3520177"/>
              <a:ext cx="508667" cy="923330"/>
            </a:xfrm>
            <a:prstGeom prst="rect">
              <a:avLst/>
            </a:prstGeom>
            <a:solidFill>
              <a:schemeClr val="tx2">
                <a:lumMod val="40000"/>
                <a:lumOff val="60000"/>
              </a:schemeClr>
            </a:solidFill>
          </p:spPr>
          <p:txBody>
            <a:bodyPr wrap="square" rtlCol="0">
              <a:spAutoFit/>
            </a:bodyPr>
            <a:lstStyle/>
            <a:p>
              <a:r>
                <a:rPr lang="sv-SE" sz="5400" dirty="0">
                  <a:solidFill>
                    <a:schemeClr val="bg1"/>
                  </a:solidFill>
                  <a:latin typeface="Adobe Heiti Std R" panose="020B0400000000000000" pitchFamily="34" charset="-128"/>
                  <a:ea typeface="Adobe Heiti Std R" panose="020B0400000000000000" pitchFamily="34" charset="-128"/>
                </a:rPr>
                <a:t>2</a:t>
              </a:r>
              <a:endParaRPr lang="en-GB" sz="5400" dirty="0">
                <a:solidFill>
                  <a:schemeClr val="bg1"/>
                </a:solidFill>
                <a:latin typeface="Adobe Heiti Std R" panose="020B0400000000000000" pitchFamily="34" charset="-128"/>
                <a:ea typeface="Adobe Heiti Std R" panose="020B0400000000000000" pitchFamily="34" charset="-128"/>
              </a:endParaRPr>
            </a:p>
          </p:txBody>
        </p:sp>
      </p:grpSp>
      <p:grpSp>
        <p:nvGrpSpPr>
          <p:cNvPr id="27" name="Grupp 26">
            <a:extLst>
              <a:ext uri="{FF2B5EF4-FFF2-40B4-BE49-F238E27FC236}">
                <a16:creationId xmlns:a16="http://schemas.microsoft.com/office/drawing/2014/main" id="{9CE22A0E-9AB0-4680-B444-DDAD8C9BD324}"/>
              </a:ext>
            </a:extLst>
          </p:cNvPr>
          <p:cNvGrpSpPr/>
          <p:nvPr/>
        </p:nvGrpSpPr>
        <p:grpSpPr>
          <a:xfrm>
            <a:off x="7720308" y="3168547"/>
            <a:ext cx="2148745" cy="2554545"/>
            <a:chOff x="8290494" y="3519124"/>
            <a:chExt cx="2148745" cy="2554545"/>
          </a:xfrm>
        </p:grpSpPr>
        <p:sp>
          <p:nvSpPr>
            <p:cNvPr id="28" name="textruta 27">
              <a:extLst>
                <a:ext uri="{FF2B5EF4-FFF2-40B4-BE49-F238E27FC236}">
                  <a16:creationId xmlns:a16="http://schemas.microsoft.com/office/drawing/2014/main" id="{597AC473-DE3E-4DDA-A202-34AC272D1499}"/>
                </a:ext>
              </a:extLst>
            </p:cNvPr>
            <p:cNvSpPr txBox="1"/>
            <p:nvPr/>
          </p:nvSpPr>
          <p:spPr>
            <a:xfrm>
              <a:off x="8290494" y="3519124"/>
              <a:ext cx="508667" cy="923330"/>
            </a:xfrm>
            <a:prstGeom prst="rect">
              <a:avLst/>
            </a:prstGeom>
            <a:solidFill>
              <a:schemeClr val="tx2">
                <a:lumMod val="40000"/>
                <a:lumOff val="60000"/>
              </a:schemeClr>
            </a:solidFill>
          </p:spPr>
          <p:txBody>
            <a:bodyPr wrap="square" rtlCol="0">
              <a:spAutoFit/>
            </a:bodyPr>
            <a:lstStyle/>
            <a:p>
              <a:r>
                <a:rPr lang="sv-SE" sz="5400" dirty="0">
                  <a:solidFill>
                    <a:schemeClr val="bg1"/>
                  </a:solidFill>
                  <a:latin typeface="Adobe Heiti Std R" panose="020B0400000000000000" pitchFamily="34" charset="-128"/>
                  <a:ea typeface="Adobe Heiti Std R" panose="020B0400000000000000" pitchFamily="34" charset="-128"/>
                </a:rPr>
                <a:t>4</a:t>
              </a:r>
              <a:endParaRPr lang="en-GB" sz="5400" dirty="0">
                <a:solidFill>
                  <a:schemeClr val="bg1"/>
                </a:solidFill>
                <a:latin typeface="Adobe Heiti Std R" panose="020B0400000000000000" pitchFamily="34" charset="-128"/>
                <a:ea typeface="Adobe Heiti Std R" panose="020B0400000000000000" pitchFamily="34" charset="-128"/>
              </a:endParaRPr>
            </a:p>
          </p:txBody>
        </p:sp>
        <p:sp>
          <p:nvSpPr>
            <p:cNvPr id="33" name="TextBox 11">
              <a:extLst>
                <a:ext uri="{FF2B5EF4-FFF2-40B4-BE49-F238E27FC236}">
                  <a16:creationId xmlns:a16="http://schemas.microsoft.com/office/drawing/2014/main" id="{1FCA76CF-2D02-4DEA-9521-3322D2969B45}"/>
                </a:ext>
              </a:extLst>
            </p:cNvPr>
            <p:cNvSpPr txBox="1"/>
            <p:nvPr/>
          </p:nvSpPr>
          <p:spPr>
            <a:xfrm>
              <a:off x="8799161" y="3519124"/>
              <a:ext cx="1640078" cy="255454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defTabSz="809625">
                <a:defRPr sz="2000">
                  <a:solidFill>
                    <a:schemeClr val="tx1">
                      <a:lumMod val="65000"/>
                      <a:lumOff val="35000"/>
                    </a:schemeClr>
                  </a:solidFill>
                </a:defRPr>
              </a:lvl1pPr>
            </a:lstStyle>
            <a:p>
              <a:r>
                <a:rPr lang="sv-SE" dirty="0"/>
                <a:t>Press exposure </a:t>
              </a:r>
              <a:r>
                <a:rPr lang="sv-SE" dirty="0" err="1"/>
                <a:t>button</a:t>
              </a:r>
              <a:r>
                <a:rPr lang="sv-SE" dirty="0"/>
                <a:t>. </a:t>
              </a:r>
              <a:r>
                <a:rPr lang="sv-SE" dirty="0" err="1"/>
                <a:t>Tube</a:t>
              </a:r>
              <a:r>
                <a:rPr lang="sv-SE" dirty="0"/>
                <a:t> </a:t>
              </a:r>
              <a:r>
                <a:rPr lang="sv-SE" dirty="0" err="1"/>
                <a:t>will</a:t>
              </a:r>
              <a:r>
                <a:rPr lang="sv-SE" dirty="0"/>
                <a:t> </a:t>
              </a:r>
              <a:r>
                <a:rPr lang="sv-SE" dirty="0" err="1"/>
                <a:t>rotate</a:t>
              </a:r>
              <a:r>
                <a:rPr lang="sv-SE" dirty="0"/>
                <a:t> and </a:t>
              </a:r>
              <a:r>
                <a:rPr lang="sv-SE" dirty="0" err="1"/>
                <a:t>detector</a:t>
              </a:r>
              <a:r>
                <a:rPr lang="sv-SE" dirty="0"/>
                <a:t> </a:t>
              </a:r>
              <a:r>
                <a:rPr lang="sv-SE" dirty="0" err="1"/>
                <a:t>will</a:t>
              </a:r>
              <a:r>
                <a:rPr lang="sv-SE" dirty="0"/>
                <a:t> </a:t>
              </a:r>
              <a:r>
                <a:rPr lang="sv-SE" dirty="0" err="1"/>
                <a:t>move</a:t>
              </a:r>
              <a:r>
                <a:rPr lang="sv-SE" dirty="0"/>
                <a:t> </a:t>
              </a:r>
              <a:r>
                <a:rPr lang="sv-SE" dirty="0" err="1"/>
                <a:t>automatically</a:t>
              </a:r>
              <a:r>
                <a:rPr lang="sv-SE" dirty="0"/>
                <a:t>.</a:t>
              </a:r>
            </a:p>
            <a:p>
              <a:endParaRPr lang="sv-SE" dirty="0"/>
            </a:p>
          </p:txBody>
        </p:sp>
      </p:grpSp>
    </p:spTree>
    <p:extLst>
      <p:ext uri="{BB962C8B-B14F-4D97-AF65-F5344CB8AC3E}">
        <p14:creationId xmlns:p14="http://schemas.microsoft.com/office/powerpoint/2010/main" val="32399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75000"/>
                  </a:schemeClr>
                </a:solidFill>
                <a:latin typeface="+mn-lt"/>
              </a:rPr>
              <a:t>STITCHING</a:t>
            </a:r>
            <a:endParaRPr lang="en-US" b="1" dirty="0"/>
          </a:p>
        </p:txBody>
      </p:sp>
      <p:grpSp>
        <p:nvGrpSpPr>
          <p:cNvPr id="3" name="Grupp 2">
            <a:extLst>
              <a:ext uri="{FF2B5EF4-FFF2-40B4-BE49-F238E27FC236}">
                <a16:creationId xmlns:a16="http://schemas.microsoft.com/office/drawing/2014/main" id="{68044AC7-A847-4E96-9113-E71702BFC8AC}"/>
              </a:ext>
            </a:extLst>
          </p:cNvPr>
          <p:cNvGrpSpPr/>
          <p:nvPr/>
        </p:nvGrpSpPr>
        <p:grpSpPr>
          <a:xfrm>
            <a:off x="1343768" y="1288513"/>
            <a:ext cx="7923087" cy="4280974"/>
            <a:chOff x="1132013" y="1608641"/>
            <a:chExt cx="8929094" cy="4824536"/>
          </a:xfrm>
        </p:grpSpPr>
        <p:pic>
          <p:nvPicPr>
            <p:cNvPr id="5" name="Picture 4">
              <a:extLst>
                <a:ext uri="{FF2B5EF4-FFF2-40B4-BE49-F238E27FC236}">
                  <a16:creationId xmlns:a16="http://schemas.microsoft.com/office/drawing/2014/main" id="{4AF676A9-97B1-4905-AA6D-96C56C9C6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013" y="1608641"/>
              <a:ext cx="1695180" cy="4824536"/>
            </a:xfrm>
            <a:prstGeom prst="rect">
              <a:avLst/>
            </a:prstGeom>
          </p:spPr>
        </p:pic>
        <p:pic>
          <p:nvPicPr>
            <p:cNvPr id="6" name="Picture 6">
              <a:extLst>
                <a:ext uri="{FF2B5EF4-FFF2-40B4-BE49-F238E27FC236}">
                  <a16:creationId xmlns:a16="http://schemas.microsoft.com/office/drawing/2014/main" id="{3A301CD0-992D-4F06-9B66-4675C5642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9618" y="1608641"/>
              <a:ext cx="1312274" cy="4824536"/>
            </a:xfrm>
            <a:prstGeom prst="rect">
              <a:avLst/>
            </a:prstGeom>
          </p:spPr>
        </p:pic>
        <p:pic>
          <p:nvPicPr>
            <p:cNvPr id="7" name="Picture 7">
              <a:extLst>
                <a:ext uri="{FF2B5EF4-FFF2-40B4-BE49-F238E27FC236}">
                  <a16:creationId xmlns:a16="http://schemas.microsoft.com/office/drawing/2014/main" id="{6B14C60F-538F-4FDC-99A6-4E534C638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591" y="1608641"/>
              <a:ext cx="1709891" cy="4824536"/>
            </a:xfrm>
            <a:prstGeom prst="rect">
              <a:avLst/>
            </a:prstGeom>
          </p:spPr>
        </p:pic>
        <p:pic>
          <p:nvPicPr>
            <p:cNvPr id="8" name="Picture 8">
              <a:extLst>
                <a:ext uri="{FF2B5EF4-FFF2-40B4-BE49-F238E27FC236}">
                  <a16:creationId xmlns:a16="http://schemas.microsoft.com/office/drawing/2014/main" id="{7D732173-E598-4DF1-ABF8-64DD16B1B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1157" y="1608641"/>
              <a:ext cx="1638252" cy="4824536"/>
            </a:xfrm>
            <a:prstGeom prst="rect">
              <a:avLst/>
            </a:prstGeom>
          </p:spPr>
        </p:pic>
        <p:pic>
          <p:nvPicPr>
            <p:cNvPr id="10" name="Picture 15">
              <a:extLst>
                <a:ext uri="{FF2B5EF4-FFF2-40B4-BE49-F238E27FC236}">
                  <a16:creationId xmlns:a16="http://schemas.microsoft.com/office/drawing/2014/main" id="{F9D5C44E-FCFF-48A6-B82D-5330226CF768}"/>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519436" y="2674764"/>
              <a:ext cx="1541671" cy="3758413"/>
            </a:xfrm>
            <a:prstGeom prst="rect">
              <a:avLst/>
            </a:prstGeom>
          </p:spPr>
        </p:pic>
      </p:grpSp>
      <p:sp>
        <p:nvSpPr>
          <p:cNvPr id="11" name="TextBox 13">
            <a:extLst>
              <a:ext uri="{FF2B5EF4-FFF2-40B4-BE49-F238E27FC236}">
                <a16:creationId xmlns:a16="http://schemas.microsoft.com/office/drawing/2014/main" id="{9C15855F-742D-475F-A217-90724C83DBD8}"/>
              </a:ext>
            </a:extLst>
          </p:cNvPr>
          <p:cNvSpPr txBox="1"/>
          <p:nvPr/>
        </p:nvSpPr>
        <p:spPr>
          <a:xfrm>
            <a:off x="1343768" y="5644250"/>
            <a:ext cx="6969472" cy="707886"/>
          </a:xfrm>
          <a:prstGeom prst="rect">
            <a:avLst/>
          </a:prstGeom>
          <a:noFill/>
        </p:spPr>
        <p:txBody>
          <a:bodyPr wrap="none" rtlCol="0">
            <a:spAutoFit/>
          </a:bodyPr>
          <a:lstStyle/>
          <a:p>
            <a:pPr defTabSz="809625"/>
            <a:r>
              <a:rPr lang="sv-SE" sz="2000" dirty="0" err="1"/>
              <a:t>Individual</a:t>
            </a:r>
            <a:r>
              <a:rPr lang="sv-SE" sz="2000" dirty="0"/>
              <a:t> APR Exposures stored e.g. Hip, Knee, Ankle</a:t>
            </a:r>
          </a:p>
          <a:p>
            <a:pPr defTabSz="809625"/>
            <a:r>
              <a:rPr lang="sv-SE" sz="2000" dirty="0"/>
              <a:t>All individual images + stitched are sent to PACS in DICOM format</a:t>
            </a:r>
          </a:p>
        </p:txBody>
      </p:sp>
    </p:spTree>
    <p:extLst>
      <p:ext uri="{BB962C8B-B14F-4D97-AF65-F5344CB8AC3E}">
        <p14:creationId xmlns:p14="http://schemas.microsoft.com/office/powerpoint/2010/main" val="332729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91ED4-F9A0-4C2B-ACD0-F452A0DA3863}"/>
              </a:ext>
            </a:extLst>
          </p:cNvPr>
          <p:cNvSpPr>
            <a:spLocks noGrp="1"/>
          </p:cNvSpPr>
          <p:nvPr>
            <p:ph type="title"/>
          </p:nvPr>
        </p:nvSpPr>
        <p:spPr/>
        <p:txBody>
          <a:bodyPr/>
          <a:lstStyle/>
          <a:p>
            <a:r>
              <a:rPr lang="sv-SE" dirty="0"/>
              <a:t>CONTENT</a:t>
            </a:r>
          </a:p>
        </p:txBody>
      </p:sp>
      <p:sp>
        <p:nvSpPr>
          <p:cNvPr id="3" name="Underrubrik 2">
            <a:extLst>
              <a:ext uri="{FF2B5EF4-FFF2-40B4-BE49-F238E27FC236}">
                <a16:creationId xmlns:a16="http://schemas.microsoft.com/office/drawing/2014/main" id="{6EF813D8-9417-472A-99CE-CAF1443DBEDD}"/>
              </a:ext>
            </a:extLst>
          </p:cNvPr>
          <p:cNvSpPr>
            <a:spLocks noGrp="1"/>
          </p:cNvSpPr>
          <p:nvPr>
            <p:ph type="subTitle" idx="11"/>
          </p:nvPr>
        </p:nvSpPr>
        <p:spPr/>
        <p:txBody>
          <a:bodyPr/>
          <a:lstStyle/>
          <a:p>
            <a:pPr marL="0" indent="0">
              <a:buNone/>
            </a:pPr>
            <a:r>
              <a:rPr lang="sv-SE" dirty="0"/>
              <a:t>Arcoma Intuition</a:t>
            </a:r>
          </a:p>
          <a:p>
            <a:r>
              <a:rPr lang="sv-SE" b="0" dirty="0"/>
              <a:t>Arcoma Precision i5</a:t>
            </a:r>
          </a:p>
          <a:p>
            <a:r>
              <a:rPr lang="sv-SE" b="0" dirty="0" err="1"/>
              <a:t>Stitching</a:t>
            </a:r>
            <a:endParaRPr lang="sv-SE" b="0" dirty="0"/>
          </a:p>
          <a:p>
            <a:r>
              <a:rPr lang="sv-SE" b="0" dirty="0" err="1"/>
              <a:t>Resus</a:t>
            </a:r>
            <a:r>
              <a:rPr lang="sv-SE" b="0" dirty="0"/>
              <a:t> </a:t>
            </a:r>
            <a:r>
              <a:rPr lang="sv-SE" b="0" dirty="0" err="1"/>
              <a:t>room</a:t>
            </a:r>
            <a:r>
              <a:rPr lang="sv-SE" b="0" dirty="0"/>
              <a:t> </a:t>
            </a:r>
            <a:r>
              <a:rPr lang="sv-SE" b="0" dirty="0" err="1"/>
              <a:t>application</a:t>
            </a:r>
            <a:endParaRPr lang="sv-SE" b="0" dirty="0"/>
          </a:p>
        </p:txBody>
      </p:sp>
    </p:spTree>
    <p:extLst>
      <p:ext uri="{BB962C8B-B14F-4D97-AF65-F5344CB8AC3E}">
        <p14:creationId xmlns:p14="http://schemas.microsoft.com/office/powerpoint/2010/main" val="3329560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lumMod val="75000"/>
                  </a:schemeClr>
                </a:solidFill>
                <a:latin typeface="+mn-lt"/>
              </a:rPr>
              <a:t>STITCHING FRAME</a:t>
            </a:r>
            <a:endParaRPr lang="en-US" b="1" dirty="0"/>
          </a:p>
        </p:txBody>
      </p:sp>
      <p:sp>
        <p:nvSpPr>
          <p:cNvPr id="5" name="Underrubrik 4">
            <a:extLst>
              <a:ext uri="{FF2B5EF4-FFF2-40B4-BE49-F238E27FC236}">
                <a16:creationId xmlns:a16="http://schemas.microsoft.com/office/drawing/2014/main" id="{A200A853-F074-4537-A679-C08639F8870F}"/>
              </a:ext>
            </a:extLst>
          </p:cNvPr>
          <p:cNvSpPr>
            <a:spLocks noGrp="1"/>
          </p:cNvSpPr>
          <p:nvPr>
            <p:ph type="subTitle" idx="11"/>
          </p:nvPr>
        </p:nvSpPr>
        <p:spPr>
          <a:xfrm>
            <a:off x="811620" y="1347711"/>
            <a:ext cx="5547929" cy="4596136"/>
          </a:xfrm>
        </p:spPr>
        <p:txBody>
          <a:bodyPr/>
          <a:lstStyle/>
          <a:p>
            <a:pPr marL="0" indent="0">
              <a:buNone/>
            </a:pPr>
            <a:r>
              <a:rPr lang="en-US" b="1" dirty="0"/>
              <a:t>The stitching frame provides additional patient support in the standing position for multi-exposure stitching. </a:t>
            </a:r>
          </a:p>
          <a:p>
            <a:pPr marL="0" indent="0">
              <a:buNone/>
            </a:pPr>
            <a:endParaRPr lang="en-US" b="1" dirty="0"/>
          </a:p>
          <a:p>
            <a:pPr defTabSz="809625"/>
            <a:r>
              <a:rPr lang="sv-SE" sz="1600" dirty="0"/>
              <a:t>Mobile</a:t>
            </a:r>
          </a:p>
          <a:p>
            <a:pPr defTabSz="809625"/>
            <a:r>
              <a:rPr lang="sv-SE" sz="1600" dirty="0"/>
              <a:t>Step, Grip </a:t>
            </a:r>
            <a:r>
              <a:rPr lang="sv-SE" sz="1600" dirty="0" err="1"/>
              <a:t>rails</a:t>
            </a:r>
            <a:endParaRPr lang="sv-SE" sz="1600" dirty="0"/>
          </a:p>
          <a:p>
            <a:pPr defTabSz="809625"/>
            <a:r>
              <a:rPr lang="en-US" dirty="0"/>
              <a:t>Adjustable patient arm rests</a:t>
            </a:r>
          </a:p>
          <a:p>
            <a:pPr defTabSz="809625"/>
            <a:r>
              <a:rPr lang="sv-SE" sz="1600" dirty="0" err="1"/>
              <a:t>Radiopaque</a:t>
            </a:r>
            <a:r>
              <a:rPr lang="sv-SE" sz="1600" dirty="0"/>
              <a:t> </a:t>
            </a:r>
            <a:r>
              <a:rPr lang="sv-SE" sz="1600" dirty="0" err="1"/>
              <a:t>Ruler</a:t>
            </a:r>
            <a:endParaRPr lang="sv-SE" sz="1600" dirty="0"/>
          </a:p>
          <a:p>
            <a:pPr defTabSz="809625"/>
            <a:r>
              <a:rPr lang="en-US" dirty="0"/>
              <a:t>Clear Plexiglas backing</a:t>
            </a:r>
          </a:p>
          <a:p>
            <a:pPr defTabSz="809625"/>
            <a:r>
              <a:rPr lang="sv-SE" sz="1600" dirty="0" err="1"/>
              <a:t>Locates</a:t>
            </a:r>
            <a:r>
              <a:rPr lang="sv-SE" sz="1600" dirty="0"/>
              <a:t> </a:t>
            </a:r>
            <a:r>
              <a:rPr lang="sv-SE" sz="1600" dirty="0" err="1"/>
              <a:t>into</a:t>
            </a:r>
            <a:r>
              <a:rPr lang="sv-SE" sz="1600" dirty="0"/>
              <a:t> precise position in front </a:t>
            </a:r>
            <a:r>
              <a:rPr lang="sv-SE" sz="1600" dirty="0" err="1"/>
              <a:t>of</a:t>
            </a:r>
            <a:r>
              <a:rPr lang="sv-SE" sz="1600" dirty="0"/>
              <a:t> Wall </a:t>
            </a:r>
            <a:r>
              <a:rPr lang="sv-SE" sz="1600" dirty="0" err="1"/>
              <a:t>Stand</a:t>
            </a:r>
            <a:endParaRPr lang="sv-SE" sz="1600" dirty="0"/>
          </a:p>
          <a:p>
            <a:pPr defTabSz="809625"/>
            <a:endParaRPr lang="en-US" dirty="0"/>
          </a:p>
          <a:p>
            <a:pPr defTabSz="809625"/>
            <a:endParaRPr lang="sv-SE" sz="1600" dirty="0"/>
          </a:p>
          <a:p>
            <a:endParaRPr lang="sv-SE" dirty="0"/>
          </a:p>
        </p:txBody>
      </p:sp>
      <p:pic>
        <p:nvPicPr>
          <p:cNvPr id="14" name="Bildobjekt 13">
            <a:extLst>
              <a:ext uri="{FF2B5EF4-FFF2-40B4-BE49-F238E27FC236}">
                <a16:creationId xmlns:a16="http://schemas.microsoft.com/office/drawing/2014/main" id="{867D56BF-8CA5-498A-9A33-DACD2B7A62F7}"/>
              </a:ext>
            </a:extLst>
          </p:cNvPr>
          <p:cNvPicPr>
            <a:picLocks noChangeAspect="1"/>
          </p:cNvPicPr>
          <p:nvPr/>
        </p:nvPicPr>
        <p:blipFill>
          <a:blip r:embed="rId3"/>
          <a:stretch>
            <a:fillRect/>
          </a:stretch>
        </p:blipFill>
        <p:spPr>
          <a:xfrm>
            <a:off x="7278143" y="969947"/>
            <a:ext cx="3160917" cy="4666115"/>
          </a:xfrm>
          <a:prstGeom prst="rect">
            <a:avLst/>
          </a:prstGeom>
        </p:spPr>
      </p:pic>
    </p:spTree>
    <p:extLst>
      <p:ext uri="{BB962C8B-B14F-4D97-AF65-F5344CB8AC3E}">
        <p14:creationId xmlns:p14="http://schemas.microsoft.com/office/powerpoint/2010/main" val="885269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7679594-67BD-4251-9D91-B09F6F34BA36}"/>
              </a:ext>
            </a:extLst>
          </p:cNvPr>
          <p:cNvSpPr>
            <a:spLocks noGrp="1"/>
          </p:cNvSpPr>
          <p:nvPr>
            <p:ph type="title"/>
          </p:nvPr>
        </p:nvSpPr>
        <p:spPr>
          <a:xfrm>
            <a:off x="268571" y="3762928"/>
            <a:ext cx="4502150" cy="795336"/>
          </a:xfrm>
        </p:spPr>
        <p:txBody>
          <a:bodyPr/>
          <a:lstStyle/>
          <a:p>
            <a:r>
              <a:rPr lang="sv-SE" sz="5400" dirty="0"/>
              <a:t>RESUS ROOM APPLICATION</a:t>
            </a:r>
            <a:br>
              <a:rPr lang="sv-SE" dirty="0"/>
            </a:br>
            <a:r>
              <a:rPr lang="sv-SE" sz="2000" dirty="0"/>
              <a:t>- ARCOMA PRECISION i5</a:t>
            </a:r>
            <a:endParaRPr lang="sv-SE" dirty="0"/>
          </a:p>
        </p:txBody>
      </p:sp>
    </p:spTree>
    <p:extLst>
      <p:ext uri="{BB962C8B-B14F-4D97-AF65-F5344CB8AC3E}">
        <p14:creationId xmlns:p14="http://schemas.microsoft.com/office/powerpoint/2010/main" val="2713976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7780D5-13E1-490B-B8C8-39E1481E2264}"/>
              </a:ext>
            </a:extLst>
          </p:cNvPr>
          <p:cNvSpPr>
            <a:spLocks noGrp="1"/>
          </p:cNvSpPr>
          <p:nvPr>
            <p:ph type="title"/>
          </p:nvPr>
        </p:nvSpPr>
        <p:spPr/>
        <p:txBody>
          <a:bodyPr/>
          <a:lstStyle/>
          <a:p>
            <a:r>
              <a:rPr lang="en-US" dirty="0">
                <a:solidFill>
                  <a:schemeClr val="accent1">
                    <a:lumMod val="75000"/>
                  </a:schemeClr>
                </a:solidFill>
                <a:latin typeface="+mn-lt"/>
              </a:rPr>
              <a:t>THE RESUS ROOM</a:t>
            </a:r>
            <a:endParaRPr lang="sv-SE" dirty="0">
              <a:latin typeface="+mn-lt"/>
            </a:endParaRPr>
          </a:p>
        </p:txBody>
      </p:sp>
      <p:sp>
        <p:nvSpPr>
          <p:cNvPr id="3" name="Underrubrik 2">
            <a:extLst>
              <a:ext uri="{FF2B5EF4-FFF2-40B4-BE49-F238E27FC236}">
                <a16:creationId xmlns:a16="http://schemas.microsoft.com/office/drawing/2014/main" id="{444AB03E-6362-457D-BD7B-68D71EB7C75B}"/>
              </a:ext>
            </a:extLst>
          </p:cNvPr>
          <p:cNvSpPr>
            <a:spLocks noGrp="1"/>
          </p:cNvSpPr>
          <p:nvPr>
            <p:ph type="subTitle" idx="11"/>
          </p:nvPr>
        </p:nvSpPr>
        <p:spPr>
          <a:xfrm>
            <a:off x="811620" y="1347711"/>
            <a:ext cx="4376397" cy="4596136"/>
          </a:xfrm>
        </p:spPr>
        <p:txBody>
          <a:bodyPr/>
          <a:lstStyle/>
          <a:p>
            <a:r>
              <a:rPr lang="en-US" dirty="0"/>
              <a:t>A Resus room is an area for patients who are admitted, often via ambulance, for resuscitation.</a:t>
            </a:r>
          </a:p>
          <a:p>
            <a:endParaRPr lang="en-US" dirty="0"/>
          </a:p>
          <a:p>
            <a:r>
              <a:rPr lang="en-US" dirty="0"/>
              <a:t>A typical general hospital has several fully equipped bays and overhead </a:t>
            </a:r>
            <a:r>
              <a:rPr lang="en-US" dirty="0" err="1"/>
              <a:t>gantrys</a:t>
            </a:r>
            <a:r>
              <a:rPr lang="en-US" dirty="0"/>
              <a:t> for portable emergency X-rays.</a:t>
            </a:r>
            <a:endParaRPr lang="sv-SE" dirty="0"/>
          </a:p>
        </p:txBody>
      </p:sp>
      <p:pic>
        <p:nvPicPr>
          <p:cNvPr id="5" name="Bildobjekt 4" descr="Illustrtation.png">
            <a:extLst>
              <a:ext uri="{FF2B5EF4-FFF2-40B4-BE49-F238E27FC236}">
                <a16:creationId xmlns:a16="http://schemas.microsoft.com/office/drawing/2014/main" id="{E5A7A902-00F1-453E-9F4F-8B8E5FA60D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9954" y="4493575"/>
            <a:ext cx="5998226" cy="1562574"/>
          </a:xfrm>
          <a:prstGeom prst="rect">
            <a:avLst/>
          </a:prstGeom>
        </p:spPr>
      </p:pic>
      <p:pic>
        <p:nvPicPr>
          <p:cNvPr id="6" name="Bildobjekt 5">
            <a:extLst>
              <a:ext uri="{FF2B5EF4-FFF2-40B4-BE49-F238E27FC236}">
                <a16:creationId xmlns:a16="http://schemas.microsoft.com/office/drawing/2014/main" id="{7723CC71-2F7C-4ADD-BC49-785F02BF9934}"/>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5617754" y="382771"/>
            <a:ext cx="5762625" cy="3886200"/>
          </a:xfrm>
          <a:prstGeom prst="rect">
            <a:avLst/>
          </a:prstGeom>
        </p:spPr>
      </p:pic>
    </p:spTree>
    <p:extLst>
      <p:ext uri="{BB962C8B-B14F-4D97-AF65-F5344CB8AC3E}">
        <p14:creationId xmlns:p14="http://schemas.microsoft.com/office/powerpoint/2010/main" val="3457005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7780D5-13E1-490B-B8C8-39E1481E2264}"/>
              </a:ext>
            </a:extLst>
          </p:cNvPr>
          <p:cNvSpPr>
            <a:spLocks noGrp="1"/>
          </p:cNvSpPr>
          <p:nvPr>
            <p:ph type="title"/>
          </p:nvPr>
        </p:nvSpPr>
        <p:spPr/>
        <p:txBody>
          <a:bodyPr/>
          <a:lstStyle/>
          <a:p>
            <a:r>
              <a:rPr lang="en-US" dirty="0">
                <a:solidFill>
                  <a:schemeClr val="accent1">
                    <a:lumMod val="75000"/>
                  </a:schemeClr>
                </a:solidFill>
                <a:latin typeface="+mn-lt"/>
              </a:rPr>
              <a:t>RESUS CONFIGURATION</a:t>
            </a:r>
            <a:endParaRPr lang="sv-SE" dirty="0"/>
          </a:p>
        </p:txBody>
      </p:sp>
      <p:sp>
        <p:nvSpPr>
          <p:cNvPr id="3" name="Underrubrik 2">
            <a:extLst>
              <a:ext uri="{FF2B5EF4-FFF2-40B4-BE49-F238E27FC236}">
                <a16:creationId xmlns:a16="http://schemas.microsoft.com/office/drawing/2014/main" id="{444AB03E-6362-457D-BD7B-68D71EB7C75B}"/>
              </a:ext>
            </a:extLst>
          </p:cNvPr>
          <p:cNvSpPr>
            <a:spLocks noGrp="1"/>
          </p:cNvSpPr>
          <p:nvPr>
            <p:ph type="subTitle" idx="11"/>
          </p:nvPr>
        </p:nvSpPr>
        <p:spPr>
          <a:xfrm>
            <a:off x="811620" y="1347711"/>
            <a:ext cx="4376397" cy="4596136"/>
          </a:xfrm>
        </p:spPr>
        <p:txBody>
          <a:bodyPr/>
          <a:lstStyle/>
          <a:p>
            <a:pPr algn="l"/>
            <a:r>
              <a:rPr lang="sv-SE" dirty="0">
                <a:latin typeface="MyriadPro-Regular"/>
              </a:rPr>
              <a:t>The </a:t>
            </a:r>
            <a:r>
              <a:rPr lang="sv-SE" dirty="0" err="1">
                <a:latin typeface="MyriadPro-Regular"/>
              </a:rPr>
              <a:t>Resus</a:t>
            </a:r>
            <a:r>
              <a:rPr lang="sv-SE" dirty="0">
                <a:latin typeface="MyriadPro-Regular"/>
              </a:rPr>
              <a:t> </a:t>
            </a:r>
            <a:r>
              <a:rPr lang="sv-SE" dirty="0" err="1">
                <a:latin typeface="MyriadPro-Regular"/>
              </a:rPr>
              <a:t>configuration</a:t>
            </a:r>
            <a:r>
              <a:rPr lang="sv-SE" dirty="0">
                <a:latin typeface="MyriadPro-Regular"/>
              </a:rPr>
              <a:t> for Arcoma Precision i5 </a:t>
            </a:r>
            <a:r>
              <a:rPr lang="sv-SE" dirty="0" err="1">
                <a:latin typeface="MyriadPro-Regular"/>
              </a:rPr>
              <a:t>consists</a:t>
            </a:r>
            <a:r>
              <a:rPr lang="sv-SE" dirty="0">
                <a:latin typeface="MyriadPro-Regular"/>
              </a:rPr>
              <a:t> </a:t>
            </a:r>
            <a:r>
              <a:rPr lang="sv-SE" dirty="0" err="1">
                <a:latin typeface="MyriadPro-Regular"/>
              </a:rPr>
              <a:t>of</a:t>
            </a:r>
            <a:r>
              <a:rPr lang="sv-SE" dirty="0">
                <a:latin typeface="MyriadPro-Regular"/>
              </a:rPr>
              <a:t> </a:t>
            </a:r>
            <a:r>
              <a:rPr lang="sv-SE" dirty="0" err="1">
                <a:latin typeface="MyriadPro-Regular"/>
              </a:rPr>
              <a:t>only</a:t>
            </a:r>
            <a:r>
              <a:rPr lang="sv-SE" dirty="0">
                <a:latin typeface="MyriadPro-Regular"/>
              </a:rPr>
              <a:t> the OTC (</a:t>
            </a:r>
            <a:r>
              <a:rPr lang="sv-SE" dirty="0" err="1">
                <a:latin typeface="MyriadPro-Regular"/>
              </a:rPr>
              <a:t>without</a:t>
            </a:r>
            <a:r>
              <a:rPr lang="sv-SE" dirty="0">
                <a:latin typeface="MyriadPro-Regular"/>
              </a:rPr>
              <a:t> table and </a:t>
            </a:r>
            <a:r>
              <a:rPr lang="sv-SE" dirty="0" err="1">
                <a:latin typeface="MyriadPro-Regular"/>
              </a:rPr>
              <a:t>wall</a:t>
            </a:r>
            <a:r>
              <a:rPr lang="sv-SE" dirty="0">
                <a:latin typeface="MyriadPro-Regular"/>
              </a:rPr>
              <a:t> </a:t>
            </a:r>
            <a:r>
              <a:rPr lang="sv-SE" dirty="0" err="1">
                <a:latin typeface="MyriadPro-Regular"/>
              </a:rPr>
              <a:t>stand</a:t>
            </a:r>
            <a:r>
              <a:rPr lang="sv-SE" dirty="0">
                <a:latin typeface="MyriadPro-Regular"/>
              </a:rPr>
              <a:t>.) </a:t>
            </a:r>
          </a:p>
          <a:p>
            <a:pPr algn="l"/>
            <a:endParaRPr lang="sv-SE" dirty="0">
              <a:latin typeface="MyriadPro-Regular"/>
            </a:endParaRPr>
          </a:p>
          <a:p>
            <a:pPr algn="l"/>
            <a:r>
              <a:rPr lang="sv-SE" b="0" i="0" u="none" strike="noStrike" baseline="0" dirty="0" err="1">
                <a:latin typeface="MyriadPro-Regular"/>
              </a:rPr>
              <a:t>With</a:t>
            </a:r>
            <a:r>
              <a:rPr lang="sv-SE" b="0" i="0" u="none" strike="noStrike" baseline="0" dirty="0">
                <a:latin typeface="MyriadPro-Regular"/>
              </a:rPr>
              <a:t> an </a:t>
            </a:r>
            <a:r>
              <a:rPr lang="en-US" b="0" i="0" u="none" strike="noStrike" baseline="0" dirty="0">
                <a:latin typeface="MyriadPro-Regular"/>
              </a:rPr>
              <a:t>Overhead Tube Crane (OTC) the floor area will be kept as free as possible from obstruction in the busy trauma </a:t>
            </a:r>
            <a:r>
              <a:rPr lang="sv-SE" b="0" i="0" u="none" strike="noStrike" baseline="0" dirty="0">
                <a:latin typeface="MyriadPro-Regular"/>
              </a:rPr>
              <a:t>area.</a:t>
            </a:r>
            <a:endParaRPr lang="sv-SE" sz="1400" dirty="0"/>
          </a:p>
        </p:txBody>
      </p:sp>
      <p:pic>
        <p:nvPicPr>
          <p:cNvPr id="4" name="Bildobjekt 3">
            <a:extLst>
              <a:ext uri="{FF2B5EF4-FFF2-40B4-BE49-F238E27FC236}">
                <a16:creationId xmlns:a16="http://schemas.microsoft.com/office/drawing/2014/main" id="{1C9505F5-67BA-48EC-BFA4-154FB912BD83}"/>
              </a:ext>
            </a:extLst>
          </p:cNvPr>
          <p:cNvPicPr>
            <a:picLocks noChangeAspect="1"/>
          </p:cNvPicPr>
          <p:nvPr/>
        </p:nvPicPr>
        <p:blipFill>
          <a:blip r:embed="rId2"/>
          <a:stretch>
            <a:fillRect/>
          </a:stretch>
        </p:blipFill>
        <p:spPr>
          <a:xfrm>
            <a:off x="6573884" y="463399"/>
            <a:ext cx="3598159" cy="5663082"/>
          </a:xfrm>
          <a:prstGeom prst="rect">
            <a:avLst/>
          </a:prstGeom>
        </p:spPr>
      </p:pic>
    </p:spTree>
    <p:extLst>
      <p:ext uri="{BB962C8B-B14F-4D97-AF65-F5344CB8AC3E}">
        <p14:creationId xmlns:p14="http://schemas.microsoft.com/office/powerpoint/2010/main" val="110489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05" y="382771"/>
            <a:ext cx="10309888" cy="725520"/>
          </a:xfrm>
        </p:spPr>
        <p:txBody>
          <a:bodyPr>
            <a:normAutofit/>
          </a:bodyPr>
          <a:lstStyle/>
          <a:p>
            <a:r>
              <a:rPr lang="en-US" dirty="0">
                <a:solidFill>
                  <a:schemeClr val="accent1">
                    <a:lumMod val="75000"/>
                  </a:schemeClr>
                </a:solidFill>
                <a:latin typeface="+mn-lt"/>
              </a:rPr>
              <a:t>IDEAL FOR THE RESUS ROOM</a:t>
            </a:r>
            <a:endParaRPr lang="en-US" dirty="0">
              <a:latin typeface="+mn-lt"/>
            </a:endParaRPr>
          </a:p>
        </p:txBody>
      </p:sp>
      <p:sp>
        <p:nvSpPr>
          <p:cNvPr id="4" name="Content Placeholder 3"/>
          <p:cNvSpPr>
            <a:spLocks noGrp="1"/>
          </p:cNvSpPr>
          <p:nvPr>
            <p:ph type="subTitle" idx="11"/>
          </p:nvPr>
        </p:nvSpPr>
        <p:spPr>
          <a:xfrm>
            <a:off x="811620" y="1347711"/>
            <a:ext cx="4750975" cy="3224286"/>
          </a:xfrm>
        </p:spPr>
        <p:txBody>
          <a:bodyPr>
            <a:normAutofit fontScale="62500" lnSpcReduction="20000"/>
          </a:bodyPr>
          <a:lstStyle/>
          <a:p>
            <a:pPr marL="0" indent="0" algn="l">
              <a:lnSpc>
                <a:spcPct val="120000"/>
              </a:lnSpc>
              <a:buNone/>
            </a:pPr>
            <a:r>
              <a:rPr lang="en-US" sz="2600" b="1" i="0" u="none" strike="noStrike" baseline="0" dirty="0"/>
              <a:t>The light weighted Intuition and Precision i5 systems are ideal for Resuscitation Room applications.</a:t>
            </a:r>
          </a:p>
          <a:p>
            <a:pPr marL="0" indent="0" algn="l">
              <a:buNone/>
            </a:pPr>
            <a:endParaRPr lang="en-GB" sz="1800" dirty="0"/>
          </a:p>
          <a:p>
            <a:pPr marL="285750" indent="-285750">
              <a:lnSpc>
                <a:spcPct val="120000"/>
              </a:lnSpc>
              <a:spcBef>
                <a:spcPts val="0"/>
              </a:spcBef>
              <a:buFont typeface="Arial" panose="020B0604020202020204" pitchFamily="34" charset="0"/>
              <a:buChar char="•"/>
            </a:pPr>
            <a:r>
              <a:rPr lang="en-GB" sz="2500" dirty="0"/>
              <a:t>Lightweight OTC - ideal for multi-bay coverage</a:t>
            </a:r>
          </a:p>
          <a:p>
            <a:pPr marL="285750" indent="-285750">
              <a:lnSpc>
                <a:spcPct val="120000"/>
              </a:lnSpc>
              <a:spcBef>
                <a:spcPts val="0"/>
              </a:spcBef>
              <a:buFont typeface="Arial" panose="020B0604020202020204" pitchFamily="34" charset="0"/>
              <a:buChar char="•"/>
            </a:pPr>
            <a:r>
              <a:rPr lang="en-GB" sz="2500" dirty="0"/>
              <a:t>Keeps floor area around the patient clear</a:t>
            </a:r>
          </a:p>
          <a:p>
            <a:pPr marL="285750" indent="-285750">
              <a:lnSpc>
                <a:spcPct val="120000"/>
              </a:lnSpc>
              <a:spcBef>
                <a:spcPts val="0"/>
              </a:spcBef>
              <a:buFont typeface="Arial" panose="020B0604020202020204" pitchFamily="34" charset="0"/>
              <a:buChar char="•"/>
            </a:pPr>
            <a:r>
              <a:rPr lang="en-GB" sz="2500" dirty="0"/>
              <a:t>Integrated exposure buttons, warning lights &amp; </a:t>
            </a:r>
            <a:r>
              <a:rPr lang="en-GB" sz="2500" dirty="0" err="1"/>
              <a:t>Wifi</a:t>
            </a:r>
            <a:endParaRPr lang="en-GB" sz="2500" dirty="0"/>
          </a:p>
          <a:p>
            <a:pPr marL="285750" indent="-285750">
              <a:lnSpc>
                <a:spcPct val="120000"/>
              </a:lnSpc>
              <a:spcBef>
                <a:spcPts val="0"/>
              </a:spcBef>
              <a:buFont typeface="Arial" panose="020B0604020202020204" pitchFamily="34" charset="0"/>
              <a:buChar char="•"/>
            </a:pPr>
            <a:r>
              <a:rPr lang="en-GB" sz="2500" dirty="0"/>
              <a:t>Instant preview images allow quick confirmation of positioning</a:t>
            </a:r>
          </a:p>
          <a:p>
            <a:pPr marL="285750" indent="-285750">
              <a:lnSpc>
                <a:spcPct val="120000"/>
              </a:lnSpc>
              <a:spcBef>
                <a:spcPts val="0"/>
              </a:spcBef>
              <a:buFont typeface="Arial" panose="020B0604020202020204" pitchFamily="34" charset="0"/>
              <a:buChar char="•"/>
            </a:pPr>
            <a:r>
              <a:rPr lang="en-GB" sz="2500" dirty="0"/>
              <a:t>Quality trauma imaging can be quickly completed</a:t>
            </a:r>
          </a:p>
          <a:p>
            <a:pPr marL="285750" indent="-285750">
              <a:lnSpc>
                <a:spcPct val="120000"/>
              </a:lnSpc>
              <a:spcBef>
                <a:spcPts val="0"/>
              </a:spcBef>
              <a:buFont typeface="Arial" panose="020B0604020202020204" pitchFamily="34" charset="0"/>
              <a:buChar char="•"/>
            </a:pPr>
            <a:r>
              <a:rPr lang="en-GB" sz="2500" dirty="0"/>
              <a:t>Up to 24m coverage, with motorised movement between bays</a:t>
            </a:r>
          </a:p>
        </p:txBody>
      </p:sp>
      <p:grpSp>
        <p:nvGrpSpPr>
          <p:cNvPr id="3" name="Grupp 2">
            <a:extLst>
              <a:ext uri="{FF2B5EF4-FFF2-40B4-BE49-F238E27FC236}">
                <a16:creationId xmlns:a16="http://schemas.microsoft.com/office/drawing/2014/main" id="{BD4F888B-6644-4F15-AF52-290E013D303D}"/>
              </a:ext>
            </a:extLst>
          </p:cNvPr>
          <p:cNvGrpSpPr/>
          <p:nvPr/>
        </p:nvGrpSpPr>
        <p:grpSpPr>
          <a:xfrm>
            <a:off x="5812200" y="2330503"/>
            <a:ext cx="5998226" cy="1998972"/>
            <a:chOff x="1438751" y="4090311"/>
            <a:chExt cx="5297711" cy="1765519"/>
          </a:xfrm>
        </p:grpSpPr>
        <p:pic>
          <p:nvPicPr>
            <p:cNvPr id="7" name="Bildobjekt 6" descr="Illustrtati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8751" y="4475744"/>
              <a:ext cx="5297711" cy="1380086"/>
            </a:xfrm>
            <a:prstGeom prst="rect">
              <a:avLst/>
            </a:prstGeom>
          </p:spPr>
        </p:pic>
        <p:cxnSp>
          <p:nvCxnSpPr>
            <p:cNvPr id="9" name="Rak pil 8"/>
            <p:cNvCxnSpPr>
              <a:cxnSpLocks/>
            </p:cNvCxnSpPr>
            <p:nvPr/>
          </p:nvCxnSpPr>
          <p:spPr>
            <a:xfrm>
              <a:off x="2095625" y="4357498"/>
              <a:ext cx="4515593" cy="0"/>
            </a:xfrm>
            <a:prstGeom prst="straightConnector1">
              <a:avLst/>
            </a:prstGeom>
            <a:ln w="25400">
              <a:solidFill>
                <a:srgbClr val="76536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ruta 12"/>
            <p:cNvSpPr txBox="1"/>
            <p:nvPr/>
          </p:nvSpPr>
          <p:spPr>
            <a:xfrm>
              <a:off x="3306907" y="4090311"/>
              <a:ext cx="2678234" cy="300082"/>
            </a:xfrm>
            <a:prstGeom prst="rect">
              <a:avLst/>
            </a:prstGeom>
            <a:noFill/>
          </p:spPr>
          <p:txBody>
            <a:bodyPr wrap="none" rtlCol="0">
              <a:spAutoFit/>
            </a:bodyPr>
            <a:lstStyle/>
            <a:p>
              <a:r>
                <a:rPr lang="en-US" sz="1350" dirty="0"/>
                <a:t>Up to 24 m (80 ft) – covering 6 bays</a:t>
              </a:r>
            </a:p>
          </p:txBody>
        </p:sp>
        <p:cxnSp>
          <p:nvCxnSpPr>
            <p:cNvPr id="15" name="Rak pil 14"/>
            <p:cNvCxnSpPr/>
            <p:nvPr/>
          </p:nvCxnSpPr>
          <p:spPr>
            <a:xfrm>
              <a:off x="4731946" y="4357498"/>
              <a:ext cx="0" cy="463140"/>
            </a:xfrm>
            <a:prstGeom prst="straightConnector1">
              <a:avLst/>
            </a:prstGeom>
            <a:ln w="28575">
              <a:solidFill>
                <a:srgbClr val="76536E"/>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3942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63021-2F71-4CF3-B333-5A98C9D11501}"/>
              </a:ext>
            </a:extLst>
          </p:cNvPr>
          <p:cNvSpPr>
            <a:spLocks noGrp="1"/>
          </p:cNvSpPr>
          <p:nvPr>
            <p:ph type="title"/>
          </p:nvPr>
        </p:nvSpPr>
        <p:spPr/>
        <p:txBody>
          <a:bodyPr/>
          <a:lstStyle/>
          <a:p>
            <a:r>
              <a:rPr lang="en-US" dirty="0">
                <a:solidFill>
                  <a:schemeClr val="accent1">
                    <a:lumMod val="75000"/>
                  </a:schemeClr>
                </a:solidFill>
                <a:latin typeface="+mn-lt"/>
              </a:rPr>
              <a:t>INSTALLATIONS WORLDWIDE</a:t>
            </a:r>
            <a:endParaRPr lang="sv-SE" dirty="0">
              <a:latin typeface="+mn-lt"/>
            </a:endParaRPr>
          </a:p>
        </p:txBody>
      </p:sp>
      <p:sp>
        <p:nvSpPr>
          <p:cNvPr id="3" name="Underrubrik 2">
            <a:extLst>
              <a:ext uri="{FF2B5EF4-FFF2-40B4-BE49-F238E27FC236}">
                <a16:creationId xmlns:a16="http://schemas.microsoft.com/office/drawing/2014/main" id="{D211C5F1-4AC5-4E01-8FCD-FC146643B8CD}"/>
              </a:ext>
            </a:extLst>
          </p:cNvPr>
          <p:cNvSpPr>
            <a:spLocks noGrp="1"/>
          </p:cNvSpPr>
          <p:nvPr>
            <p:ph type="subTitle" idx="11"/>
          </p:nvPr>
        </p:nvSpPr>
        <p:spPr>
          <a:xfrm>
            <a:off x="495028" y="5153025"/>
            <a:ext cx="5343797" cy="725520"/>
          </a:xfrm>
        </p:spPr>
        <p:txBody>
          <a:bodyPr/>
          <a:lstStyle/>
          <a:p>
            <a:pPr marL="0" indent="0">
              <a:buNone/>
            </a:pPr>
            <a:r>
              <a:rPr lang="sv-SE" i="1" dirty="0"/>
              <a:t>Arcoma </a:t>
            </a:r>
            <a:r>
              <a:rPr lang="sv-SE" i="1" dirty="0" err="1"/>
              <a:t>products</a:t>
            </a:r>
            <a:r>
              <a:rPr lang="sv-SE" i="1" dirty="0"/>
              <a:t> has </a:t>
            </a:r>
            <a:r>
              <a:rPr lang="sv-SE" i="1" dirty="0" err="1"/>
              <a:t>been</a:t>
            </a:r>
            <a:r>
              <a:rPr lang="sv-SE" i="1" dirty="0"/>
              <a:t> </a:t>
            </a:r>
            <a:r>
              <a:rPr lang="sv-SE" i="1" dirty="0" err="1"/>
              <a:t>installed</a:t>
            </a:r>
            <a:r>
              <a:rPr lang="sv-SE" i="1" dirty="0"/>
              <a:t> in </a:t>
            </a:r>
            <a:r>
              <a:rPr lang="sv-SE" i="1" dirty="0" err="1"/>
              <a:t>many</a:t>
            </a:r>
            <a:r>
              <a:rPr lang="sv-SE" i="1" dirty="0"/>
              <a:t> </a:t>
            </a:r>
            <a:r>
              <a:rPr lang="sv-SE" i="1" dirty="0" err="1"/>
              <a:t>resus</a:t>
            </a:r>
            <a:r>
              <a:rPr lang="sv-SE" i="1" dirty="0"/>
              <a:t> </a:t>
            </a:r>
            <a:r>
              <a:rPr lang="sv-SE" i="1" dirty="0" err="1"/>
              <a:t>rooms</a:t>
            </a:r>
            <a:r>
              <a:rPr lang="sv-SE" i="1" dirty="0"/>
              <a:t> </a:t>
            </a:r>
            <a:r>
              <a:rPr lang="sv-SE" i="1" dirty="0" err="1"/>
              <a:t>worldwide</a:t>
            </a:r>
            <a:r>
              <a:rPr lang="sv-SE" i="1" dirty="0"/>
              <a:t>, for </a:t>
            </a:r>
            <a:r>
              <a:rPr lang="sv-SE" i="1" dirty="0" err="1"/>
              <a:t>example</a:t>
            </a:r>
            <a:r>
              <a:rPr lang="sv-SE" i="1" dirty="0"/>
              <a:t> at the Royal London Hospital. </a:t>
            </a:r>
          </a:p>
        </p:txBody>
      </p:sp>
      <p:pic>
        <p:nvPicPr>
          <p:cNvPr id="4" name="IMG_0666">
            <a:hlinkClick r:id="" action="ppaction://media"/>
            <a:extLst>
              <a:ext uri="{FF2B5EF4-FFF2-40B4-BE49-F238E27FC236}">
                <a16:creationId xmlns:a16="http://schemas.microsoft.com/office/drawing/2014/main" id="{656BAE82-1D5F-4413-831B-7D89D8F55B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82749" y="1205036"/>
            <a:ext cx="2958866" cy="5260206"/>
          </a:xfrm>
          <a:prstGeom prst="rect">
            <a:avLst/>
          </a:prstGeom>
        </p:spPr>
      </p:pic>
      <p:pic>
        <p:nvPicPr>
          <p:cNvPr id="6" name="Bildobjekt 5" descr="En bild som visar inomhus, tak, bord, byggnad&#10;&#10;Automatiskt genererad beskrivning">
            <a:extLst>
              <a:ext uri="{FF2B5EF4-FFF2-40B4-BE49-F238E27FC236}">
                <a16:creationId xmlns:a16="http://schemas.microsoft.com/office/drawing/2014/main" id="{81E5BB9E-D9BF-4F8B-840B-E65A174937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04" y="1205036"/>
            <a:ext cx="3271954" cy="3784206"/>
          </a:xfrm>
          <a:prstGeom prst="rect">
            <a:avLst/>
          </a:prstGeom>
        </p:spPr>
      </p:pic>
      <p:pic>
        <p:nvPicPr>
          <p:cNvPr id="8" name="Bildobjekt 7" descr="En bild som visar inomhus, kök, rum, grön&#10;&#10;Automatiskt genererad beskrivning">
            <a:extLst>
              <a:ext uri="{FF2B5EF4-FFF2-40B4-BE49-F238E27FC236}">
                <a16:creationId xmlns:a16="http://schemas.microsoft.com/office/drawing/2014/main" id="{93B05CC4-01C1-4B79-A85B-B1424504D160}"/>
              </a:ext>
            </a:extLst>
          </p:cNvPr>
          <p:cNvPicPr>
            <a:picLocks noChangeAspect="1"/>
          </p:cNvPicPr>
          <p:nvPr/>
        </p:nvPicPr>
        <p:blipFill rotWithShape="1">
          <a:blip r:embed="rId6">
            <a:extLst>
              <a:ext uri="{28A0092B-C50C-407E-A947-70E740481C1C}">
                <a14:useLocalDpi xmlns:a14="http://schemas.microsoft.com/office/drawing/2010/main" val="0"/>
              </a:ext>
            </a:extLst>
          </a:blip>
          <a:srcRect l="15344" r="8201"/>
          <a:stretch/>
        </p:blipFill>
        <p:spPr>
          <a:xfrm>
            <a:off x="3985659" y="1205036"/>
            <a:ext cx="3857625" cy="3784206"/>
          </a:xfrm>
          <a:prstGeom prst="rect">
            <a:avLst/>
          </a:prstGeom>
        </p:spPr>
      </p:pic>
    </p:spTree>
    <p:extLst>
      <p:ext uri="{BB962C8B-B14F-4D97-AF65-F5344CB8AC3E}">
        <p14:creationId xmlns:p14="http://schemas.microsoft.com/office/powerpoint/2010/main" val="4206991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3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E1DBF712-F0DA-4A28-9B9E-84E215D4AF52}"/>
              </a:ext>
            </a:extLst>
          </p:cNvPr>
          <p:cNvSpPr txBox="1">
            <a:spLocks/>
          </p:cNvSpPr>
          <p:nvPr/>
        </p:nvSpPr>
        <p:spPr>
          <a:xfrm>
            <a:off x="393700" y="3825995"/>
            <a:ext cx="4502150" cy="795336"/>
          </a:xfrm>
          <a:prstGeom prst="rect">
            <a:avLst/>
          </a:prstGeom>
        </p:spPr>
        <p:txBody>
          <a:bodyPr anchor="t"/>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sv-SE" dirty="0"/>
              <a:t>Arcoma Precision i5</a:t>
            </a:r>
          </a:p>
        </p:txBody>
      </p:sp>
    </p:spTree>
    <p:extLst>
      <p:ext uri="{BB962C8B-B14F-4D97-AF65-F5344CB8AC3E}">
        <p14:creationId xmlns:p14="http://schemas.microsoft.com/office/powerpoint/2010/main" val="1827665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C96C526-4FDD-4656-B39B-9B7B74A1D337}"/>
              </a:ext>
            </a:extLst>
          </p:cNvPr>
          <p:cNvPicPr>
            <a:picLocks noChangeAspect="1"/>
          </p:cNvPicPr>
          <p:nvPr/>
        </p:nvPicPr>
        <p:blipFill rotWithShape="1">
          <a:blip r:embed="rId3"/>
          <a:srcRect b="22454"/>
          <a:stretch/>
        </p:blipFill>
        <p:spPr>
          <a:xfrm>
            <a:off x="5919537" y="-1"/>
            <a:ext cx="6272463" cy="6858001"/>
          </a:xfrm>
          <a:prstGeom prst="rect">
            <a:avLst/>
          </a:prstGeom>
        </p:spPr>
      </p:pic>
      <p:sp>
        <p:nvSpPr>
          <p:cNvPr id="32" name="TextBox 31"/>
          <p:cNvSpPr txBox="1"/>
          <p:nvPr/>
        </p:nvSpPr>
        <p:spPr>
          <a:xfrm>
            <a:off x="1085306" y="922513"/>
            <a:ext cx="3438568" cy="1015663"/>
          </a:xfrm>
          <a:prstGeom prst="rect">
            <a:avLst/>
          </a:prstGeom>
          <a:noFill/>
        </p:spPr>
        <p:txBody>
          <a:bodyPr wrap="square" rtlCol="0">
            <a:spAutoFit/>
          </a:bodyPr>
          <a:lstStyle/>
          <a:p>
            <a:r>
              <a:rPr lang="en-US" sz="3000" spc="300" dirty="0">
                <a:solidFill>
                  <a:schemeClr val="accent1">
                    <a:lumMod val="75000"/>
                  </a:schemeClr>
                </a:solidFill>
                <a:ea typeface="Playfair Display SC" charset="0"/>
                <a:cs typeface="Playfair Display SC" charset="0"/>
              </a:rPr>
              <a:t>ARCOMA PRECISION i5</a:t>
            </a:r>
          </a:p>
        </p:txBody>
      </p:sp>
      <p:sp>
        <p:nvSpPr>
          <p:cNvPr id="34" name="TextBox 33"/>
          <p:cNvSpPr txBox="1"/>
          <p:nvPr/>
        </p:nvSpPr>
        <p:spPr>
          <a:xfrm>
            <a:off x="1085306" y="1981385"/>
            <a:ext cx="4336926" cy="320024"/>
          </a:xfrm>
          <a:prstGeom prst="rect">
            <a:avLst/>
          </a:prstGeom>
          <a:noFill/>
        </p:spPr>
        <p:txBody>
          <a:bodyPr wrap="square" rtlCol="0">
            <a:spAutoFit/>
          </a:bodyPr>
          <a:lstStyle/>
          <a:p>
            <a:pPr>
              <a:lnSpc>
                <a:spcPct val="150000"/>
              </a:lnSpc>
            </a:pPr>
            <a:r>
              <a:rPr lang="en-US" sz="1050" b="1" spc="300">
                <a:solidFill>
                  <a:schemeClr val="tx2"/>
                </a:solidFill>
                <a:ea typeface="Montserrat Semi" charset="0"/>
                <a:cs typeface="Montserrat Semi" charset="0"/>
              </a:rPr>
              <a:t>PREMIUM DIGITAL X-RAY SYSTEM</a:t>
            </a:r>
          </a:p>
        </p:txBody>
      </p:sp>
      <p:sp>
        <p:nvSpPr>
          <p:cNvPr id="35" name="TextBox 34"/>
          <p:cNvSpPr txBox="1"/>
          <p:nvPr/>
        </p:nvSpPr>
        <p:spPr>
          <a:xfrm>
            <a:off x="1085305" y="2488480"/>
            <a:ext cx="4336926" cy="3268139"/>
          </a:xfrm>
          <a:prstGeom prst="rect">
            <a:avLst/>
          </a:prstGeom>
          <a:noFill/>
        </p:spPr>
        <p:txBody>
          <a:bodyPr wrap="square" rtlCol="0">
            <a:spAutoFit/>
          </a:bodyPr>
          <a:lstStyle/>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Arcoma Precision i5 is a new premium digital X-ray system that provides high quality images, clinical flexibility and superior workflow. </a:t>
            </a:r>
          </a:p>
          <a:p>
            <a:pPr>
              <a:lnSpc>
                <a:spcPct val="107000"/>
              </a:lnSpc>
              <a:spcAft>
                <a:spcPts val="800"/>
              </a:spcAft>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This is one of the most reliable products on the market, designed and built in Sweden according to the highest quality standards.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The workflow is excellent thanks to state-of-the-art ergonomics and supporting features such as auto positioning, wall stand with motorized tilt and automatic detector tracking. </a:t>
            </a:r>
          </a:p>
          <a:p>
            <a:pPr>
              <a:lnSpc>
                <a:spcPct val="107000"/>
              </a:lnSpc>
              <a:spcAft>
                <a:spcPts val="800"/>
              </a:spcAft>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The manual fine-tuning of the overhead tube crane is unique and can be made with minimal force. Also the ultralight and flexible Canon detectors ensures excellent imaging result at all times with minimal dose. </a:t>
            </a:r>
            <a:endParaRPr lang="en-US" sz="1200" dirty="0">
              <a:latin typeface="Montserrat Light" charset="0"/>
              <a:ea typeface="Montserrat Light" charset="0"/>
              <a:cs typeface="Montserrat Light" charset="0"/>
            </a:endParaRPr>
          </a:p>
        </p:txBody>
      </p:sp>
      <p:sp>
        <p:nvSpPr>
          <p:cNvPr id="13" name="TextBox 33">
            <a:extLst>
              <a:ext uri="{FF2B5EF4-FFF2-40B4-BE49-F238E27FC236}">
                <a16:creationId xmlns:a16="http://schemas.microsoft.com/office/drawing/2014/main" id="{53A01B31-B4C4-4258-BE98-5995D6BD2613}"/>
              </a:ext>
            </a:extLst>
          </p:cNvPr>
          <p:cNvSpPr txBox="1"/>
          <p:nvPr/>
        </p:nvSpPr>
        <p:spPr>
          <a:xfrm>
            <a:off x="64168" y="32084"/>
            <a:ext cx="4336926" cy="340734"/>
          </a:xfrm>
          <a:prstGeom prst="rect">
            <a:avLst/>
          </a:prstGeom>
          <a:noFill/>
        </p:spPr>
        <p:txBody>
          <a:bodyPr wrap="square" rtlCol="0">
            <a:spAutoFit/>
          </a:bodyPr>
          <a:lstStyle/>
          <a:p>
            <a:pPr>
              <a:lnSpc>
                <a:spcPct val="150000"/>
              </a:lnSpc>
            </a:pPr>
            <a:r>
              <a:rPr lang="en-US" sz="1200" b="1" spc="300">
                <a:solidFill>
                  <a:schemeClr val="bg1">
                    <a:lumMod val="65000"/>
                  </a:schemeClr>
                </a:solidFill>
                <a:ea typeface="Montserrat Semi" charset="0"/>
                <a:cs typeface="Montserrat Semi" charset="0"/>
              </a:rPr>
              <a:t>OUR PRODUCT LINES</a:t>
            </a:r>
          </a:p>
        </p:txBody>
      </p:sp>
      <p:pic>
        <p:nvPicPr>
          <p:cNvPr id="8" name="Bildobjekt 7">
            <a:extLst>
              <a:ext uri="{FF2B5EF4-FFF2-40B4-BE49-F238E27FC236}">
                <a16:creationId xmlns:a16="http://schemas.microsoft.com/office/drawing/2014/main" id="{B437FD82-EC6D-437F-8694-CF6DEB4E6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pic>
        <p:nvPicPr>
          <p:cNvPr id="9" name="Bildobjekt 8" descr="En bild som visar enhet&#10;&#10;Automatiskt genererad beskrivning">
            <a:extLst>
              <a:ext uri="{FF2B5EF4-FFF2-40B4-BE49-F238E27FC236}">
                <a16:creationId xmlns:a16="http://schemas.microsoft.com/office/drawing/2014/main" id="{09385634-AC89-4F3C-A3B0-CB3CCC649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5876" y="157926"/>
            <a:ext cx="651586" cy="651586"/>
          </a:xfrm>
          <a:prstGeom prst="rect">
            <a:avLst/>
          </a:prstGeom>
        </p:spPr>
      </p:pic>
    </p:spTree>
    <p:extLst>
      <p:ext uri="{BB962C8B-B14F-4D97-AF65-F5344CB8AC3E}">
        <p14:creationId xmlns:p14="http://schemas.microsoft.com/office/powerpoint/2010/main" val="3371871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B6C1BB75-BFEF-4D3D-B2AC-8D9B173C4896}"/>
              </a:ext>
            </a:extLst>
          </p:cNvPr>
          <p:cNvPicPr>
            <a:picLocks noChangeAspect="1"/>
          </p:cNvPicPr>
          <p:nvPr/>
        </p:nvPicPr>
        <p:blipFill rotWithShape="1">
          <a:blip r:embed="rId3"/>
          <a:srcRect l="1070"/>
          <a:stretch/>
        </p:blipFill>
        <p:spPr>
          <a:xfrm>
            <a:off x="-11835" y="0"/>
            <a:ext cx="12203835" cy="6858000"/>
          </a:xfrm>
          <a:prstGeom prst="rect">
            <a:avLst/>
          </a:prstGeom>
        </p:spPr>
      </p:pic>
      <p:sp>
        <p:nvSpPr>
          <p:cNvPr id="32" name="TextBox 31"/>
          <p:cNvSpPr txBox="1"/>
          <p:nvPr/>
        </p:nvSpPr>
        <p:spPr>
          <a:xfrm>
            <a:off x="6994083" y="3097625"/>
            <a:ext cx="3444504" cy="1015663"/>
          </a:xfrm>
          <a:prstGeom prst="rect">
            <a:avLst/>
          </a:prstGeom>
          <a:noFill/>
        </p:spPr>
        <p:txBody>
          <a:bodyPr wrap="square" rtlCol="0">
            <a:spAutoFit/>
          </a:bodyPr>
          <a:lstStyle/>
          <a:p>
            <a:r>
              <a:rPr lang="en-US" sz="3000" spc="300" dirty="0">
                <a:solidFill>
                  <a:schemeClr val="accent1">
                    <a:lumMod val="75000"/>
                  </a:schemeClr>
                </a:solidFill>
                <a:ea typeface="Playfair Display SC" charset="0"/>
                <a:cs typeface="Playfair Display SC" charset="0"/>
              </a:rPr>
              <a:t>ARCOMA PRECISION i5</a:t>
            </a:r>
          </a:p>
        </p:txBody>
      </p:sp>
      <p:sp>
        <p:nvSpPr>
          <p:cNvPr id="34" name="TextBox 33"/>
          <p:cNvSpPr txBox="1"/>
          <p:nvPr/>
        </p:nvSpPr>
        <p:spPr>
          <a:xfrm>
            <a:off x="7017271" y="4038899"/>
            <a:ext cx="4336926" cy="320024"/>
          </a:xfrm>
          <a:prstGeom prst="rect">
            <a:avLst/>
          </a:prstGeom>
          <a:noFill/>
        </p:spPr>
        <p:txBody>
          <a:bodyPr wrap="square" rtlCol="0">
            <a:spAutoFit/>
          </a:bodyPr>
          <a:lstStyle/>
          <a:p>
            <a:pPr>
              <a:lnSpc>
                <a:spcPct val="150000"/>
              </a:lnSpc>
            </a:pPr>
            <a:r>
              <a:rPr lang="en-US" sz="1050" b="1" spc="300">
                <a:solidFill>
                  <a:schemeClr val="tx2"/>
                </a:solidFill>
                <a:ea typeface="Montserrat Semi" charset="0"/>
                <a:cs typeface="Montserrat Semi" charset="0"/>
              </a:rPr>
              <a:t>PREMIUM DIGITAL X-RAY SYSTEM</a:t>
            </a:r>
          </a:p>
        </p:txBody>
      </p:sp>
      <p:sp>
        <p:nvSpPr>
          <p:cNvPr id="19" name="Ellips 18">
            <a:extLst>
              <a:ext uri="{FF2B5EF4-FFF2-40B4-BE49-F238E27FC236}">
                <a16:creationId xmlns:a16="http://schemas.microsoft.com/office/drawing/2014/main" id="{E459CDE2-ED52-47A2-A184-F9E73AD5BB79}"/>
              </a:ext>
            </a:extLst>
          </p:cNvPr>
          <p:cNvSpPr/>
          <p:nvPr/>
        </p:nvSpPr>
        <p:spPr>
          <a:xfrm>
            <a:off x="4578522" y="107788"/>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Low dose</a:t>
            </a:r>
          </a:p>
        </p:txBody>
      </p:sp>
      <p:sp>
        <p:nvSpPr>
          <p:cNvPr id="10" name="Ellips 9">
            <a:extLst>
              <a:ext uri="{FF2B5EF4-FFF2-40B4-BE49-F238E27FC236}">
                <a16:creationId xmlns:a16="http://schemas.microsoft.com/office/drawing/2014/main" id="{F90ADF35-167C-4F99-9EB3-21A0993889D2}"/>
              </a:ext>
            </a:extLst>
          </p:cNvPr>
          <p:cNvSpPr/>
          <p:nvPr/>
        </p:nvSpPr>
        <p:spPr>
          <a:xfrm>
            <a:off x="6994083" y="308615"/>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Flexible detector configurations</a:t>
            </a:r>
          </a:p>
        </p:txBody>
      </p:sp>
      <p:sp>
        <p:nvSpPr>
          <p:cNvPr id="11" name="Ellips 10">
            <a:extLst>
              <a:ext uri="{FF2B5EF4-FFF2-40B4-BE49-F238E27FC236}">
                <a16:creationId xmlns:a16="http://schemas.microsoft.com/office/drawing/2014/main" id="{6F757F48-E093-42AF-A4C4-838D996BA08D}"/>
              </a:ext>
            </a:extLst>
          </p:cNvPr>
          <p:cNvSpPr/>
          <p:nvPr/>
        </p:nvSpPr>
        <p:spPr>
          <a:xfrm>
            <a:off x="8860174" y="1282697"/>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Safe investment</a:t>
            </a:r>
          </a:p>
        </p:txBody>
      </p:sp>
      <p:sp>
        <p:nvSpPr>
          <p:cNvPr id="12" name="Ellips 11">
            <a:extLst>
              <a:ext uri="{FF2B5EF4-FFF2-40B4-BE49-F238E27FC236}">
                <a16:creationId xmlns:a16="http://schemas.microsoft.com/office/drawing/2014/main" id="{C0C589F3-57D1-4578-84B8-420BB1A0D784}"/>
              </a:ext>
            </a:extLst>
          </p:cNvPr>
          <p:cNvSpPr/>
          <p:nvPr/>
        </p:nvSpPr>
        <p:spPr>
          <a:xfrm>
            <a:off x="9985146" y="3002791"/>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Superior ergonomics</a:t>
            </a:r>
          </a:p>
        </p:txBody>
      </p:sp>
      <p:sp>
        <p:nvSpPr>
          <p:cNvPr id="20" name="Ellips 19">
            <a:extLst>
              <a:ext uri="{FF2B5EF4-FFF2-40B4-BE49-F238E27FC236}">
                <a16:creationId xmlns:a16="http://schemas.microsoft.com/office/drawing/2014/main" id="{64D7740D-3B85-40ED-93E5-0ED98EAD603F}"/>
              </a:ext>
            </a:extLst>
          </p:cNvPr>
          <p:cNvSpPr/>
          <p:nvPr/>
        </p:nvSpPr>
        <p:spPr>
          <a:xfrm>
            <a:off x="2454174" y="920968"/>
            <a:ext cx="1395692" cy="13471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Excellent imaging result</a:t>
            </a:r>
          </a:p>
        </p:txBody>
      </p:sp>
      <p:sp>
        <p:nvSpPr>
          <p:cNvPr id="18" name="Ellips 17">
            <a:extLst>
              <a:ext uri="{FF2B5EF4-FFF2-40B4-BE49-F238E27FC236}">
                <a16:creationId xmlns:a16="http://schemas.microsoft.com/office/drawing/2014/main" id="{F2040BD6-49FE-42A0-A889-BA1584386536}"/>
              </a:ext>
            </a:extLst>
          </p:cNvPr>
          <p:cNvSpPr/>
          <p:nvPr/>
        </p:nvSpPr>
        <p:spPr>
          <a:xfrm>
            <a:off x="1214365" y="2849124"/>
            <a:ext cx="1397358" cy="1347178"/>
          </a:xfrm>
          <a:prstGeom prst="ellipse">
            <a:avLst/>
          </a:prstGeom>
          <a:solidFill>
            <a:srgbClr val="44546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Superior workflow </a:t>
            </a:r>
          </a:p>
        </p:txBody>
      </p:sp>
      <p:pic>
        <p:nvPicPr>
          <p:cNvPr id="13" name="Bildobjekt 12">
            <a:extLst>
              <a:ext uri="{FF2B5EF4-FFF2-40B4-BE49-F238E27FC236}">
                <a16:creationId xmlns:a16="http://schemas.microsoft.com/office/drawing/2014/main" id="{1C5172F3-2235-43D0-9B2E-725A32BC0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1188939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DFFD9B-4FB9-488D-8948-7D5E6875C9AB}"/>
              </a:ext>
            </a:extLst>
          </p:cNvPr>
          <p:cNvSpPr>
            <a:spLocks noGrp="1"/>
          </p:cNvSpPr>
          <p:nvPr>
            <p:ph type="title"/>
          </p:nvPr>
        </p:nvSpPr>
        <p:spPr>
          <a:xfrm>
            <a:off x="364824" y="4107437"/>
            <a:ext cx="4168775" cy="795336"/>
          </a:xfrm>
        </p:spPr>
        <p:txBody>
          <a:bodyPr/>
          <a:lstStyle/>
          <a:p>
            <a:r>
              <a:rPr lang="sv-SE" sz="4400" dirty="0"/>
              <a:t>THE PRECISION i5 </a:t>
            </a:r>
            <a:br>
              <a:rPr lang="sv-SE" sz="4400" dirty="0"/>
            </a:br>
            <a:r>
              <a:rPr lang="sv-SE" sz="4400" dirty="0"/>
              <a:t>X-RAY SYSTEM</a:t>
            </a:r>
            <a:endParaRPr lang="sv-SE" sz="4800" dirty="0"/>
          </a:p>
        </p:txBody>
      </p:sp>
    </p:spTree>
    <p:extLst>
      <p:ext uri="{BB962C8B-B14F-4D97-AF65-F5344CB8AC3E}">
        <p14:creationId xmlns:p14="http://schemas.microsoft.com/office/powerpoint/2010/main" val="88358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C7C875A-F09C-4C89-BA85-EE0E348B0FD7}"/>
              </a:ext>
            </a:extLst>
          </p:cNvPr>
          <p:cNvPicPr>
            <a:picLocks noChangeAspect="1"/>
          </p:cNvPicPr>
          <p:nvPr/>
        </p:nvPicPr>
        <p:blipFill rotWithShape="1">
          <a:blip r:embed="rId3"/>
          <a:srcRect l="34668" r="2433"/>
          <a:stretch/>
        </p:blipFill>
        <p:spPr>
          <a:xfrm>
            <a:off x="6280484" y="-2"/>
            <a:ext cx="5911515" cy="6858000"/>
          </a:xfrm>
          <a:prstGeom prst="rect">
            <a:avLst/>
          </a:prstGeom>
        </p:spPr>
      </p:pic>
      <p:sp>
        <p:nvSpPr>
          <p:cNvPr id="9" name="Rektangel 8">
            <a:extLst>
              <a:ext uri="{FF2B5EF4-FFF2-40B4-BE49-F238E27FC236}">
                <a16:creationId xmlns:a16="http://schemas.microsoft.com/office/drawing/2014/main" id="{E21ED267-F3E7-4576-BB98-4E0C5A29BEC2}"/>
              </a:ext>
            </a:extLst>
          </p:cNvPr>
          <p:cNvSpPr/>
          <p:nvPr/>
        </p:nvSpPr>
        <p:spPr>
          <a:xfrm>
            <a:off x="478761" y="2002867"/>
            <a:ext cx="3785189" cy="3262432"/>
          </a:xfrm>
          <a:prstGeom prst="rect">
            <a:avLst/>
          </a:prstGeom>
        </p:spPr>
        <p:txBody>
          <a:bodyPr wrap="square">
            <a:spAutoFit/>
          </a:bodyPr>
          <a:lstStyle/>
          <a:p>
            <a:r>
              <a:rPr lang="en-US" sz="2000" b="1" spc="300" dirty="0">
                <a:solidFill>
                  <a:schemeClr val="accent1">
                    <a:lumMod val="75000"/>
                  </a:schemeClr>
                </a:solidFill>
                <a:ea typeface="Playfair Display SC" charset="0"/>
                <a:cs typeface="Playfair Display SC" charset="0"/>
              </a:rPr>
              <a:t>EXCELLENT DESIGN</a:t>
            </a:r>
          </a:p>
          <a:p>
            <a:r>
              <a:rPr lang="en-US" sz="1600" dirty="0"/>
              <a:t>Modern Scandinavian design that blends in nicely into any hospital environment. </a:t>
            </a:r>
          </a:p>
          <a:p>
            <a:endParaRPr lang="en-US" i="1" dirty="0"/>
          </a:p>
          <a:p>
            <a:r>
              <a:rPr lang="en-US" sz="2000" b="1" spc="300" dirty="0">
                <a:solidFill>
                  <a:schemeClr val="accent1">
                    <a:lumMod val="75000"/>
                  </a:schemeClr>
                </a:solidFill>
                <a:ea typeface="Playfair Display SC" charset="0"/>
                <a:cs typeface="Playfair Display SC" charset="0"/>
              </a:rPr>
              <a:t>EASY DISINFECTION</a:t>
            </a:r>
          </a:p>
          <a:p>
            <a:pPr lvl="0"/>
            <a:r>
              <a:rPr lang="en-US" sz="1600" dirty="0"/>
              <a:t>Easy cleaning  and disinfection thanks to glass overlay display with no edges. </a:t>
            </a:r>
          </a:p>
          <a:p>
            <a:pPr lvl="0"/>
            <a:endParaRPr lang="en-US" dirty="0"/>
          </a:p>
          <a:p>
            <a:r>
              <a:rPr lang="en-US" sz="2000" b="1" spc="300" dirty="0">
                <a:solidFill>
                  <a:schemeClr val="accent1">
                    <a:lumMod val="75000"/>
                  </a:schemeClr>
                </a:solidFill>
                <a:ea typeface="Playfair Display SC" charset="0"/>
                <a:cs typeface="Playfair Display SC" charset="0"/>
              </a:rPr>
              <a:t>SMART AND EASY TO USE</a:t>
            </a:r>
            <a:br>
              <a:rPr lang="en-US" sz="1600" b="1" spc="300" dirty="0">
                <a:solidFill>
                  <a:schemeClr val="accent1">
                    <a:lumMod val="75000"/>
                  </a:schemeClr>
                </a:solidFill>
                <a:ea typeface="Playfair Display SC" charset="0"/>
                <a:cs typeface="Playfair Display SC" charset="0"/>
              </a:rPr>
            </a:br>
            <a:r>
              <a:rPr lang="en-US" sz="1600" dirty="0"/>
              <a:t>Good viewing angle of display and few buttons makes the OTC user-friendly and easy to understand.</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4527660" cy="725520"/>
          </a:xfrm>
        </p:spPr>
        <p:txBody>
          <a:bodyPr/>
          <a:lstStyle/>
          <a:p>
            <a:r>
              <a:rPr lang="en-US" dirty="0">
                <a:solidFill>
                  <a:schemeClr val="accent1">
                    <a:lumMod val="75000"/>
                  </a:schemeClr>
                </a:solidFill>
                <a:latin typeface="+mn-lt"/>
              </a:rPr>
              <a:t>MODERN AND EASY TO USE OTC</a:t>
            </a:r>
          </a:p>
        </p:txBody>
      </p:sp>
      <p:pic>
        <p:nvPicPr>
          <p:cNvPr id="8" name="Bildobjekt 7" descr="En bild som visar enhet&#10;&#10;Automatiskt genererad beskrivning">
            <a:extLst>
              <a:ext uri="{FF2B5EF4-FFF2-40B4-BE49-F238E27FC236}">
                <a16:creationId xmlns:a16="http://schemas.microsoft.com/office/drawing/2014/main" id="{6B42FB17-896E-4447-9E7E-A49099341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0" name="Bildobjekt 9">
            <a:extLst>
              <a:ext uri="{FF2B5EF4-FFF2-40B4-BE49-F238E27FC236}">
                <a16:creationId xmlns:a16="http://schemas.microsoft.com/office/drawing/2014/main" id="{7FFB3433-8CDD-4315-A97D-737FBD7B0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287222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919CC5B2-2D1F-4460-A51A-9B241386BB16}"/>
              </a:ext>
            </a:extLst>
          </p:cNvPr>
          <p:cNvSpPr/>
          <p:nvPr/>
        </p:nvSpPr>
        <p:spPr>
          <a:xfrm>
            <a:off x="971266" y="1752599"/>
            <a:ext cx="5082708" cy="3644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FEATURES</a:t>
            </a:r>
          </a:p>
        </p:txBody>
      </p:sp>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en-US" dirty="0">
                <a:solidFill>
                  <a:schemeClr val="accent1">
                    <a:lumMod val="75000"/>
                  </a:schemeClr>
                </a:solidFill>
                <a:latin typeface="+mn-lt"/>
              </a:rPr>
              <a:t>OTC - FEATURES</a:t>
            </a:r>
          </a:p>
        </p:txBody>
      </p:sp>
      <p:cxnSp>
        <p:nvCxnSpPr>
          <p:cNvPr id="11" name="Rak koppling 10">
            <a:extLst>
              <a:ext uri="{FF2B5EF4-FFF2-40B4-BE49-F238E27FC236}">
                <a16:creationId xmlns:a16="http://schemas.microsoft.com/office/drawing/2014/main" id="{03FDB992-3C5C-408E-B143-9727069403D9}"/>
              </a:ext>
            </a:extLst>
          </p:cNvPr>
          <p:cNvCxnSpPr/>
          <p:nvPr/>
        </p:nvCxnSpPr>
        <p:spPr>
          <a:xfrm>
            <a:off x="971266" y="1752600"/>
            <a:ext cx="0" cy="3944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A024F763-7A39-4165-A893-DB092AF8CD97}"/>
              </a:ext>
            </a:extLst>
          </p:cNvPr>
          <p:cNvCxnSpPr/>
          <p:nvPr/>
        </p:nvCxnSpPr>
        <p:spPr>
          <a:xfrm>
            <a:off x="6053979" y="1752599"/>
            <a:ext cx="0" cy="3944203"/>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ktangel 15">
            <a:extLst>
              <a:ext uri="{FF2B5EF4-FFF2-40B4-BE49-F238E27FC236}">
                <a16:creationId xmlns:a16="http://schemas.microsoft.com/office/drawing/2014/main" id="{51E9F72A-5509-4DBC-A617-5AE1453D0C8B}"/>
              </a:ext>
            </a:extLst>
          </p:cNvPr>
          <p:cNvSpPr/>
          <p:nvPr/>
        </p:nvSpPr>
        <p:spPr>
          <a:xfrm>
            <a:off x="1105468" y="2117086"/>
            <a:ext cx="4862191" cy="3518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marL="285750" indent="-285750">
              <a:buFont typeface="Arial" panose="020B0604020202020204" pitchFamily="34" charset="0"/>
              <a:buChar char="•"/>
            </a:pPr>
            <a:r>
              <a:rPr lang="sv-SE" sz="1600" dirty="0" err="1">
                <a:solidFill>
                  <a:schemeClr val="tx1"/>
                </a:solidFill>
              </a:rPr>
              <a:t>One</a:t>
            </a:r>
            <a:r>
              <a:rPr lang="sv-SE" sz="1600" dirty="0">
                <a:solidFill>
                  <a:schemeClr val="tx1"/>
                </a:solidFill>
              </a:rPr>
              <a:t> </a:t>
            </a:r>
            <a:r>
              <a:rPr lang="sv-SE" sz="1600" dirty="0" err="1">
                <a:solidFill>
                  <a:schemeClr val="tx1"/>
                </a:solidFill>
              </a:rPr>
              <a:t>of</a:t>
            </a:r>
            <a:r>
              <a:rPr lang="sv-SE" sz="1600" dirty="0">
                <a:solidFill>
                  <a:schemeClr val="tx1"/>
                </a:solidFill>
              </a:rPr>
              <a:t> the </a:t>
            </a:r>
            <a:r>
              <a:rPr lang="sv-SE" sz="1600" dirty="0" err="1">
                <a:solidFill>
                  <a:schemeClr val="tx1"/>
                </a:solidFill>
              </a:rPr>
              <a:t>lightest</a:t>
            </a:r>
            <a:r>
              <a:rPr lang="sv-SE" sz="1600" dirty="0">
                <a:solidFill>
                  <a:schemeClr val="tx1"/>
                </a:solidFill>
              </a:rPr>
              <a:t> OTC on the market </a:t>
            </a:r>
          </a:p>
          <a:p>
            <a:pPr marL="285750" indent="-285750">
              <a:buFont typeface="Arial" panose="020B0604020202020204" pitchFamily="34" charset="0"/>
              <a:buChar char="•"/>
            </a:pPr>
            <a:r>
              <a:rPr lang="sv-SE" sz="1600" dirty="0">
                <a:solidFill>
                  <a:schemeClr val="tx1"/>
                </a:solidFill>
              </a:rPr>
              <a:t>Modern </a:t>
            </a:r>
            <a:r>
              <a:rPr lang="sv-SE" sz="1600" dirty="0" err="1">
                <a:solidFill>
                  <a:schemeClr val="tx1"/>
                </a:solidFill>
              </a:rPr>
              <a:t>user</a:t>
            </a:r>
            <a:r>
              <a:rPr lang="sv-SE" sz="1600" dirty="0">
                <a:solidFill>
                  <a:schemeClr val="tx1"/>
                </a:solidFill>
              </a:rPr>
              <a:t> interface</a:t>
            </a:r>
            <a:endParaRPr lang="sv-SE" sz="1600" dirty="0">
              <a:solidFill>
                <a:schemeClr val="tx1"/>
              </a:solidFill>
              <a:cs typeface="Calibri"/>
            </a:endParaRPr>
          </a:p>
          <a:p>
            <a:pPr marL="285750" indent="-285750">
              <a:buFont typeface="Arial" panose="020B0604020202020204" pitchFamily="34" charset="0"/>
              <a:buChar char="•"/>
            </a:pPr>
            <a:r>
              <a:rPr lang="sv-SE" sz="1600" dirty="0">
                <a:solidFill>
                  <a:schemeClr val="tx1"/>
                </a:solidFill>
              </a:rPr>
              <a:t>All </a:t>
            </a:r>
            <a:r>
              <a:rPr lang="sv-SE" sz="1600" dirty="0" err="1">
                <a:solidFill>
                  <a:schemeClr val="tx1"/>
                </a:solidFill>
              </a:rPr>
              <a:t>functions</a:t>
            </a:r>
            <a:r>
              <a:rPr lang="sv-SE" sz="1600" dirty="0">
                <a:solidFill>
                  <a:schemeClr val="tx1"/>
                </a:solidFill>
              </a:rPr>
              <a:t> and data in </a:t>
            </a:r>
            <a:r>
              <a:rPr lang="sv-SE" sz="1600" dirty="0" err="1">
                <a:solidFill>
                  <a:schemeClr val="tx1"/>
                </a:solidFill>
              </a:rPr>
              <a:t>one</a:t>
            </a:r>
            <a:r>
              <a:rPr lang="sv-SE" sz="1600" dirty="0">
                <a:solidFill>
                  <a:schemeClr val="tx1"/>
                </a:solidFill>
              </a:rPr>
              <a:t> </a:t>
            </a:r>
            <a:r>
              <a:rPr lang="sv-SE" sz="1600" dirty="0" err="1">
                <a:solidFill>
                  <a:schemeClr val="tx1"/>
                </a:solidFill>
              </a:rPr>
              <a:t>single</a:t>
            </a:r>
            <a:r>
              <a:rPr lang="sv-SE" sz="1600" dirty="0">
                <a:solidFill>
                  <a:schemeClr val="tx1"/>
                </a:solidFill>
              </a:rPr>
              <a:t> </a:t>
            </a:r>
            <a:r>
              <a:rPr lang="sv-SE" sz="1600" dirty="0" err="1">
                <a:solidFill>
                  <a:schemeClr val="tx1"/>
                </a:solidFill>
              </a:rPr>
              <a:t>workspot</a:t>
            </a:r>
            <a:endParaRPr lang="sv-SE" sz="1600" dirty="0">
              <a:solidFill>
                <a:schemeClr val="tx1"/>
              </a:solidFill>
              <a:cs typeface="Calibri"/>
            </a:endParaRPr>
          </a:p>
          <a:p>
            <a:pPr marL="285750" indent="-285750">
              <a:buFont typeface="Arial" panose="020B0604020202020204" pitchFamily="34" charset="0"/>
              <a:buChar char="•"/>
            </a:pPr>
            <a:r>
              <a:rPr lang="sv-SE" sz="1600" dirty="0" err="1">
                <a:solidFill>
                  <a:schemeClr val="tx1"/>
                </a:solidFill>
              </a:rPr>
              <a:t>Easy</a:t>
            </a:r>
            <a:r>
              <a:rPr lang="sv-SE" sz="1600" dirty="0">
                <a:solidFill>
                  <a:schemeClr val="tx1"/>
                </a:solidFill>
              </a:rPr>
              <a:t> to access </a:t>
            </a:r>
            <a:r>
              <a:rPr lang="sv-SE" sz="1600" dirty="0" err="1">
                <a:solidFill>
                  <a:schemeClr val="tx1"/>
                </a:solidFill>
              </a:rPr>
              <a:t>buttons</a:t>
            </a:r>
            <a:r>
              <a:rPr lang="sv-SE" sz="1600" dirty="0">
                <a:solidFill>
                  <a:schemeClr val="tx1"/>
                </a:solidFill>
              </a:rPr>
              <a:t> </a:t>
            </a:r>
            <a:endParaRPr lang="sv-SE" sz="1600" dirty="0">
              <a:solidFill>
                <a:schemeClr val="tx1"/>
              </a:solidFill>
              <a:cs typeface="Calibri"/>
            </a:endParaRPr>
          </a:p>
          <a:p>
            <a:pPr marL="285750" indent="-285750">
              <a:buFont typeface="Arial" panose="020B0604020202020204" pitchFamily="34" charset="0"/>
              <a:buChar char="•"/>
            </a:pPr>
            <a:r>
              <a:rPr lang="en-US" sz="1600" dirty="0">
                <a:solidFill>
                  <a:schemeClr val="tx1"/>
                </a:solidFill>
                <a:cs typeface="Calibri"/>
              </a:rPr>
              <a:t>Integrated light indication</a:t>
            </a:r>
          </a:p>
          <a:p>
            <a:pPr marL="285750" indent="-285750">
              <a:buFont typeface="Arial" panose="020B0604020202020204" pitchFamily="34" charset="0"/>
              <a:buChar char="•"/>
            </a:pPr>
            <a:r>
              <a:rPr lang="en-US" sz="1600" dirty="0">
                <a:solidFill>
                  <a:schemeClr val="tx1"/>
                </a:solidFill>
                <a:ea typeface="+mn-lt"/>
                <a:cs typeface="+mn-lt"/>
              </a:rPr>
              <a:t>All directions movement</a:t>
            </a:r>
          </a:p>
          <a:p>
            <a:pPr marL="285750" indent="-285750">
              <a:buFont typeface="Arial" panose="020B0604020202020204" pitchFamily="34" charset="0"/>
              <a:buChar char="•"/>
            </a:pPr>
            <a:r>
              <a:rPr lang="en-US" sz="1600" dirty="0">
                <a:solidFill>
                  <a:schemeClr val="tx1"/>
                </a:solidFill>
                <a:ea typeface="+mn-lt"/>
                <a:cs typeface="+mn-lt"/>
              </a:rPr>
              <a:t>Adapted for left- and righthanded</a:t>
            </a:r>
          </a:p>
          <a:p>
            <a:pPr marL="285750" indent="-285750">
              <a:buFont typeface="Arial" panose="020B0604020202020204" pitchFamily="34" charset="0"/>
              <a:buChar char="•"/>
            </a:pPr>
            <a:r>
              <a:rPr lang="en-US" sz="1600" dirty="0">
                <a:solidFill>
                  <a:schemeClr val="tx1"/>
                </a:solidFill>
                <a:ea typeface="+mn-lt"/>
                <a:cs typeface="+mn-lt"/>
              </a:rPr>
              <a:t>Flexible user interface</a:t>
            </a:r>
          </a:p>
          <a:p>
            <a:pPr algn="ctr"/>
            <a:endParaRPr lang="sv-SE" sz="1600" dirty="0">
              <a:solidFill>
                <a:schemeClr val="tx1"/>
              </a:solidFill>
              <a:ea typeface="+mn-lt"/>
              <a:cs typeface="+mn-lt"/>
            </a:endParaRPr>
          </a:p>
          <a:p>
            <a:endParaRPr lang="sv-SE" sz="1600" dirty="0">
              <a:solidFill>
                <a:schemeClr val="tx1"/>
              </a:solidFill>
              <a:ea typeface="+mn-lt"/>
              <a:cs typeface="+mn-lt"/>
            </a:endParaRPr>
          </a:p>
        </p:txBody>
      </p:sp>
      <p:pic>
        <p:nvPicPr>
          <p:cNvPr id="15" name="Bildobjekt 14" descr="En bild som visar enhet&#10;&#10;Automatiskt genererad beskrivning">
            <a:extLst>
              <a:ext uri="{FF2B5EF4-FFF2-40B4-BE49-F238E27FC236}">
                <a16:creationId xmlns:a16="http://schemas.microsoft.com/office/drawing/2014/main" id="{A7511FB1-D50C-498D-8EBC-D89680E63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038" y="5635213"/>
            <a:ext cx="1121784" cy="1121784"/>
          </a:xfrm>
          <a:prstGeom prst="rect">
            <a:avLst/>
          </a:prstGeom>
        </p:spPr>
      </p:pic>
      <p:pic>
        <p:nvPicPr>
          <p:cNvPr id="12" name="Bildobjekt 11" descr="En bild som visar enhet&#10;&#10;Automatiskt genererad beskrivning">
            <a:extLst>
              <a:ext uri="{FF2B5EF4-FFF2-40B4-BE49-F238E27FC236}">
                <a16:creationId xmlns:a16="http://schemas.microsoft.com/office/drawing/2014/main" id="{B4646055-7EB1-4984-9C73-F6E503AA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5038" y="5635213"/>
            <a:ext cx="1121784" cy="1121784"/>
          </a:xfrm>
          <a:prstGeom prst="rect">
            <a:avLst/>
          </a:prstGeom>
        </p:spPr>
      </p:pic>
      <p:pic>
        <p:nvPicPr>
          <p:cNvPr id="14" name="Bildobjekt 13">
            <a:extLst>
              <a:ext uri="{FF2B5EF4-FFF2-40B4-BE49-F238E27FC236}">
                <a16:creationId xmlns:a16="http://schemas.microsoft.com/office/drawing/2014/main" id="{580BEED3-C4D7-4CF7-B894-63262879577E}"/>
              </a:ext>
            </a:extLst>
          </p:cNvPr>
          <p:cNvPicPr>
            <a:picLocks noChangeAspect="1"/>
          </p:cNvPicPr>
          <p:nvPr/>
        </p:nvPicPr>
        <p:blipFill rotWithShape="1">
          <a:blip r:embed="rId3"/>
          <a:srcRect l="34668" r="2433"/>
          <a:stretch/>
        </p:blipFill>
        <p:spPr>
          <a:xfrm>
            <a:off x="6280484" y="-2"/>
            <a:ext cx="5911515" cy="6858000"/>
          </a:xfrm>
          <a:prstGeom prst="rect">
            <a:avLst/>
          </a:prstGeom>
        </p:spPr>
      </p:pic>
      <p:pic>
        <p:nvPicPr>
          <p:cNvPr id="2" name="Bildobjekt 1">
            <a:extLst>
              <a:ext uri="{FF2B5EF4-FFF2-40B4-BE49-F238E27FC236}">
                <a16:creationId xmlns:a16="http://schemas.microsoft.com/office/drawing/2014/main" id="{3167C4F5-B7F2-406E-A533-FABA9BCEB903}"/>
              </a:ext>
            </a:extLst>
          </p:cNvPr>
          <p:cNvPicPr>
            <a:picLocks noChangeAspect="1"/>
          </p:cNvPicPr>
          <p:nvPr/>
        </p:nvPicPr>
        <p:blipFill rotWithShape="1">
          <a:blip r:embed="rId4"/>
          <a:srcRect t="19707" b="2825"/>
          <a:stretch/>
        </p:blipFill>
        <p:spPr>
          <a:xfrm>
            <a:off x="6280479" y="-2"/>
            <a:ext cx="5911522" cy="6858000"/>
          </a:xfrm>
          <a:prstGeom prst="rect">
            <a:avLst/>
          </a:prstGeom>
        </p:spPr>
      </p:pic>
      <p:pic>
        <p:nvPicPr>
          <p:cNvPr id="17" name="Bildobjekt 16" descr="En bild som visar enhet&#10;&#10;Automatiskt genererad beskrivning">
            <a:extLst>
              <a:ext uri="{FF2B5EF4-FFF2-40B4-BE49-F238E27FC236}">
                <a16:creationId xmlns:a16="http://schemas.microsoft.com/office/drawing/2014/main" id="{D4896E26-4B30-4243-83AC-0E350C0D6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2099" y="125961"/>
            <a:ext cx="694099" cy="694099"/>
          </a:xfrm>
          <a:prstGeom prst="rect">
            <a:avLst/>
          </a:prstGeom>
        </p:spPr>
      </p:pic>
      <p:pic>
        <p:nvPicPr>
          <p:cNvPr id="18" name="Bildobjekt 17">
            <a:extLst>
              <a:ext uri="{FF2B5EF4-FFF2-40B4-BE49-F238E27FC236}">
                <a16:creationId xmlns:a16="http://schemas.microsoft.com/office/drawing/2014/main" id="{CBEF4846-85E4-4CE6-8C92-028D29810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3149270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ktangel 55">
            <a:extLst>
              <a:ext uri="{FF2B5EF4-FFF2-40B4-BE49-F238E27FC236}">
                <a16:creationId xmlns:a16="http://schemas.microsoft.com/office/drawing/2014/main" id="{042CADE3-A4C7-4560-AFCB-C794B7CE51BC}"/>
              </a:ext>
            </a:extLst>
          </p:cNvPr>
          <p:cNvSpPr/>
          <p:nvPr/>
        </p:nvSpPr>
        <p:spPr>
          <a:xfrm>
            <a:off x="10388009" y="5507665"/>
            <a:ext cx="1803991" cy="1350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5034ADCD-1F5A-4F3A-A618-BE58E6A79F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745364" y="4723"/>
            <a:ext cx="4329446" cy="5038726"/>
          </a:xfrm>
          <a:prstGeom prst="rect">
            <a:avLst/>
          </a:prstGeom>
        </p:spPr>
      </p:pic>
      <p:sp>
        <p:nvSpPr>
          <p:cNvPr id="6" name="Rubrik 5">
            <a:extLst>
              <a:ext uri="{FF2B5EF4-FFF2-40B4-BE49-F238E27FC236}">
                <a16:creationId xmlns:a16="http://schemas.microsoft.com/office/drawing/2014/main" id="{C867A80E-27B6-48D6-83B0-D5B60BB12C04}"/>
              </a:ext>
            </a:extLst>
          </p:cNvPr>
          <p:cNvSpPr>
            <a:spLocks noGrp="1"/>
          </p:cNvSpPr>
          <p:nvPr>
            <p:ph type="title"/>
          </p:nvPr>
        </p:nvSpPr>
        <p:spPr>
          <a:xfrm>
            <a:off x="393406" y="382771"/>
            <a:ext cx="7604182" cy="725520"/>
          </a:xfrm>
        </p:spPr>
        <p:txBody>
          <a:bodyPr/>
          <a:lstStyle/>
          <a:p>
            <a:r>
              <a:rPr lang="sv-SE" dirty="0">
                <a:solidFill>
                  <a:schemeClr val="accent1">
                    <a:lumMod val="75000"/>
                  </a:schemeClr>
                </a:solidFill>
                <a:latin typeface="+mn-lt"/>
              </a:rPr>
              <a:t>OPERATING THE OTC</a:t>
            </a:r>
          </a:p>
        </p:txBody>
      </p:sp>
      <p:sp>
        <p:nvSpPr>
          <p:cNvPr id="23" name="Rektangel 22">
            <a:extLst>
              <a:ext uri="{FF2B5EF4-FFF2-40B4-BE49-F238E27FC236}">
                <a16:creationId xmlns:a16="http://schemas.microsoft.com/office/drawing/2014/main" id="{0AB995FA-C3FB-4463-ABD3-14DE3BC2CBFE}"/>
              </a:ext>
            </a:extLst>
          </p:cNvPr>
          <p:cNvSpPr/>
          <p:nvPr/>
        </p:nvSpPr>
        <p:spPr>
          <a:xfrm>
            <a:off x="9630692" y="144541"/>
            <a:ext cx="2738305"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FULL INTEGRATION</a:t>
            </a:r>
          </a:p>
          <a:p>
            <a:pPr marL="285750" indent="-285750">
              <a:buFont typeface="Arial" panose="020B0604020202020204" pitchFamily="34" charset="0"/>
              <a:buChar char="•"/>
            </a:pPr>
            <a:r>
              <a:rPr lang="sv-SE" sz="1600" dirty="0">
                <a:solidFill>
                  <a:schemeClr val="tx1"/>
                </a:solidFill>
              </a:rPr>
              <a:t>Patient information</a:t>
            </a:r>
          </a:p>
          <a:p>
            <a:pPr marL="285750" indent="-285750">
              <a:buFont typeface="Arial" panose="020B0604020202020204" pitchFamily="34" charset="0"/>
              <a:buChar char="•"/>
            </a:pPr>
            <a:r>
              <a:rPr lang="sv-SE" sz="1600" dirty="0">
                <a:solidFill>
                  <a:schemeClr val="tx1"/>
                </a:solidFill>
              </a:rPr>
              <a:t>Exposure parameters</a:t>
            </a:r>
          </a:p>
          <a:p>
            <a:pPr marL="285750" indent="-285750">
              <a:buFont typeface="Arial" panose="020B0604020202020204" pitchFamily="34" charset="0"/>
              <a:buChar char="•"/>
            </a:pPr>
            <a:r>
              <a:rPr lang="sv-SE" sz="1600" dirty="0" err="1">
                <a:solidFill>
                  <a:schemeClr val="tx1"/>
                </a:solidFill>
              </a:rPr>
              <a:t>Collimator</a:t>
            </a:r>
            <a:r>
              <a:rPr lang="sv-SE" sz="1600" dirty="0">
                <a:solidFill>
                  <a:schemeClr val="tx1"/>
                </a:solidFill>
              </a:rPr>
              <a:t> parameters</a:t>
            </a:r>
          </a:p>
        </p:txBody>
      </p:sp>
      <p:cxnSp>
        <p:nvCxnSpPr>
          <p:cNvPr id="25" name="Rak koppling 24">
            <a:extLst>
              <a:ext uri="{FF2B5EF4-FFF2-40B4-BE49-F238E27FC236}">
                <a16:creationId xmlns:a16="http://schemas.microsoft.com/office/drawing/2014/main" id="{21AE1426-8B88-452F-96AD-476EE2337C92}"/>
              </a:ext>
            </a:extLst>
          </p:cNvPr>
          <p:cNvCxnSpPr>
            <a:cxnSpLocks/>
          </p:cNvCxnSpPr>
          <p:nvPr/>
        </p:nvCxnSpPr>
        <p:spPr>
          <a:xfrm flipH="1">
            <a:off x="5715255" y="3299532"/>
            <a:ext cx="848031" cy="440929"/>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ktangel 50">
            <a:extLst>
              <a:ext uri="{FF2B5EF4-FFF2-40B4-BE49-F238E27FC236}">
                <a16:creationId xmlns:a16="http://schemas.microsoft.com/office/drawing/2014/main" id="{BB82E3D6-C67F-4C1A-B6E4-867BDB851A51}"/>
              </a:ext>
            </a:extLst>
          </p:cNvPr>
          <p:cNvSpPr/>
          <p:nvPr/>
        </p:nvSpPr>
        <p:spPr>
          <a:xfrm>
            <a:off x="4528421" y="3508325"/>
            <a:ext cx="1338472"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dirty="0" err="1">
                <a:solidFill>
                  <a:schemeClr val="tx1"/>
                </a:solidFill>
              </a:rPr>
              <a:t>Up</a:t>
            </a:r>
            <a:r>
              <a:rPr lang="sv-SE" sz="1600" dirty="0">
                <a:solidFill>
                  <a:schemeClr val="tx1"/>
                </a:solidFill>
              </a:rPr>
              <a:t> / down</a:t>
            </a:r>
          </a:p>
        </p:txBody>
      </p:sp>
      <p:sp>
        <p:nvSpPr>
          <p:cNvPr id="52" name="Rektangel 51">
            <a:extLst>
              <a:ext uri="{FF2B5EF4-FFF2-40B4-BE49-F238E27FC236}">
                <a16:creationId xmlns:a16="http://schemas.microsoft.com/office/drawing/2014/main" id="{FDB9D4CF-DFB2-4DF5-B7FB-8CEB148C06A1}"/>
              </a:ext>
            </a:extLst>
          </p:cNvPr>
          <p:cNvSpPr/>
          <p:nvPr/>
        </p:nvSpPr>
        <p:spPr>
          <a:xfrm>
            <a:off x="3924181" y="2632339"/>
            <a:ext cx="2077616"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Release all </a:t>
            </a:r>
            <a:r>
              <a:rPr lang="sv-SE" sz="1600" dirty="0" err="1">
                <a:solidFill>
                  <a:schemeClr val="tx1"/>
                </a:solidFill>
              </a:rPr>
              <a:t>directions</a:t>
            </a:r>
            <a:r>
              <a:rPr lang="sv-SE" sz="1600" dirty="0">
                <a:solidFill>
                  <a:schemeClr val="tx1"/>
                </a:solidFill>
              </a:rPr>
              <a:t> (</a:t>
            </a:r>
            <a:r>
              <a:rPr lang="sv-SE" sz="1600" dirty="0" err="1">
                <a:solidFill>
                  <a:schemeClr val="tx1"/>
                </a:solidFill>
              </a:rPr>
              <a:t>backside</a:t>
            </a:r>
            <a:r>
              <a:rPr lang="sv-SE" sz="1600" dirty="0">
                <a:solidFill>
                  <a:schemeClr val="tx1"/>
                </a:solidFill>
              </a:rPr>
              <a:t>)</a:t>
            </a:r>
          </a:p>
        </p:txBody>
      </p:sp>
      <p:cxnSp>
        <p:nvCxnSpPr>
          <p:cNvPr id="53" name="Rak koppling 52">
            <a:extLst>
              <a:ext uri="{FF2B5EF4-FFF2-40B4-BE49-F238E27FC236}">
                <a16:creationId xmlns:a16="http://schemas.microsoft.com/office/drawing/2014/main" id="{BF7841C0-9412-458B-A39E-352EC8F56FD7}"/>
              </a:ext>
            </a:extLst>
          </p:cNvPr>
          <p:cNvCxnSpPr>
            <a:cxnSpLocks/>
          </p:cNvCxnSpPr>
          <p:nvPr/>
        </p:nvCxnSpPr>
        <p:spPr>
          <a:xfrm flipH="1">
            <a:off x="5571460" y="3117539"/>
            <a:ext cx="627321"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8" name="Rektangel 57">
            <a:extLst>
              <a:ext uri="{FF2B5EF4-FFF2-40B4-BE49-F238E27FC236}">
                <a16:creationId xmlns:a16="http://schemas.microsoft.com/office/drawing/2014/main" id="{E0013813-5AA1-42BA-BA91-F5FB698179F0}"/>
              </a:ext>
            </a:extLst>
          </p:cNvPr>
          <p:cNvSpPr/>
          <p:nvPr/>
        </p:nvSpPr>
        <p:spPr>
          <a:xfrm>
            <a:off x="10173856" y="2661114"/>
            <a:ext cx="2005718"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Release all </a:t>
            </a:r>
            <a:r>
              <a:rPr lang="sv-SE" sz="1600" dirty="0" err="1">
                <a:solidFill>
                  <a:schemeClr val="tx1"/>
                </a:solidFill>
              </a:rPr>
              <a:t>directions</a:t>
            </a:r>
            <a:r>
              <a:rPr lang="sv-SE" sz="1600" dirty="0">
                <a:solidFill>
                  <a:schemeClr val="tx1"/>
                </a:solidFill>
              </a:rPr>
              <a:t> (</a:t>
            </a:r>
            <a:r>
              <a:rPr lang="sv-SE" sz="1600" dirty="0" err="1">
                <a:solidFill>
                  <a:schemeClr val="tx1"/>
                </a:solidFill>
              </a:rPr>
              <a:t>backside</a:t>
            </a:r>
            <a:r>
              <a:rPr lang="sv-SE" sz="1600" dirty="0">
                <a:solidFill>
                  <a:schemeClr val="tx1"/>
                </a:solidFill>
              </a:rPr>
              <a:t>)</a:t>
            </a:r>
          </a:p>
        </p:txBody>
      </p:sp>
      <p:cxnSp>
        <p:nvCxnSpPr>
          <p:cNvPr id="59" name="Rak koppling 58">
            <a:extLst>
              <a:ext uri="{FF2B5EF4-FFF2-40B4-BE49-F238E27FC236}">
                <a16:creationId xmlns:a16="http://schemas.microsoft.com/office/drawing/2014/main" id="{FE1FDC47-62BC-4E6E-A43D-23C8C8895B8C}"/>
              </a:ext>
            </a:extLst>
          </p:cNvPr>
          <p:cNvCxnSpPr>
            <a:cxnSpLocks/>
          </p:cNvCxnSpPr>
          <p:nvPr/>
        </p:nvCxnSpPr>
        <p:spPr>
          <a:xfrm flipH="1">
            <a:off x="9781953" y="3117539"/>
            <a:ext cx="40574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Rak koppling 60">
            <a:extLst>
              <a:ext uri="{FF2B5EF4-FFF2-40B4-BE49-F238E27FC236}">
                <a16:creationId xmlns:a16="http://schemas.microsoft.com/office/drawing/2014/main" id="{B2687019-51FC-4D47-ABB5-AA8461B8992D}"/>
              </a:ext>
            </a:extLst>
          </p:cNvPr>
          <p:cNvCxnSpPr>
            <a:cxnSpLocks/>
          </p:cNvCxnSpPr>
          <p:nvPr/>
        </p:nvCxnSpPr>
        <p:spPr>
          <a:xfrm flipH="1" flipV="1">
            <a:off x="9473611" y="3242509"/>
            <a:ext cx="807188" cy="405261"/>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ktangel 63">
            <a:extLst>
              <a:ext uri="{FF2B5EF4-FFF2-40B4-BE49-F238E27FC236}">
                <a16:creationId xmlns:a16="http://schemas.microsoft.com/office/drawing/2014/main" id="{6880BF0A-081F-4E44-BA8F-D1C7A6F323A5}"/>
              </a:ext>
            </a:extLst>
          </p:cNvPr>
          <p:cNvSpPr/>
          <p:nvPr/>
        </p:nvSpPr>
        <p:spPr>
          <a:xfrm>
            <a:off x="10234318" y="3357072"/>
            <a:ext cx="1627124"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r>
              <a:rPr lang="sv-SE" sz="1600" dirty="0">
                <a:solidFill>
                  <a:schemeClr val="tx1"/>
                </a:solidFill>
              </a:rPr>
              <a:t>Release in</a:t>
            </a:r>
            <a:br>
              <a:rPr lang="sv-SE" sz="1600" dirty="0">
                <a:solidFill>
                  <a:schemeClr val="tx1"/>
                </a:solidFill>
              </a:rPr>
            </a:br>
            <a:r>
              <a:rPr lang="sv-SE" sz="1600" dirty="0" err="1">
                <a:solidFill>
                  <a:schemeClr val="tx1"/>
                </a:solidFill>
              </a:rPr>
              <a:t>one</a:t>
            </a:r>
            <a:r>
              <a:rPr lang="sv-SE" sz="1600" dirty="0">
                <a:solidFill>
                  <a:schemeClr val="tx1"/>
                </a:solidFill>
              </a:rPr>
              <a:t> </a:t>
            </a:r>
            <a:r>
              <a:rPr lang="sv-SE" sz="1600" dirty="0" err="1">
                <a:solidFill>
                  <a:schemeClr val="tx1"/>
                </a:solidFill>
              </a:rPr>
              <a:t>direction</a:t>
            </a:r>
            <a:endParaRPr lang="sv-SE" sz="1600" dirty="0">
              <a:solidFill>
                <a:schemeClr val="tx1"/>
              </a:solidFill>
            </a:endParaRPr>
          </a:p>
        </p:txBody>
      </p:sp>
      <p:cxnSp>
        <p:nvCxnSpPr>
          <p:cNvPr id="65" name="Rak koppling 64">
            <a:extLst>
              <a:ext uri="{FF2B5EF4-FFF2-40B4-BE49-F238E27FC236}">
                <a16:creationId xmlns:a16="http://schemas.microsoft.com/office/drawing/2014/main" id="{63401D97-8DFA-41AE-BE6A-8512970B90AE}"/>
              </a:ext>
            </a:extLst>
          </p:cNvPr>
          <p:cNvCxnSpPr>
            <a:cxnSpLocks/>
          </p:cNvCxnSpPr>
          <p:nvPr/>
        </p:nvCxnSpPr>
        <p:spPr>
          <a:xfrm flipH="1">
            <a:off x="8556815" y="955127"/>
            <a:ext cx="1073877" cy="890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Rak koppling 68">
            <a:extLst>
              <a:ext uri="{FF2B5EF4-FFF2-40B4-BE49-F238E27FC236}">
                <a16:creationId xmlns:a16="http://schemas.microsoft.com/office/drawing/2014/main" id="{E6FFAD32-ED00-4487-B4DE-EAE6D24C132E}"/>
              </a:ext>
            </a:extLst>
          </p:cNvPr>
          <p:cNvCxnSpPr>
            <a:cxnSpLocks/>
          </p:cNvCxnSpPr>
          <p:nvPr/>
        </p:nvCxnSpPr>
        <p:spPr>
          <a:xfrm flipH="1">
            <a:off x="5691607" y="1613341"/>
            <a:ext cx="840870" cy="441086"/>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ktangel 69">
            <a:extLst>
              <a:ext uri="{FF2B5EF4-FFF2-40B4-BE49-F238E27FC236}">
                <a16:creationId xmlns:a16="http://schemas.microsoft.com/office/drawing/2014/main" id="{B2B68B52-6276-48B8-A038-8258B1855C9B}"/>
              </a:ext>
            </a:extLst>
          </p:cNvPr>
          <p:cNvSpPr/>
          <p:nvPr/>
        </p:nvSpPr>
        <p:spPr>
          <a:xfrm>
            <a:off x="4236541" y="1811109"/>
            <a:ext cx="1548543"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dirty="0" err="1">
                <a:solidFill>
                  <a:schemeClr val="tx1"/>
                </a:solidFill>
              </a:rPr>
              <a:t>Light</a:t>
            </a:r>
            <a:r>
              <a:rPr lang="sv-SE" sz="1600" dirty="0">
                <a:solidFill>
                  <a:schemeClr val="tx1"/>
                </a:solidFill>
              </a:rPr>
              <a:t> </a:t>
            </a:r>
            <a:r>
              <a:rPr lang="sv-SE" sz="1600" dirty="0" err="1">
                <a:solidFill>
                  <a:schemeClr val="tx1"/>
                </a:solidFill>
              </a:rPr>
              <a:t>indication</a:t>
            </a:r>
            <a:endParaRPr lang="sv-SE" sz="1600" dirty="0">
              <a:solidFill>
                <a:schemeClr val="tx1"/>
              </a:solidFill>
            </a:endParaRPr>
          </a:p>
        </p:txBody>
      </p:sp>
      <p:pic>
        <p:nvPicPr>
          <p:cNvPr id="2" name="Bildobjekt 2">
            <a:extLst>
              <a:ext uri="{FF2B5EF4-FFF2-40B4-BE49-F238E27FC236}">
                <a16:creationId xmlns:a16="http://schemas.microsoft.com/office/drawing/2014/main" id="{CE4727BC-5037-4564-8D91-9540697A1D25}"/>
              </a:ext>
            </a:extLst>
          </p:cNvPr>
          <p:cNvPicPr>
            <a:picLocks noChangeAspect="1"/>
          </p:cNvPicPr>
          <p:nvPr/>
        </p:nvPicPr>
        <p:blipFill>
          <a:blip r:embed="rId5"/>
          <a:stretch>
            <a:fillRect/>
          </a:stretch>
        </p:blipFill>
        <p:spPr>
          <a:xfrm>
            <a:off x="695746" y="3858907"/>
            <a:ext cx="2743200" cy="1504604"/>
          </a:xfrm>
          <a:prstGeom prst="rect">
            <a:avLst/>
          </a:prstGeom>
          <a:ln w="12700">
            <a:solidFill>
              <a:schemeClr val="tx1"/>
            </a:solidFill>
            <a:prstDash val="dash"/>
          </a:ln>
        </p:spPr>
      </p:pic>
      <p:cxnSp>
        <p:nvCxnSpPr>
          <p:cNvPr id="26" name="Rak koppling 25">
            <a:extLst>
              <a:ext uri="{FF2B5EF4-FFF2-40B4-BE49-F238E27FC236}">
                <a16:creationId xmlns:a16="http://schemas.microsoft.com/office/drawing/2014/main" id="{AF777DD9-ED08-477B-ADB8-E08B0C552F2B}"/>
              </a:ext>
            </a:extLst>
          </p:cNvPr>
          <p:cNvCxnSpPr>
            <a:cxnSpLocks/>
          </p:cNvCxnSpPr>
          <p:nvPr/>
        </p:nvCxnSpPr>
        <p:spPr>
          <a:xfrm>
            <a:off x="1026695" y="4491789"/>
            <a:ext cx="382564" cy="974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88314C10-4FFE-4555-B69F-04891984158E}"/>
              </a:ext>
            </a:extLst>
          </p:cNvPr>
          <p:cNvCxnSpPr>
            <a:cxnSpLocks/>
          </p:cNvCxnSpPr>
          <p:nvPr/>
        </p:nvCxnSpPr>
        <p:spPr>
          <a:xfrm flipH="1">
            <a:off x="2013542" y="4838442"/>
            <a:ext cx="443055" cy="673939"/>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ktangel 28">
            <a:extLst>
              <a:ext uri="{FF2B5EF4-FFF2-40B4-BE49-F238E27FC236}">
                <a16:creationId xmlns:a16="http://schemas.microsoft.com/office/drawing/2014/main" id="{287223A1-EFEC-4B23-8D6A-AD0412819335}"/>
              </a:ext>
            </a:extLst>
          </p:cNvPr>
          <p:cNvSpPr/>
          <p:nvPr/>
        </p:nvSpPr>
        <p:spPr>
          <a:xfrm>
            <a:off x="695746" y="5371298"/>
            <a:ext cx="3347881"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b="1" dirty="0" err="1">
                <a:solidFill>
                  <a:schemeClr val="tx1"/>
                </a:solidFill>
              </a:rPr>
              <a:t>Up</a:t>
            </a:r>
            <a:r>
              <a:rPr lang="sv-SE" sz="1600" b="1" dirty="0">
                <a:solidFill>
                  <a:schemeClr val="tx1"/>
                </a:solidFill>
              </a:rPr>
              <a:t> / down </a:t>
            </a:r>
            <a:r>
              <a:rPr lang="sv-SE" sz="1600" dirty="0" err="1">
                <a:solidFill>
                  <a:schemeClr val="tx1"/>
                </a:solidFill>
              </a:rPr>
              <a:t>easy</a:t>
            </a:r>
            <a:r>
              <a:rPr lang="sv-SE" sz="1600" dirty="0">
                <a:solidFill>
                  <a:schemeClr val="tx1"/>
                </a:solidFill>
              </a:rPr>
              <a:t> </a:t>
            </a:r>
            <a:r>
              <a:rPr lang="sv-SE" sz="1600" dirty="0" err="1">
                <a:solidFill>
                  <a:schemeClr val="tx1"/>
                </a:solidFill>
              </a:rPr>
              <a:t>accessible</a:t>
            </a:r>
            <a:r>
              <a:rPr lang="sv-SE" sz="1600" dirty="0">
                <a:solidFill>
                  <a:schemeClr val="tx1"/>
                </a:solidFill>
              </a:rPr>
              <a:t> </a:t>
            </a:r>
            <a:br>
              <a:rPr lang="sv-SE" sz="1600" dirty="0">
                <a:solidFill>
                  <a:schemeClr val="tx1"/>
                </a:solidFill>
              </a:rPr>
            </a:br>
            <a:r>
              <a:rPr lang="sv-SE" sz="1600" dirty="0">
                <a:solidFill>
                  <a:schemeClr val="tx1"/>
                </a:solidFill>
              </a:rPr>
              <a:t>for </a:t>
            </a:r>
            <a:r>
              <a:rPr lang="sv-SE" sz="1600" dirty="0" err="1">
                <a:solidFill>
                  <a:schemeClr val="tx1"/>
                </a:solidFill>
              </a:rPr>
              <a:t>both</a:t>
            </a:r>
            <a:r>
              <a:rPr lang="sv-SE" sz="1600" dirty="0">
                <a:solidFill>
                  <a:schemeClr val="tx1"/>
                </a:solidFill>
              </a:rPr>
              <a:t> </a:t>
            </a:r>
            <a:r>
              <a:rPr lang="sv-SE" sz="1600" dirty="0" err="1">
                <a:solidFill>
                  <a:schemeClr val="tx1"/>
                </a:solidFill>
              </a:rPr>
              <a:t>left</a:t>
            </a:r>
            <a:r>
              <a:rPr lang="sv-SE" sz="1600" dirty="0">
                <a:solidFill>
                  <a:schemeClr val="tx1"/>
                </a:solidFill>
              </a:rPr>
              <a:t>- and </a:t>
            </a:r>
            <a:r>
              <a:rPr lang="sv-SE" sz="1600" dirty="0" err="1">
                <a:solidFill>
                  <a:schemeClr val="tx1"/>
                </a:solidFill>
              </a:rPr>
              <a:t>righthanded</a:t>
            </a:r>
            <a:endParaRPr lang="sv-SE" sz="1600" dirty="0">
              <a:solidFill>
                <a:schemeClr val="tx1"/>
              </a:solidFill>
            </a:endParaRPr>
          </a:p>
        </p:txBody>
      </p:sp>
      <p:cxnSp>
        <p:nvCxnSpPr>
          <p:cNvPr id="33" name="Rak koppling 32">
            <a:extLst>
              <a:ext uri="{FF2B5EF4-FFF2-40B4-BE49-F238E27FC236}">
                <a16:creationId xmlns:a16="http://schemas.microsoft.com/office/drawing/2014/main" id="{51EC2321-EFDC-489C-8D00-C538B727F238}"/>
              </a:ext>
            </a:extLst>
          </p:cNvPr>
          <p:cNvCxnSpPr>
            <a:cxnSpLocks/>
            <a:stCxn id="35" idx="2"/>
          </p:cNvCxnSpPr>
          <p:nvPr/>
        </p:nvCxnSpPr>
        <p:spPr>
          <a:xfrm flipH="1">
            <a:off x="2067347" y="3572071"/>
            <a:ext cx="3588" cy="63796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Rektangel 34">
            <a:extLst>
              <a:ext uri="{FF2B5EF4-FFF2-40B4-BE49-F238E27FC236}">
                <a16:creationId xmlns:a16="http://schemas.microsoft.com/office/drawing/2014/main" id="{8A8426D7-DCBB-4593-8C0F-0EAEA5D32795}"/>
              </a:ext>
            </a:extLst>
          </p:cNvPr>
          <p:cNvSpPr/>
          <p:nvPr/>
        </p:nvSpPr>
        <p:spPr>
          <a:xfrm>
            <a:off x="701782" y="2990676"/>
            <a:ext cx="2738305" cy="58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algn="ctr"/>
            <a:r>
              <a:rPr lang="sv-SE" sz="1600" b="1" dirty="0">
                <a:solidFill>
                  <a:schemeClr val="tx1"/>
                </a:solidFill>
              </a:rPr>
              <a:t>Release in all </a:t>
            </a:r>
            <a:r>
              <a:rPr lang="sv-SE" sz="1600" b="1" dirty="0" err="1">
                <a:solidFill>
                  <a:schemeClr val="tx1"/>
                </a:solidFill>
              </a:rPr>
              <a:t>directions</a:t>
            </a:r>
            <a:br>
              <a:rPr lang="sv-SE" sz="1600" dirty="0">
                <a:solidFill>
                  <a:schemeClr val="tx1"/>
                </a:solidFill>
              </a:rPr>
            </a:br>
            <a:r>
              <a:rPr lang="sv-SE" sz="1600" dirty="0">
                <a:solidFill>
                  <a:schemeClr val="tx1"/>
                </a:solidFill>
              </a:rPr>
              <a:t>- </a:t>
            </a:r>
            <a:r>
              <a:rPr lang="sv-SE" sz="1600" dirty="0" err="1">
                <a:solidFill>
                  <a:schemeClr val="tx1"/>
                </a:solidFill>
              </a:rPr>
              <a:t>easy</a:t>
            </a:r>
            <a:r>
              <a:rPr lang="sv-SE" sz="1600" dirty="0">
                <a:solidFill>
                  <a:schemeClr val="tx1"/>
                </a:solidFill>
              </a:rPr>
              <a:t> </a:t>
            </a:r>
            <a:r>
              <a:rPr lang="sv-SE" sz="1600" dirty="0" err="1">
                <a:solidFill>
                  <a:schemeClr val="tx1"/>
                </a:solidFill>
              </a:rPr>
              <a:t>movements</a:t>
            </a:r>
            <a:endParaRPr lang="sv-SE" sz="1600" dirty="0">
              <a:solidFill>
                <a:schemeClr val="tx1"/>
              </a:solidFill>
            </a:endParaRPr>
          </a:p>
        </p:txBody>
      </p:sp>
      <p:cxnSp>
        <p:nvCxnSpPr>
          <p:cNvPr id="39" name="Koppling: vinklad 38">
            <a:extLst>
              <a:ext uri="{FF2B5EF4-FFF2-40B4-BE49-F238E27FC236}">
                <a16:creationId xmlns:a16="http://schemas.microsoft.com/office/drawing/2014/main" id="{65F734CD-1857-4D80-97EE-4C9338980AAC}"/>
              </a:ext>
            </a:extLst>
          </p:cNvPr>
          <p:cNvCxnSpPr>
            <a:cxnSpLocks/>
          </p:cNvCxnSpPr>
          <p:nvPr/>
        </p:nvCxnSpPr>
        <p:spPr>
          <a:xfrm rot="10800000" flipV="1">
            <a:off x="3492704" y="5165326"/>
            <a:ext cx="3499029" cy="143454"/>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Koppling: vinklad 43">
            <a:extLst>
              <a:ext uri="{FF2B5EF4-FFF2-40B4-BE49-F238E27FC236}">
                <a16:creationId xmlns:a16="http://schemas.microsoft.com/office/drawing/2014/main" id="{A2D36E48-87D9-467B-8D9E-625D829E3368}"/>
              </a:ext>
            </a:extLst>
          </p:cNvPr>
          <p:cNvCxnSpPr>
            <a:cxnSpLocks/>
          </p:cNvCxnSpPr>
          <p:nvPr/>
        </p:nvCxnSpPr>
        <p:spPr>
          <a:xfrm rot="5400000" flipH="1" flipV="1">
            <a:off x="6897430" y="4875886"/>
            <a:ext cx="401942" cy="176943"/>
          </a:xfrm>
          <a:prstGeom prst="bentConnector3">
            <a:avLst>
              <a:gd name="adj1" fmla="val 50000"/>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Koppling: vinklad 46">
            <a:extLst>
              <a:ext uri="{FF2B5EF4-FFF2-40B4-BE49-F238E27FC236}">
                <a16:creationId xmlns:a16="http://schemas.microsoft.com/office/drawing/2014/main" id="{6CFAB764-9340-4EFC-91AF-1A8A3E943EBC}"/>
              </a:ext>
            </a:extLst>
          </p:cNvPr>
          <p:cNvCxnSpPr>
            <a:cxnSpLocks/>
          </p:cNvCxnSpPr>
          <p:nvPr/>
        </p:nvCxnSpPr>
        <p:spPr>
          <a:xfrm flipV="1">
            <a:off x="6991733" y="4838442"/>
            <a:ext cx="1718238" cy="326885"/>
          </a:xfrm>
          <a:prstGeom prst="bentConnector3">
            <a:avLst>
              <a:gd name="adj1" fmla="val 102517"/>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99AD5924-6A35-45BB-8CEF-7925195AF5C8}"/>
              </a:ext>
            </a:extLst>
          </p:cNvPr>
          <p:cNvSpPr txBox="1"/>
          <p:nvPr/>
        </p:nvSpPr>
        <p:spPr>
          <a:xfrm>
            <a:off x="7398475" y="5569885"/>
            <a:ext cx="2882324" cy="584775"/>
          </a:xfrm>
          <a:prstGeom prst="rect">
            <a:avLst/>
          </a:prstGeom>
          <a:noFill/>
        </p:spPr>
        <p:txBody>
          <a:bodyPr wrap="square" rtlCol="0">
            <a:spAutoFit/>
          </a:bodyPr>
          <a:lstStyle/>
          <a:p>
            <a:r>
              <a:rPr lang="sv-SE" sz="1600" dirty="0" err="1"/>
              <a:t>Easy</a:t>
            </a:r>
            <a:r>
              <a:rPr lang="sv-SE" sz="1600" dirty="0"/>
              <a:t> to </a:t>
            </a:r>
            <a:r>
              <a:rPr lang="sv-SE" sz="1600" dirty="0" err="1"/>
              <a:t>reach</a:t>
            </a:r>
            <a:r>
              <a:rPr lang="sv-SE" sz="1600" dirty="0"/>
              <a:t> </a:t>
            </a:r>
            <a:r>
              <a:rPr lang="sv-SE" sz="1600" dirty="0" err="1"/>
              <a:t>knobs</a:t>
            </a:r>
            <a:r>
              <a:rPr lang="sv-SE" sz="1600" dirty="0"/>
              <a:t> for manual </a:t>
            </a:r>
            <a:r>
              <a:rPr lang="sv-SE" sz="1600" dirty="0" err="1"/>
              <a:t>collimator</a:t>
            </a:r>
            <a:r>
              <a:rPr lang="sv-SE" sz="1600" dirty="0"/>
              <a:t> </a:t>
            </a:r>
            <a:r>
              <a:rPr lang="sv-SE" sz="1600" dirty="0" err="1"/>
              <a:t>adjustments</a:t>
            </a:r>
            <a:r>
              <a:rPr lang="sv-SE" sz="1600" dirty="0"/>
              <a:t>. </a:t>
            </a:r>
            <a:endParaRPr lang="en-US" sz="1600" dirty="0"/>
          </a:p>
        </p:txBody>
      </p:sp>
      <p:cxnSp>
        <p:nvCxnSpPr>
          <p:cNvPr id="30" name="Rak koppling 68">
            <a:extLst>
              <a:ext uri="{FF2B5EF4-FFF2-40B4-BE49-F238E27FC236}">
                <a16:creationId xmlns:a16="http://schemas.microsoft.com/office/drawing/2014/main" id="{480BDD07-B2A0-414E-A497-583413791B2F}"/>
              </a:ext>
            </a:extLst>
          </p:cNvPr>
          <p:cNvCxnSpPr>
            <a:cxnSpLocks/>
          </p:cNvCxnSpPr>
          <p:nvPr/>
        </p:nvCxnSpPr>
        <p:spPr>
          <a:xfrm>
            <a:off x="8287359" y="4353279"/>
            <a:ext cx="122715" cy="1154386"/>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Bildobjekt 31">
            <a:extLst>
              <a:ext uri="{FF2B5EF4-FFF2-40B4-BE49-F238E27FC236}">
                <a16:creationId xmlns:a16="http://schemas.microsoft.com/office/drawing/2014/main" id="{E1E5D0FE-5F6A-44FC-AC03-664ED85DF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4981" y="6402909"/>
            <a:ext cx="1330557" cy="279179"/>
          </a:xfrm>
          <a:prstGeom prst="rect">
            <a:avLst/>
          </a:prstGeom>
        </p:spPr>
      </p:pic>
    </p:spTree>
    <p:extLst>
      <p:ext uri="{BB962C8B-B14F-4D97-AF65-F5344CB8AC3E}">
        <p14:creationId xmlns:p14="http://schemas.microsoft.com/office/powerpoint/2010/main" val="3884170818"/>
      </p:ext>
    </p:extLst>
  </p:cSld>
  <p:clrMapOvr>
    <a:masterClrMapping/>
  </p:clrMapOvr>
</p:sld>
</file>

<file path=ppt/theme/theme1.xml><?xml version="1.0" encoding="utf-8"?>
<a:theme xmlns:a="http://schemas.openxmlformats.org/drawingml/2006/main" name="Office-tema">
  <a:themeElements>
    <a:clrScheme name="Arcoma colour palette">
      <a:dk1>
        <a:sysClr val="windowText" lastClr="000000"/>
      </a:dk1>
      <a:lt1>
        <a:sysClr val="window" lastClr="FFFFFF"/>
      </a:lt1>
      <a:dk2>
        <a:srgbClr val="44546A"/>
      </a:dk2>
      <a:lt2>
        <a:srgbClr val="E7E6E6"/>
      </a:lt2>
      <a:accent1>
        <a:srgbClr val="88567C"/>
      </a:accent1>
      <a:accent2>
        <a:srgbClr val="8A8700"/>
      </a:accent2>
      <a:accent3>
        <a:srgbClr val="2D3543"/>
      </a:accent3>
      <a:accent4>
        <a:srgbClr val="526A89"/>
      </a:accent4>
      <a:accent5>
        <a:srgbClr val="706F6F"/>
      </a:accent5>
      <a:accent6>
        <a:srgbClr val="BFBFBF"/>
      </a:accent6>
      <a:hlink>
        <a:srgbClr val="2D3543"/>
      </a:hlink>
      <a:folHlink>
        <a:srgbClr val="526A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mall rev02" id="{33B977EA-B1EE-4903-BDD2-DAAD255B660E}" vid="{D7233A44-B271-4A7E-8700-3ADA7E6E852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Arcoma product presentation - draft 01</Template>
  <TotalTime>7768</TotalTime>
  <Words>1331</Words>
  <Application>Microsoft Office PowerPoint</Application>
  <PresentationFormat>Bredbild</PresentationFormat>
  <Paragraphs>191</Paragraphs>
  <Slides>26</Slides>
  <Notes>10</Notes>
  <HiddenSlides>0</HiddenSlides>
  <MMClips>1</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26</vt:i4>
      </vt:variant>
    </vt:vector>
  </HeadingPairs>
  <TitlesOfParts>
    <vt:vector size="38" baseType="lpstr">
      <vt:lpstr>Adobe Heiti Std R</vt:lpstr>
      <vt:lpstr>Arial</vt:lpstr>
      <vt:lpstr>Calibri</vt:lpstr>
      <vt:lpstr>Calibri Light</vt:lpstr>
      <vt:lpstr>Courier New</vt:lpstr>
      <vt:lpstr>Montserrat Light</vt:lpstr>
      <vt:lpstr>Myriad Pro</vt:lpstr>
      <vt:lpstr>Myriad Pro Light</vt:lpstr>
      <vt:lpstr>MyriadPro-Regular</vt:lpstr>
      <vt:lpstr>Segoe UI</vt:lpstr>
      <vt:lpstr>Wingdings</vt:lpstr>
      <vt:lpstr>Office-tema</vt:lpstr>
      <vt:lpstr>PRODUCT PRESENTATION Arcoma Precision i5</vt:lpstr>
      <vt:lpstr>CONTENT</vt:lpstr>
      <vt:lpstr>PowerPoint-presentation</vt:lpstr>
      <vt:lpstr>PowerPoint-presentation</vt:lpstr>
      <vt:lpstr>PowerPoint-presentation</vt:lpstr>
      <vt:lpstr>THE PRECISION i5  X-RAY SYSTEM</vt:lpstr>
      <vt:lpstr>MODERN AND EASY TO USE OTC</vt:lpstr>
      <vt:lpstr>OTC - FEATURES</vt:lpstr>
      <vt:lpstr>OPERATING THE OTC</vt:lpstr>
      <vt:lpstr>WALL STAND WITH MOTORIZED TILT</vt:lpstr>
      <vt:lpstr>WALL STAND - FEATURES</vt:lpstr>
      <vt:lpstr>OPERATING THE WALL STAND</vt:lpstr>
      <vt:lpstr>HIGH CAPACITY EXAMINATION TABLE</vt:lpstr>
      <vt:lpstr>TABLE - FEATURES</vt:lpstr>
      <vt:lpstr>OPERATING THE TABLE </vt:lpstr>
      <vt:lpstr>STITCHING - ARCOMA PRECISION i5 </vt:lpstr>
      <vt:lpstr>STITCHING</vt:lpstr>
      <vt:lpstr>STITCHING STEP-BY-STEP</vt:lpstr>
      <vt:lpstr>STITCHING</vt:lpstr>
      <vt:lpstr>STITCHING FRAME</vt:lpstr>
      <vt:lpstr>RESUS ROOM APPLICATION - ARCOMA PRECISION i5</vt:lpstr>
      <vt:lpstr>THE RESUS ROOM</vt:lpstr>
      <vt:lpstr>RESUS CONFIGURATION</vt:lpstr>
      <vt:lpstr>IDEAL FOR THE RESUS ROOM</vt:lpstr>
      <vt:lpstr>INSTALLATIONS WORLDWIDE</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Robbe</dc:creator>
  <cp:lastModifiedBy>Frida Robbe</cp:lastModifiedBy>
  <cp:revision>127</cp:revision>
  <dcterms:created xsi:type="dcterms:W3CDTF">2019-10-08T13:38:02Z</dcterms:created>
  <dcterms:modified xsi:type="dcterms:W3CDTF">2020-09-08T08:30:51Z</dcterms:modified>
</cp:coreProperties>
</file>