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  <p:sldMasterId id="2147483861" r:id="rId3"/>
  </p:sldMasterIdLst>
  <p:notesMasterIdLst>
    <p:notesMasterId r:id="rId14"/>
  </p:notesMasterIdLst>
  <p:sldIdLst>
    <p:sldId id="350" r:id="rId4"/>
    <p:sldId id="654" r:id="rId5"/>
    <p:sldId id="657" r:id="rId6"/>
    <p:sldId id="636" r:id="rId7"/>
    <p:sldId id="651" r:id="rId8"/>
    <p:sldId id="656" r:id="rId9"/>
    <p:sldId id="270" r:id="rId10"/>
    <p:sldId id="577" r:id="rId11"/>
    <p:sldId id="653" r:id="rId12"/>
    <p:sldId id="639" r:id="rId13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C50EDC48-8451-4005-ADA0-D71379242B0C}">
          <p14:sldIdLst/>
        </p14:section>
        <p14:section name="Standardavsnitt" id="{9B2BDB1D-F572-46DC-83EC-42B70B2E91DE}">
          <p14:sldIdLst>
            <p14:sldId id="350"/>
            <p14:sldId id="654"/>
            <p14:sldId id="657"/>
            <p14:sldId id="636"/>
            <p14:sldId id="651"/>
            <p14:sldId id="656"/>
            <p14:sldId id="270"/>
            <p14:sldId id="577"/>
            <p14:sldId id="653"/>
            <p14:sldId id="639"/>
          </p14:sldIdLst>
        </p14:section>
        <p14:section name="Namnlöst avsnitt" id="{AD64E4F8-9132-4447-988E-C66D76E87FB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865"/>
    <a:srgbClr val="EE7D31"/>
    <a:srgbClr val="FFF2CC"/>
    <a:srgbClr val="D7A77D"/>
    <a:srgbClr val="E9D58B"/>
    <a:srgbClr val="F7F0D5"/>
    <a:srgbClr val="FFFFFF"/>
    <a:srgbClr val="4372C4"/>
    <a:srgbClr val="A5A5A5"/>
    <a:srgbClr val="E0A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B1D572-D26C-4B4E-A697-3998654359C7}" v="3" dt="2019-03-13T23:12:35.4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93" autoAdjust="0"/>
    <p:restoredTop sz="94660"/>
  </p:normalViewPr>
  <p:slideViewPr>
    <p:cSldViewPr snapToGrid="0">
      <p:cViewPr varScale="1">
        <p:scale>
          <a:sx n="59" d="100"/>
          <a:sy n="59" d="100"/>
        </p:scale>
        <p:origin x="1387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5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per Söderqvist" userId="f103901e-e1d2-42c1-9d9e-770f1101a23a" providerId="ADAL" clId="{F5A012AB-EF9A-4AED-84CC-EADA29FDBD03}"/>
    <pc:docChg chg="addSld delSld modSld modSection">
      <pc:chgData name="Jesper Söderqvist" userId="f103901e-e1d2-42c1-9d9e-770f1101a23a" providerId="ADAL" clId="{F5A012AB-EF9A-4AED-84CC-EADA29FDBD03}" dt="2019-03-13T23:12:40.482" v="5" actId="2696"/>
      <pc:docMkLst>
        <pc:docMk/>
      </pc:docMkLst>
      <pc:sldChg chg="add del setBg">
        <pc:chgData name="Jesper Söderqvist" userId="f103901e-e1d2-42c1-9d9e-770f1101a23a" providerId="ADAL" clId="{F5A012AB-EF9A-4AED-84CC-EADA29FDBD03}" dt="2019-03-13T23:12:28.812" v="2" actId="2696"/>
        <pc:sldMkLst>
          <pc:docMk/>
          <pc:sldMk cId="2460685244" sldId="634"/>
        </pc:sldMkLst>
      </pc:sldChg>
      <pc:sldChg chg="del">
        <pc:chgData name="Jesper Söderqvist" userId="f103901e-e1d2-42c1-9d9e-770f1101a23a" providerId="ADAL" clId="{F5A012AB-EF9A-4AED-84CC-EADA29FDBD03}" dt="2019-03-13T23:12:40.466" v="4" actId="2696"/>
        <pc:sldMkLst>
          <pc:docMk/>
          <pc:sldMk cId="668772641" sldId="655"/>
        </pc:sldMkLst>
      </pc:sldChg>
      <pc:sldChg chg="modSp add">
        <pc:chgData name="Jesper Söderqvist" userId="f103901e-e1d2-42c1-9d9e-770f1101a23a" providerId="ADAL" clId="{F5A012AB-EF9A-4AED-84CC-EADA29FDBD03}" dt="2019-03-13T23:12:35.436" v="3" actId="20577"/>
        <pc:sldMkLst>
          <pc:docMk/>
          <pc:sldMk cId="1264988517" sldId="657"/>
        </pc:sldMkLst>
        <pc:graphicFrameChg chg="mod">
          <ac:chgData name="Jesper Söderqvist" userId="f103901e-e1d2-42c1-9d9e-770f1101a23a" providerId="ADAL" clId="{F5A012AB-EF9A-4AED-84CC-EADA29FDBD03}" dt="2019-03-13T23:12:35.436" v="3" actId="20577"/>
          <ac:graphicFrameMkLst>
            <pc:docMk/>
            <pc:sldMk cId="1264988517" sldId="657"/>
            <ac:graphicFrameMk id="4" creationId="{442A13AD-63B2-49D3-973E-36C5F3DEAC28}"/>
          </ac:graphicFrameMkLst>
        </pc:graphicFrameChg>
      </pc:sldChg>
      <pc:sldMasterChg chg="delSldLayout">
        <pc:chgData name="Jesper Söderqvist" userId="f103901e-e1d2-42c1-9d9e-770f1101a23a" providerId="ADAL" clId="{F5A012AB-EF9A-4AED-84CC-EADA29FDBD03}" dt="2019-03-13T23:12:40.482" v="5" actId="2696"/>
        <pc:sldMasterMkLst>
          <pc:docMk/>
          <pc:sldMasterMk cId="1394153564" sldId="2147483648"/>
        </pc:sldMasterMkLst>
        <pc:sldLayoutChg chg="del">
          <pc:chgData name="Jesper Söderqvist" userId="f103901e-e1d2-42c1-9d9e-770f1101a23a" providerId="ADAL" clId="{F5A012AB-EF9A-4AED-84CC-EADA29FDBD03}" dt="2019-03-13T23:12:40.482" v="5" actId="2696"/>
          <pc:sldLayoutMkLst>
            <pc:docMk/>
            <pc:sldMasterMk cId="1394153564" sldId="2147483648"/>
            <pc:sldLayoutMk cId="1732482232" sldId="214748389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larskvarnhem\Desktop\Bolag\Arcoma\Aktiekursutvecklin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so\AppData\Local\Microsoft\Windows\INetCache\Content.Outlook\IBNWDI8A\EBITDA%20och%20om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sv-SE" sz="2000" b="1">
                <a:solidFill>
                  <a:schemeClr val="tx1"/>
                </a:solidFill>
              </a:rPr>
              <a:t>Aktiekursutveckling</a:t>
            </a:r>
          </a:p>
        </c:rich>
      </c:tx>
      <c:layout>
        <c:manualLayout>
          <c:xMode val="edge"/>
          <c:yMode val="edge"/>
          <c:x val="0.2870585333036088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tx1">
                  <a:lumMod val="8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Blad1!$A$3:$A$252</c:f>
              <c:numCache>
                <c:formatCode>m/d/yy</c:formatCode>
                <c:ptCount val="250"/>
                <c:pt idx="0">
                  <c:v>43167</c:v>
                </c:pt>
                <c:pt idx="1">
                  <c:v>43168</c:v>
                </c:pt>
                <c:pt idx="2">
                  <c:v>43171</c:v>
                </c:pt>
                <c:pt idx="3">
                  <c:v>43172</c:v>
                </c:pt>
                <c:pt idx="4">
                  <c:v>43173</c:v>
                </c:pt>
                <c:pt idx="5">
                  <c:v>43174</c:v>
                </c:pt>
                <c:pt idx="6">
                  <c:v>43175</c:v>
                </c:pt>
                <c:pt idx="7">
                  <c:v>43178</c:v>
                </c:pt>
                <c:pt idx="8">
                  <c:v>43179</c:v>
                </c:pt>
                <c:pt idx="9">
                  <c:v>43180</c:v>
                </c:pt>
                <c:pt idx="10">
                  <c:v>43181</c:v>
                </c:pt>
                <c:pt idx="11">
                  <c:v>43182</c:v>
                </c:pt>
                <c:pt idx="12">
                  <c:v>43185</c:v>
                </c:pt>
                <c:pt idx="13">
                  <c:v>43186</c:v>
                </c:pt>
                <c:pt idx="14">
                  <c:v>43187</c:v>
                </c:pt>
                <c:pt idx="15">
                  <c:v>43188</c:v>
                </c:pt>
                <c:pt idx="16">
                  <c:v>43193</c:v>
                </c:pt>
                <c:pt idx="17">
                  <c:v>43194</c:v>
                </c:pt>
                <c:pt idx="18">
                  <c:v>43195</c:v>
                </c:pt>
                <c:pt idx="19">
                  <c:v>43196</c:v>
                </c:pt>
                <c:pt idx="20">
                  <c:v>43199</c:v>
                </c:pt>
                <c:pt idx="21">
                  <c:v>43200</c:v>
                </c:pt>
                <c:pt idx="22">
                  <c:v>43201</c:v>
                </c:pt>
                <c:pt idx="23">
                  <c:v>43202</c:v>
                </c:pt>
                <c:pt idx="24">
                  <c:v>43203</c:v>
                </c:pt>
                <c:pt idx="25">
                  <c:v>43206</c:v>
                </c:pt>
                <c:pt idx="26">
                  <c:v>43207</c:v>
                </c:pt>
                <c:pt idx="27">
                  <c:v>43208</c:v>
                </c:pt>
                <c:pt idx="28">
                  <c:v>43209</c:v>
                </c:pt>
                <c:pt idx="29">
                  <c:v>43210</c:v>
                </c:pt>
                <c:pt idx="30">
                  <c:v>43213</c:v>
                </c:pt>
                <c:pt idx="31">
                  <c:v>43214</c:v>
                </c:pt>
                <c:pt idx="32">
                  <c:v>43215</c:v>
                </c:pt>
                <c:pt idx="33">
                  <c:v>43216</c:v>
                </c:pt>
                <c:pt idx="34">
                  <c:v>43217</c:v>
                </c:pt>
                <c:pt idx="35">
                  <c:v>43220</c:v>
                </c:pt>
                <c:pt idx="36">
                  <c:v>43222</c:v>
                </c:pt>
                <c:pt idx="37">
                  <c:v>43223</c:v>
                </c:pt>
                <c:pt idx="38">
                  <c:v>43224</c:v>
                </c:pt>
                <c:pt idx="39">
                  <c:v>43227</c:v>
                </c:pt>
                <c:pt idx="40">
                  <c:v>43228</c:v>
                </c:pt>
                <c:pt idx="41">
                  <c:v>43229</c:v>
                </c:pt>
                <c:pt idx="42">
                  <c:v>43231</c:v>
                </c:pt>
                <c:pt idx="43">
                  <c:v>43234</c:v>
                </c:pt>
                <c:pt idx="44">
                  <c:v>43235</c:v>
                </c:pt>
                <c:pt idx="45">
                  <c:v>43236</c:v>
                </c:pt>
                <c:pt idx="46">
                  <c:v>43237</c:v>
                </c:pt>
                <c:pt idx="47">
                  <c:v>43238</c:v>
                </c:pt>
                <c:pt idx="48">
                  <c:v>43241</c:v>
                </c:pt>
                <c:pt idx="49">
                  <c:v>43242</c:v>
                </c:pt>
                <c:pt idx="50">
                  <c:v>43243</c:v>
                </c:pt>
                <c:pt idx="51">
                  <c:v>43244</c:v>
                </c:pt>
                <c:pt idx="52">
                  <c:v>43245</c:v>
                </c:pt>
                <c:pt idx="53">
                  <c:v>43248</c:v>
                </c:pt>
                <c:pt idx="54">
                  <c:v>43249</c:v>
                </c:pt>
                <c:pt idx="55">
                  <c:v>43250</c:v>
                </c:pt>
                <c:pt idx="56">
                  <c:v>43251</c:v>
                </c:pt>
                <c:pt idx="57">
                  <c:v>43252</c:v>
                </c:pt>
                <c:pt idx="58">
                  <c:v>43255</c:v>
                </c:pt>
                <c:pt idx="59">
                  <c:v>43256</c:v>
                </c:pt>
                <c:pt idx="60">
                  <c:v>43258</c:v>
                </c:pt>
                <c:pt idx="61">
                  <c:v>43259</c:v>
                </c:pt>
                <c:pt idx="62">
                  <c:v>43262</c:v>
                </c:pt>
                <c:pt idx="63">
                  <c:v>43263</c:v>
                </c:pt>
                <c:pt idx="64">
                  <c:v>43264</c:v>
                </c:pt>
                <c:pt idx="65">
                  <c:v>43265</c:v>
                </c:pt>
                <c:pt idx="66">
                  <c:v>43266</c:v>
                </c:pt>
                <c:pt idx="67">
                  <c:v>43269</c:v>
                </c:pt>
                <c:pt idx="68">
                  <c:v>43270</c:v>
                </c:pt>
                <c:pt idx="69">
                  <c:v>43271</c:v>
                </c:pt>
                <c:pt idx="70">
                  <c:v>43272</c:v>
                </c:pt>
                <c:pt idx="71">
                  <c:v>43276</c:v>
                </c:pt>
                <c:pt idx="72">
                  <c:v>43277</c:v>
                </c:pt>
                <c:pt idx="73">
                  <c:v>43278</c:v>
                </c:pt>
                <c:pt idx="74">
                  <c:v>43279</c:v>
                </c:pt>
                <c:pt idx="75">
                  <c:v>43280</c:v>
                </c:pt>
                <c:pt idx="76">
                  <c:v>43283</c:v>
                </c:pt>
                <c:pt idx="77">
                  <c:v>43284</c:v>
                </c:pt>
                <c:pt idx="78">
                  <c:v>43285</c:v>
                </c:pt>
                <c:pt idx="79">
                  <c:v>43286</c:v>
                </c:pt>
                <c:pt idx="80">
                  <c:v>43287</c:v>
                </c:pt>
                <c:pt idx="81">
                  <c:v>43290</c:v>
                </c:pt>
                <c:pt idx="82">
                  <c:v>43291</c:v>
                </c:pt>
                <c:pt idx="83">
                  <c:v>43292</c:v>
                </c:pt>
                <c:pt idx="84">
                  <c:v>43293</c:v>
                </c:pt>
                <c:pt idx="85">
                  <c:v>43294</c:v>
                </c:pt>
                <c:pt idx="86">
                  <c:v>43297</c:v>
                </c:pt>
                <c:pt idx="87">
                  <c:v>43298</c:v>
                </c:pt>
                <c:pt idx="88">
                  <c:v>43299</c:v>
                </c:pt>
                <c:pt idx="89">
                  <c:v>43300</c:v>
                </c:pt>
                <c:pt idx="90">
                  <c:v>43301</c:v>
                </c:pt>
                <c:pt idx="91">
                  <c:v>43304</c:v>
                </c:pt>
                <c:pt idx="92">
                  <c:v>43305</c:v>
                </c:pt>
                <c:pt idx="93">
                  <c:v>43306</c:v>
                </c:pt>
                <c:pt idx="94">
                  <c:v>43307</c:v>
                </c:pt>
                <c:pt idx="95">
                  <c:v>43308</c:v>
                </c:pt>
                <c:pt idx="96">
                  <c:v>43311</c:v>
                </c:pt>
                <c:pt idx="97">
                  <c:v>43312</c:v>
                </c:pt>
                <c:pt idx="98">
                  <c:v>43313</c:v>
                </c:pt>
                <c:pt idx="99">
                  <c:v>43314</c:v>
                </c:pt>
                <c:pt idx="100">
                  <c:v>43315</c:v>
                </c:pt>
                <c:pt idx="101">
                  <c:v>43318</c:v>
                </c:pt>
                <c:pt idx="102">
                  <c:v>43319</c:v>
                </c:pt>
                <c:pt idx="103">
                  <c:v>43320</c:v>
                </c:pt>
                <c:pt idx="104">
                  <c:v>43321</c:v>
                </c:pt>
                <c:pt idx="105">
                  <c:v>43322</c:v>
                </c:pt>
                <c:pt idx="106">
                  <c:v>43325</c:v>
                </c:pt>
                <c:pt idx="107">
                  <c:v>43326</c:v>
                </c:pt>
                <c:pt idx="108">
                  <c:v>43327</c:v>
                </c:pt>
                <c:pt idx="109">
                  <c:v>43328</c:v>
                </c:pt>
                <c:pt idx="110">
                  <c:v>43329</c:v>
                </c:pt>
                <c:pt idx="111">
                  <c:v>43332</c:v>
                </c:pt>
                <c:pt idx="112">
                  <c:v>43333</c:v>
                </c:pt>
                <c:pt idx="113">
                  <c:v>43334</c:v>
                </c:pt>
                <c:pt idx="114">
                  <c:v>43335</c:v>
                </c:pt>
                <c:pt idx="115">
                  <c:v>43336</c:v>
                </c:pt>
                <c:pt idx="116">
                  <c:v>43339</c:v>
                </c:pt>
                <c:pt idx="117">
                  <c:v>43340</c:v>
                </c:pt>
                <c:pt idx="118">
                  <c:v>43341</c:v>
                </c:pt>
                <c:pt idx="119">
                  <c:v>43342</c:v>
                </c:pt>
                <c:pt idx="120">
                  <c:v>43343</c:v>
                </c:pt>
                <c:pt idx="121">
                  <c:v>43346</c:v>
                </c:pt>
                <c:pt idx="122">
                  <c:v>43347</c:v>
                </c:pt>
                <c:pt idx="123">
                  <c:v>43348</c:v>
                </c:pt>
                <c:pt idx="124">
                  <c:v>43349</c:v>
                </c:pt>
                <c:pt idx="125">
                  <c:v>43350</c:v>
                </c:pt>
                <c:pt idx="126">
                  <c:v>43353</c:v>
                </c:pt>
                <c:pt idx="127">
                  <c:v>43354</c:v>
                </c:pt>
                <c:pt idx="128">
                  <c:v>43355</c:v>
                </c:pt>
                <c:pt idx="129">
                  <c:v>43356</c:v>
                </c:pt>
                <c:pt idx="130">
                  <c:v>43357</c:v>
                </c:pt>
                <c:pt idx="131">
                  <c:v>43360</c:v>
                </c:pt>
                <c:pt idx="132">
                  <c:v>43361</c:v>
                </c:pt>
                <c:pt idx="133">
                  <c:v>43362</c:v>
                </c:pt>
                <c:pt idx="134">
                  <c:v>43363</c:v>
                </c:pt>
                <c:pt idx="135">
                  <c:v>43364</c:v>
                </c:pt>
                <c:pt idx="136">
                  <c:v>43367</c:v>
                </c:pt>
                <c:pt idx="137">
                  <c:v>43368</c:v>
                </c:pt>
                <c:pt idx="138">
                  <c:v>43369</c:v>
                </c:pt>
                <c:pt idx="139">
                  <c:v>43370</c:v>
                </c:pt>
                <c:pt idx="140">
                  <c:v>43371</c:v>
                </c:pt>
                <c:pt idx="141">
                  <c:v>43374</c:v>
                </c:pt>
                <c:pt idx="142">
                  <c:v>43375</c:v>
                </c:pt>
                <c:pt idx="143">
                  <c:v>43376</c:v>
                </c:pt>
                <c:pt idx="144">
                  <c:v>43377</c:v>
                </c:pt>
                <c:pt idx="145">
                  <c:v>43378</c:v>
                </c:pt>
                <c:pt idx="146">
                  <c:v>43381</c:v>
                </c:pt>
                <c:pt idx="147">
                  <c:v>43382</c:v>
                </c:pt>
                <c:pt idx="148">
                  <c:v>43383</c:v>
                </c:pt>
                <c:pt idx="149">
                  <c:v>43384</c:v>
                </c:pt>
                <c:pt idx="150">
                  <c:v>43385</c:v>
                </c:pt>
                <c:pt idx="151">
                  <c:v>43388</c:v>
                </c:pt>
                <c:pt idx="152">
                  <c:v>43389</c:v>
                </c:pt>
                <c:pt idx="153">
                  <c:v>43390</c:v>
                </c:pt>
                <c:pt idx="154">
                  <c:v>43391</c:v>
                </c:pt>
                <c:pt idx="155">
                  <c:v>43392</c:v>
                </c:pt>
                <c:pt idx="156">
                  <c:v>43395</c:v>
                </c:pt>
                <c:pt idx="157">
                  <c:v>43396</c:v>
                </c:pt>
                <c:pt idx="158">
                  <c:v>43397</c:v>
                </c:pt>
                <c:pt idx="159">
                  <c:v>43398</c:v>
                </c:pt>
                <c:pt idx="160">
                  <c:v>43399</c:v>
                </c:pt>
                <c:pt idx="161">
                  <c:v>43402</c:v>
                </c:pt>
                <c:pt idx="162">
                  <c:v>43403</c:v>
                </c:pt>
                <c:pt idx="163">
                  <c:v>43404</c:v>
                </c:pt>
                <c:pt idx="164">
                  <c:v>43405</c:v>
                </c:pt>
                <c:pt idx="165">
                  <c:v>43406</c:v>
                </c:pt>
                <c:pt idx="166">
                  <c:v>43409</c:v>
                </c:pt>
                <c:pt idx="167">
                  <c:v>43410</c:v>
                </c:pt>
                <c:pt idx="168">
                  <c:v>43411</c:v>
                </c:pt>
                <c:pt idx="169">
                  <c:v>43412</c:v>
                </c:pt>
                <c:pt idx="170">
                  <c:v>43413</c:v>
                </c:pt>
                <c:pt idx="171">
                  <c:v>43416</c:v>
                </c:pt>
                <c:pt idx="172">
                  <c:v>43417</c:v>
                </c:pt>
                <c:pt idx="173">
                  <c:v>43418</c:v>
                </c:pt>
                <c:pt idx="174">
                  <c:v>43419</c:v>
                </c:pt>
                <c:pt idx="175">
                  <c:v>43420</c:v>
                </c:pt>
                <c:pt idx="176">
                  <c:v>43423</c:v>
                </c:pt>
                <c:pt idx="177">
                  <c:v>43424</c:v>
                </c:pt>
                <c:pt idx="178">
                  <c:v>43425</c:v>
                </c:pt>
                <c:pt idx="179">
                  <c:v>43426</c:v>
                </c:pt>
                <c:pt idx="180">
                  <c:v>43427</c:v>
                </c:pt>
                <c:pt idx="181">
                  <c:v>43430</c:v>
                </c:pt>
                <c:pt idx="182">
                  <c:v>43431</c:v>
                </c:pt>
                <c:pt idx="183">
                  <c:v>43432</c:v>
                </c:pt>
                <c:pt idx="184">
                  <c:v>43433</c:v>
                </c:pt>
                <c:pt idx="185">
                  <c:v>43434</c:v>
                </c:pt>
                <c:pt idx="186">
                  <c:v>43437</c:v>
                </c:pt>
                <c:pt idx="187">
                  <c:v>43438</c:v>
                </c:pt>
                <c:pt idx="188">
                  <c:v>43439</c:v>
                </c:pt>
                <c:pt idx="189">
                  <c:v>43440</c:v>
                </c:pt>
                <c:pt idx="190">
                  <c:v>43441</c:v>
                </c:pt>
                <c:pt idx="191">
                  <c:v>43444</c:v>
                </c:pt>
                <c:pt idx="192">
                  <c:v>43445</c:v>
                </c:pt>
                <c:pt idx="193">
                  <c:v>43446</c:v>
                </c:pt>
                <c:pt idx="194">
                  <c:v>43447</c:v>
                </c:pt>
                <c:pt idx="195">
                  <c:v>43448</c:v>
                </c:pt>
                <c:pt idx="196">
                  <c:v>43451</c:v>
                </c:pt>
                <c:pt idx="197">
                  <c:v>43452</c:v>
                </c:pt>
                <c:pt idx="198">
                  <c:v>43453</c:v>
                </c:pt>
                <c:pt idx="199">
                  <c:v>43454</c:v>
                </c:pt>
                <c:pt idx="200">
                  <c:v>43455</c:v>
                </c:pt>
                <c:pt idx="201">
                  <c:v>43461</c:v>
                </c:pt>
                <c:pt idx="202">
                  <c:v>43462</c:v>
                </c:pt>
                <c:pt idx="203">
                  <c:v>43467</c:v>
                </c:pt>
                <c:pt idx="204">
                  <c:v>43468</c:v>
                </c:pt>
                <c:pt idx="205">
                  <c:v>43469</c:v>
                </c:pt>
                <c:pt idx="206">
                  <c:v>43472</c:v>
                </c:pt>
                <c:pt idx="207">
                  <c:v>43473</c:v>
                </c:pt>
                <c:pt idx="208">
                  <c:v>43474</c:v>
                </c:pt>
                <c:pt idx="209">
                  <c:v>43475</c:v>
                </c:pt>
                <c:pt idx="210">
                  <c:v>43476</c:v>
                </c:pt>
                <c:pt idx="211">
                  <c:v>43479</c:v>
                </c:pt>
                <c:pt idx="212">
                  <c:v>43480</c:v>
                </c:pt>
                <c:pt idx="213">
                  <c:v>43481</c:v>
                </c:pt>
                <c:pt idx="214">
                  <c:v>43482</c:v>
                </c:pt>
                <c:pt idx="215">
                  <c:v>43483</c:v>
                </c:pt>
                <c:pt idx="216">
                  <c:v>43486</c:v>
                </c:pt>
                <c:pt idx="217">
                  <c:v>43487</c:v>
                </c:pt>
                <c:pt idx="218">
                  <c:v>43488</c:v>
                </c:pt>
                <c:pt idx="219">
                  <c:v>43489</c:v>
                </c:pt>
                <c:pt idx="220">
                  <c:v>43490</c:v>
                </c:pt>
                <c:pt idx="221">
                  <c:v>43493</c:v>
                </c:pt>
                <c:pt idx="222">
                  <c:v>43494</c:v>
                </c:pt>
                <c:pt idx="223">
                  <c:v>43495</c:v>
                </c:pt>
                <c:pt idx="224">
                  <c:v>43496</c:v>
                </c:pt>
                <c:pt idx="225">
                  <c:v>43497</c:v>
                </c:pt>
                <c:pt idx="226">
                  <c:v>43500</c:v>
                </c:pt>
                <c:pt idx="227">
                  <c:v>43501</c:v>
                </c:pt>
                <c:pt idx="228">
                  <c:v>43502</c:v>
                </c:pt>
                <c:pt idx="229">
                  <c:v>43503</c:v>
                </c:pt>
                <c:pt idx="230">
                  <c:v>43504</c:v>
                </c:pt>
                <c:pt idx="231">
                  <c:v>43507</c:v>
                </c:pt>
                <c:pt idx="232">
                  <c:v>43508</c:v>
                </c:pt>
                <c:pt idx="233">
                  <c:v>43509</c:v>
                </c:pt>
                <c:pt idx="234">
                  <c:v>43510</c:v>
                </c:pt>
                <c:pt idx="235">
                  <c:v>43511</c:v>
                </c:pt>
                <c:pt idx="236">
                  <c:v>43514</c:v>
                </c:pt>
                <c:pt idx="237">
                  <c:v>43515</c:v>
                </c:pt>
                <c:pt idx="238">
                  <c:v>43516</c:v>
                </c:pt>
                <c:pt idx="239">
                  <c:v>43517</c:v>
                </c:pt>
                <c:pt idx="240">
                  <c:v>43518</c:v>
                </c:pt>
                <c:pt idx="241">
                  <c:v>43521</c:v>
                </c:pt>
                <c:pt idx="242">
                  <c:v>43522</c:v>
                </c:pt>
                <c:pt idx="243">
                  <c:v>43523</c:v>
                </c:pt>
                <c:pt idx="244">
                  <c:v>43524</c:v>
                </c:pt>
                <c:pt idx="245">
                  <c:v>43525</c:v>
                </c:pt>
                <c:pt idx="246">
                  <c:v>43528</c:v>
                </c:pt>
                <c:pt idx="247">
                  <c:v>43529</c:v>
                </c:pt>
                <c:pt idx="248">
                  <c:v>43530</c:v>
                </c:pt>
                <c:pt idx="249">
                  <c:v>43531</c:v>
                </c:pt>
              </c:numCache>
            </c:numRef>
          </c:cat>
          <c:val>
            <c:numRef>
              <c:f>Blad1!$B$3:$B$252</c:f>
              <c:numCache>
                <c:formatCode>General</c:formatCode>
                <c:ptCount val="250"/>
                <c:pt idx="0">
                  <c:v>7.86</c:v>
                </c:pt>
                <c:pt idx="1">
                  <c:v>7.7</c:v>
                </c:pt>
                <c:pt idx="2">
                  <c:v>7.58</c:v>
                </c:pt>
                <c:pt idx="3">
                  <c:v>7.44</c:v>
                </c:pt>
                <c:pt idx="4">
                  <c:v>7.46</c:v>
                </c:pt>
                <c:pt idx="5">
                  <c:v>7.4</c:v>
                </c:pt>
                <c:pt idx="6">
                  <c:v>7.44</c:v>
                </c:pt>
                <c:pt idx="7">
                  <c:v>7.46</c:v>
                </c:pt>
                <c:pt idx="8">
                  <c:v>7.46</c:v>
                </c:pt>
                <c:pt idx="9">
                  <c:v>7.4</c:v>
                </c:pt>
                <c:pt idx="10">
                  <c:v>7.44</c:v>
                </c:pt>
                <c:pt idx="11">
                  <c:v>7.54</c:v>
                </c:pt>
                <c:pt idx="12">
                  <c:v>7.4</c:v>
                </c:pt>
                <c:pt idx="13">
                  <c:v>7.4</c:v>
                </c:pt>
                <c:pt idx="14">
                  <c:v>7.4</c:v>
                </c:pt>
                <c:pt idx="15">
                  <c:v>7.4</c:v>
                </c:pt>
                <c:pt idx="16">
                  <c:v>7.14</c:v>
                </c:pt>
                <c:pt idx="17">
                  <c:v>7.2</c:v>
                </c:pt>
                <c:pt idx="18">
                  <c:v>7.2</c:v>
                </c:pt>
                <c:pt idx="19">
                  <c:v>7.2</c:v>
                </c:pt>
                <c:pt idx="20">
                  <c:v>7</c:v>
                </c:pt>
                <c:pt idx="21">
                  <c:v>7.04</c:v>
                </c:pt>
                <c:pt idx="22">
                  <c:v>7.04</c:v>
                </c:pt>
                <c:pt idx="23">
                  <c:v>7.04</c:v>
                </c:pt>
                <c:pt idx="24">
                  <c:v>6.9</c:v>
                </c:pt>
                <c:pt idx="25">
                  <c:v>7.06</c:v>
                </c:pt>
                <c:pt idx="26">
                  <c:v>8.1999999999999993</c:v>
                </c:pt>
                <c:pt idx="27">
                  <c:v>9</c:v>
                </c:pt>
                <c:pt idx="28">
                  <c:v>8.7200000000000006</c:v>
                </c:pt>
                <c:pt idx="29">
                  <c:v>8.1999999999999993</c:v>
                </c:pt>
                <c:pt idx="30">
                  <c:v>8.52</c:v>
                </c:pt>
                <c:pt idx="31">
                  <c:v>8.1999999999999993</c:v>
                </c:pt>
                <c:pt idx="32">
                  <c:v>8.52</c:v>
                </c:pt>
                <c:pt idx="33">
                  <c:v>8.36</c:v>
                </c:pt>
                <c:pt idx="34">
                  <c:v>8.36</c:v>
                </c:pt>
                <c:pt idx="35">
                  <c:v>8.36</c:v>
                </c:pt>
                <c:pt idx="36">
                  <c:v>8.58</c:v>
                </c:pt>
                <c:pt idx="37">
                  <c:v>8.8800000000000008</c:v>
                </c:pt>
                <c:pt idx="38">
                  <c:v>8.98</c:v>
                </c:pt>
                <c:pt idx="39">
                  <c:v>9</c:v>
                </c:pt>
                <c:pt idx="40">
                  <c:v>9</c:v>
                </c:pt>
                <c:pt idx="41">
                  <c:v>9</c:v>
                </c:pt>
                <c:pt idx="42">
                  <c:v>9</c:v>
                </c:pt>
                <c:pt idx="43">
                  <c:v>9.06</c:v>
                </c:pt>
                <c:pt idx="44">
                  <c:v>9.06</c:v>
                </c:pt>
                <c:pt idx="45">
                  <c:v>9.24</c:v>
                </c:pt>
                <c:pt idx="46">
                  <c:v>9.3000000000000007</c:v>
                </c:pt>
                <c:pt idx="47">
                  <c:v>9.36</c:v>
                </c:pt>
                <c:pt idx="48">
                  <c:v>9.14</c:v>
                </c:pt>
                <c:pt idx="49">
                  <c:v>9.32</c:v>
                </c:pt>
                <c:pt idx="50">
                  <c:v>9.1999999999999993</c:v>
                </c:pt>
                <c:pt idx="51">
                  <c:v>9.5</c:v>
                </c:pt>
                <c:pt idx="52">
                  <c:v>9.7799999999999994</c:v>
                </c:pt>
                <c:pt idx="53">
                  <c:v>9.92</c:v>
                </c:pt>
                <c:pt idx="54">
                  <c:v>9.94</c:v>
                </c:pt>
                <c:pt idx="55">
                  <c:v>9.94</c:v>
                </c:pt>
                <c:pt idx="56">
                  <c:v>9.76</c:v>
                </c:pt>
                <c:pt idx="57">
                  <c:v>9.8000000000000007</c:v>
                </c:pt>
                <c:pt idx="58">
                  <c:v>9.7799999999999994</c:v>
                </c:pt>
                <c:pt idx="59">
                  <c:v>9.6999999999999993</c:v>
                </c:pt>
                <c:pt idx="60">
                  <c:v>9.7799999999999994</c:v>
                </c:pt>
                <c:pt idx="61">
                  <c:v>9.48</c:v>
                </c:pt>
                <c:pt idx="62">
                  <c:v>10.5</c:v>
                </c:pt>
                <c:pt idx="63">
                  <c:v>10.7</c:v>
                </c:pt>
                <c:pt idx="64">
                  <c:v>10.7</c:v>
                </c:pt>
                <c:pt idx="65">
                  <c:v>11.4</c:v>
                </c:pt>
                <c:pt idx="66">
                  <c:v>11</c:v>
                </c:pt>
                <c:pt idx="67">
                  <c:v>11.15</c:v>
                </c:pt>
                <c:pt idx="68">
                  <c:v>11.1</c:v>
                </c:pt>
                <c:pt idx="69">
                  <c:v>11</c:v>
                </c:pt>
                <c:pt idx="70">
                  <c:v>11.2</c:v>
                </c:pt>
                <c:pt idx="71">
                  <c:v>11.5</c:v>
                </c:pt>
                <c:pt idx="72">
                  <c:v>11.3</c:v>
                </c:pt>
                <c:pt idx="73">
                  <c:v>11.2</c:v>
                </c:pt>
                <c:pt idx="74">
                  <c:v>11.2</c:v>
                </c:pt>
                <c:pt idx="75">
                  <c:v>11.2</c:v>
                </c:pt>
                <c:pt idx="76">
                  <c:v>11.2</c:v>
                </c:pt>
                <c:pt idx="77">
                  <c:v>10.8</c:v>
                </c:pt>
                <c:pt idx="78">
                  <c:v>10.9</c:v>
                </c:pt>
                <c:pt idx="79">
                  <c:v>10.9</c:v>
                </c:pt>
                <c:pt idx="80">
                  <c:v>11</c:v>
                </c:pt>
                <c:pt idx="81">
                  <c:v>11</c:v>
                </c:pt>
                <c:pt idx="82">
                  <c:v>10.9</c:v>
                </c:pt>
                <c:pt idx="83">
                  <c:v>11.95</c:v>
                </c:pt>
                <c:pt idx="84">
                  <c:v>12</c:v>
                </c:pt>
                <c:pt idx="85">
                  <c:v>11.85</c:v>
                </c:pt>
                <c:pt idx="86">
                  <c:v>12</c:v>
                </c:pt>
                <c:pt idx="87">
                  <c:v>11.95</c:v>
                </c:pt>
                <c:pt idx="88">
                  <c:v>11.95</c:v>
                </c:pt>
                <c:pt idx="89">
                  <c:v>11.95</c:v>
                </c:pt>
                <c:pt idx="90">
                  <c:v>12.75</c:v>
                </c:pt>
                <c:pt idx="91">
                  <c:v>12.05</c:v>
                </c:pt>
                <c:pt idx="92">
                  <c:v>12.25</c:v>
                </c:pt>
                <c:pt idx="93">
                  <c:v>12.05</c:v>
                </c:pt>
                <c:pt idx="94">
                  <c:v>12.1</c:v>
                </c:pt>
                <c:pt idx="95">
                  <c:v>12.15</c:v>
                </c:pt>
                <c:pt idx="96">
                  <c:v>11.9</c:v>
                </c:pt>
                <c:pt idx="97">
                  <c:v>12.45</c:v>
                </c:pt>
                <c:pt idx="98">
                  <c:v>12.8</c:v>
                </c:pt>
                <c:pt idx="99">
                  <c:v>13.05</c:v>
                </c:pt>
                <c:pt idx="100">
                  <c:v>13.5</c:v>
                </c:pt>
                <c:pt idx="101">
                  <c:v>13.25</c:v>
                </c:pt>
                <c:pt idx="102">
                  <c:v>13.55</c:v>
                </c:pt>
                <c:pt idx="103">
                  <c:v>14.85</c:v>
                </c:pt>
                <c:pt idx="104">
                  <c:v>14.45</c:v>
                </c:pt>
                <c:pt idx="105">
                  <c:v>13.85</c:v>
                </c:pt>
                <c:pt idx="106">
                  <c:v>14.3</c:v>
                </c:pt>
                <c:pt idx="107">
                  <c:v>14.05</c:v>
                </c:pt>
                <c:pt idx="108">
                  <c:v>13.95</c:v>
                </c:pt>
                <c:pt idx="109">
                  <c:v>14</c:v>
                </c:pt>
                <c:pt idx="110">
                  <c:v>14</c:v>
                </c:pt>
                <c:pt idx="111">
                  <c:v>14.05</c:v>
                </c:pt>
                <c:pt idx="112">
                  <c:v>14.35</c:v>
                </c:pt>
                <c:pt idx="113">
                  <c:v>16</c:v>
                </c:pt>
                <c:pt idx="114">
                  <c:v>16.55</c:v>
                </c:pt>
                <c:pt idx="115">
                  <c:v>16.649999999999999</c:v>
                </c:pt>
                <c:pt idx="116">
                  <c:v>16.7</c:v>
                </c:pt>
                <c:pt idx="117">
                  <c:v>16.8</c:v>
                </c:pt>
                <c:pt idx="118">
                  <c:v>16.8</c:v>
                </c:pt>
                <c:pt idx="119">
                  <c:v>16.600000000000001</c:v>
                </c:pt>
                <c:pt idx="120">
                  <c:v>16.149999999999999</c:v>
                </c:pt>
                <c:pt idx="121">
                  <c:v>16</c:v>
                </c:pt>
                <c:pt idx="122">
                  <c:v>16</c:v>
                </c:pt>
                <c:pt idx="123">
                  <c:v>16</c:v>
                </c:pt>
                <c:pt idx="124">
                  <c:v>15.8</c:v>
                </c:pt>
                <c:pt idx="125">
                  <c:v>15.8</c:v>
                </c:pt>
                <c:pt idx="126">
                  <c:v>15.5</c:v>
                </c:pt>
                <c:pt idx="127">
                  <c:v>15.4</c:v>
                </c:pt>
                <c:pt idx="128">
                  <c:v>15.2</c:v>
                </c:pt>
                <c:pt idx="129">
                  <c:v>14.65</c:v>
                </c:pt>
                <c:pt idx="130">
                  <c:v>14.9</c:v>
                </c:pt>
                <c:pt idx="131">
                  <c:v>14.95</c:v>
                </c:pt>
                <c:pt idx="132">
                  <c:v>15</c:v>
                </c:pt>
                <c:pt idx="133">
                  <c:v>15.4</c:v>
                </c:pt>
                <c:pt idx="134">
                  <c:v>15.15</c:v>
                </c:pt>
                <c:pt idx="135">
                  <c:v>15</c:v>
                </c:pt>
                <c:pt idx="136">
                  <c:v>14.85</c:v>
                </c:pt>
                <c:pt idx="137">
                  <c:v>15.15</c:v>
                </c:pt>
                <c:pt idx="138">
                  <c:v>14</c:v>
                </c:pt>
                <c:pt idx="139">
                  <c:v>14</c:v>
                </c:pt>
                <c:pt idx="140">
                  <c:v>14.5</c:v>
                </c:pt>
                <c:pt idx="141">
                  <c:v>14.7</c:v>
                </c:pt>
                <c:pt idx="142">
                  <c:v>14.75</c:v>
                </c:pt>
                <c:pt idx="143">
                  <c:v>14.6</c:v>
                </c:pt>
                <c:pt idx="144">
                  <c:v>14.75</c:v>
                </c:pt>
                <c:pt idx="145">
                  <c:v>14.75</c:v>
                </c:pt>
                <c:pt idx="146">
                  <c:v>14.7</c:v>
                </c:pt>
                <c:pt idx="147">
                  <c:v>14.7</c:v>
                </c:pt>
                <c:pt idx="148">
                  <c:v>14.25</c:v>
                </c:pt>
                <c:pt idx="149">
                  <c:v>13.45</c:v>
                </c:pt>
                <c:pt idx="150">
                  <c:v>13.3</c:v>
                </c:pt>
                <c:pt idx="151">
                  <c:v>13.3</c:v>
                </c:pt>
                <c:pt idx="152">
                  <c:v>13.05</c:v>
                </c:pt>
                <c:pt idx="153">
                  <c:v>13.3</c:v>
                </c:pt>
                <c:pt idx="154">
                  <c:v>13.3</c:v>
                </c:pt>
                <c:pt idx="155">
                  <c:v>13</c:v>
                </c:pt>
                <c:pt idx="156">
                  <c:v>12.85</c:v>
                </c:pt>
                <c:pt idx="157">
                  <c:v>12.8</c:v>
                </c:pt>
                <c:pt idx="158">
                  <c:v>12.75</c:v>
                </c:pt>
                <c:pt idx="159">
                  <c:v>12.4</c:v>
                </c:pt>
                <c:pt idx="160">
                  <c:v>12.2</c:v>
                </c:pt>
                <c:pt idx="161">
                  <c:v>12.95</c:v>
                </c:pt>
                <c:pt idx="162">
                  <c:v>12.6</c:v>
                </c:pt>
                <c:pt idx="163">
                  <c:v>12.6</c:v>
                </c:pt>
                <c:pt idx="164">
                  <c:v>13</c:v>
                </c:pt>
                <c:pt idx="165">
                  <c:v>13</c:v>
                </c:pt>
                <c:pt idx="166">
                  <c:v>12.8</c:v>
                </c:pt>
                <c:pt idx="167">
                  <c:v>12.8</c:v>
                </c:pt>
                <c:pt idx="168">
                  <c:v>13.2</c:v>
                </c:pt>
                <c:pt idx="169">
                  <c:v>13</c:v>
                </c:pt>
                <c:pt idx="170">
                  <c:v>13</c:v>
                </c:pt>
                <c:pt idx="171">
                  <c:v>13</c:v>
                </c:pt>
                <c:pt idx="172">
                  <c:v>13.2</c:v>
                </c:pt>
                <c:pt idx="173">
                  <c:v>13.2</c:v>
                </c:pt>
                <c:pt idx="174">
                  <c:v>13.2</c:v>
                </c:pt>
                <c:pt idx="175">
                  <c:v>12.75</c:v>
                </c:pt>
                <c:pt idx="176">
                  <c:v>13</c:v>
                </c:pt>
                <c:pt idx="177">
                  <c:v>13.25</c:v>
                </c:pt>
                <c:pt idx="178">
                  <c:v>14.4</c:v>
                </c:pt>
                <c:pt idx="179">
                  <c:v>16</c:v>
                </c:pt>
                <c:pt idx="180">
                  <c:v>14.8</c:v>
                </c:pt>
                <c:pt idx="181">
                  <c:v>14.8</c:v>
                </c:pt>
                <c:pt idx="182">
                  <c:v>14.8</c:v>
                </c:pt>
                <c:pt idx="183">
                  <c:v>14.75</c:v>
                </c:pt>
                <c:pt idx="184">
                  <c:v>14.9</c:v>
                </c:pt>
                <c:pt idx="185">
                  <c:v>14.85</c:v>
                </c:pt>
                <c:pt idx="186">
                  <c:v>15</c:v>
                </c:pt>
                <c:pt idx="187">
                  <c:v>15.1</c:v>
                </c:pt>
                <c:pt idx="188">
                  <c:v>15.6</c:v>
                </c:pt>
                <c:pt idx="189">
                  <c:v>15</c:v>
                </c:pt>
                <c:pt idx="190">
                  <c:v>14.95</c:v>
                </c:pt>
                <c:pt idx="191">
                  <c:v>14.85</c:v>
                </c:pt>
                <c:pt idx="192">
                  <c:v>14.6</c:v>
                </c:pt>
                <c:pt idx="193">
                  <c:v>15</c:v>
                </c:pt>
                <c:pt idx="194">
                  <c:v>14</c:v>
                </c:pt>
                <c:pt idx="195">
                  <c:v>14.25</c:v>
                </c:pt>
                <c:pt idx="196">
                  <c:v>14.1</c:v>
                </c:pt>
                <c:pt idx="197">
                  <c:v>13.25</c:v>
                </c:pt>
                <c:pt idx="198">
                  <c:v>13.25</c:v>
                </c:pt>
                <c:pt idx="199">
                  <c:v>12.9</c:v>
                </c:pt>
                <c:pt idx="200">
                  <c:v>13.4</c:v>
                </c:pt>
                <c:pt idx="201">
                  <c:v>13.4</c:v>
                </c:pt>
                <c:pt idx="202">
                  <c:v>13.65</c:v>
                </c:pt>
                <c:pt idx="203">
                  <c:v>13.45</c:v>
                </c:pt>
                <c:pt idx="204">
                  <c:v>13.55</c:v>
                </c:pt>
                <c:pt idx="205">
                  <c:v>13.8</c:v>
                </c:pt>
                <c:pt idx="206">
                  <c:v>13.6</c:v>
                </c:pt>
                <c:pt idx="207">
                  <c:v>13.6</c:v>
                </c:pt>
                <c:pt idx="208">
                  <c:v>13.6</c:v>
                </c:pt>
                <c:pt idx="209">
                  <c:v>13.8</c:v>
                </c:pt>
                <c:pt idx="210">
                  <c:v>13.4</c:v>
                </c:pt>
                <c:pt idx="211">
                  <c:v>13.4</c:v>
                </c:pt>
                <c:pt idx="212">
                  <c:v>14.05</c:v>
                </c:pt>
                <c:pt idx="213">
                  <c:v>13.8</c:v>
                </c:pt>
                <c:pt idx="214">
                  <c:v>13.85</c:v>
                </c:pt>
                <c:pt idx="215">
                  <c:v>14.2</c:v>
                </c:pt>
                <c:pt idx="216">
                  <c:v>14.4</c:v>
                </c:pt>
                <c:pt idx="217">
                  <c:v>14.35</c:v>
                </c:pt>
                <c:pt idx="218">
                  <c:v>14.4</c:v>
                </c:pt>
                <c:pt idx="219">
                  <c:v>14.75</c:v>
                </c:pt>
                <c:pt idx="220">
                  <c:v>14.8</c:v>
                </c:pt>
                <c:pt idx="221">
                  <c:v>14.6</c:v>
                </c:pt>
                <c:pt idx="222">
                  <c:v>15.2</c:v>
                </c:pt>
                <c:pt idx="223">
                  <c:v>15.75</c:v>
                </c:pt>
                <c:pt idx="224">
                  <c:v>16.5</c:v>
                </c:pt>
                <c:pt idx="225">
                  <c:v>17.25</c:v>
                </c:pt>
                <c:pt idx="226">
                  <c:v>18.5</c:v>
                </c:pt>
                <c:pt idx="227">
                  <c:v>20.100000000000001</c:v>
                </c:pt>
                <c:pt idx="228">
                  <c:v>19.3</c:v>
                </c:pt>
                <c:pt idx="229">
                  <c:v>18.7</c:v>
                </c:pt>
                <c:pt idx="230">
                  <c:v>18.2</c:v>
                </c:pt>
                <c:pt idx="231">
                  <c:v>18.55</c:v>
                </c:pt>
                <c:pt idx="232">
                  <c:v>19.399999999999999</c:v>
                </c:pt>
                <c:pt idx="233">
                  <c:v>19.75</c:v>
                </c:pt>
                <c:pt idx="234">
                  <c:v>19.850000000000001</c:v>
                </c:pt>
                <c:pt idx="235">
                  <c:v>18.95</c:v>
                </c:pt>
                <c:pt idx="236">
                  <c:v>18.7</c:v>
                </c:pt>
                <c:pt idx="237">
                  <c:v>19.399999999999999</c:v>
                </c:pt>
                <c:pt idx="238">
                  <c:v>19</c:v>
                </c:pt>
                <c:pt idx="239">
                  <c:v>19</c:v>
                </c:pt>
                <c:pt idx="240">
                  <c:v>18.649999999999999</c:v>
                </c:pt>
                <c:pt idx="241">
                  <c:v>18.899999999999999</c:v>
                </c:pt>
                <c:pt idx="242">
                  <c:v>18.5</c:v>
                </c:pt>
                <c:pt idx="243">
                  <c:v>18.95</c:v>
                </c:pt>
                <c:pt idx="244">
                  <c:v>19.25</c:v>
                </c:pt>
                <c:pt idx="245">
                  <c:v>19</c:v>
                </c:pt>
                <c:pt idx="246">
                  <c:v>19.25</c:v>
                </c:pt>
                <c:pt idx="247">
                  <c:v>19.399999999999999</c:v>
                </c:pt>
                <c:pt idx="248">
                  <c:v>19</c:v>
                </c:pt>
                <c:pt idx="249">
                  <c:v>19.149999999999999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74-204E-9897-E293CC6A11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06515503"/>
        <c:axId val="706474863"/>
      </c:lineChart>
      <c:dateAx>
        <c:axId val="706515503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6474863"/>
        <c:crosses val="autoZero"/>
        <c:auto val="1"/>
        <c:lblOffset val="100"/>
        <c:baseTimeUnit val="days"/>
      </c:dateAx>
      <c:valAx>
        <c:axId val="706474863"/>
        <c:scaling>
          <c:orientation val="minMax"/>
          <c:min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6515503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baseline="0" err="1">
                <a:solidFill>
                  <a:schemeClr val="tx1"/>
                </a:solidFill>
                <a:effectLst/>
              </a:rPr>
              <a:t>Rullande</a:t>
            </a:r>
            <a:r>
              <a:rPr lang="en-US" sz="2000" b="1" i="0" baseline="0">
                <a:solidFill>
                  <a:schemeClr val="tx1"/>
                </a:solidFill>
                <a:effectLst/>
              </a:rPr>
              <a:t> 12m </a:t>
            </a:r>
            <a:r>
              <a:rPr lang="en-US" sz="2000" b="1" i="0" baseline="0" err="1">
                <a:solidFill>
                  <a:schemeClr val="tx1"/>
                </a:solidFill>
                <a:effectLst/>
              </a:rPr>
              <a:t>Försäljning</a:t>
            </a:r>
            <a:r>
              <a:rPr lang="en-US" sz="2000" b="1" i="0" baseline="0">
                <a:solidFill>
                  <a:schemeClr val="tx1"/>
                </a:solidFill>
                <a:effectLst/>
              </a:rPr>
              <a:t> &amp; EBITDA</a:t>
            </a:r>
            <a:endParaRPr lang="sv-SE" sz="200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12601948769618346"/>
          <c:y val="4.04926347385051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938080431807191"/>
          <c:y val="0.21529147874185228"/>
          <c:w val="0.65347152796541474"/>
          <c:h val="0.594140893764208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Blad1!$A$2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Blad1!$B$1:$F$1</c:f>
              <c:strCache>
                <c:ptCount val="5"/>
                <c:pt idx="0">
                  <c:v>Q417</c:v>
                </c:pt>
                <c:pt idx="1">
                  <c:v>Q118</c:v>
                </c:pt>
                <c:pt idx="2">
                  <c:v>Q218</c:v>
                </c:pt>
                <c:pt idx="3">
                  <c:v>Q318</c:v>
                </c:pt>
                <c:pt idx="4">
                  <c:v>Q418</c:v>
                </c:pt>
              </c:strCache>
            </c:strRef>
          </c:cat>
          <c:val>
            <c:numRef>
              <c:f>Blad1!$B$2:$F$2</c:f>
              <c:numCache>
                <c:formatCode>#,##0</c:formatCode>
                <c:ptCount val="5"/>
                <c:pt idx="0">
                  <c:v>91.849000000000004</c:v>
                </c:pt>
                <c:pt idx="1">
                  <c:v>94.119</c:v>
                </c:pt>
                <c:pt idx="2">
                  <c:v>98.200999999999993</c:v>
                </c:pt>
                <c:pt idx="3">
                  <c:v>110.55</c:v>
                </c:pt>
                <c:pt idx="4">
                  <c:v>119.5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70-3540-99A8-7CB6B9F442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1582280"/>
        <c:axId val="812546504"/>
      </c:barChart>
      <c:lineChart>
        <c:grouping val="standard"/>
        <c:varyColors val="0"/>
        <c:ser>
          <c:idx val="1"/>
          <c:order val="1"/>
          <c:tx>
            <c:strRef>
              <c:f>Blad1!$A$3</c:f>
              <c:strCache>
                <c:ptCount val="1"/>
                <c:pt idx="0">
                  <c:v>EBITDA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Blad1!$B$1:$F$1</c:f>
              <c:strCache>
                <c:ptCount val="5"/>
                <c:pt idx="0">
                  <c:v>Q417</c:v>
                </c:pt>
                <c:pt idx="1">
                  <c:v>Q118</c:v>
                </c:pt>
                <c:pt idx="2">
                  <c:v>Q218</c:v>
                </c:pt>
                <c:pt idx="3">
                  <c:v>Q318</c:v>
                </c:pt>
                <c:pt idx="4">
                  <c:v>Q418</c:v>
                </c:pt>
              </c:strCache>
            </c:strRef>
          </c:cat>
          <c:val>
            <c:numRef>
              <c:f>Blad1!$B$3:$F$3</c:f>
              <c:numCache>
                <c:formatCode>#,##0</c:formatCode>
                <c:ptCount val="5"/>
                <c:pt idx="0">
                  <c:v>-3.641</c:v>
                </c:pt>
                <c:pt idx="1">
                  <c:v>-4.1950000000000003</c:v>
                </c:pt>
                <c:pt idx="2">
                  <c:v>-1.24</c:v>
                </c:pt>
                <c:pt idx="3">
                  <c:v>3.6680000000000001</c:v>
                </c:pt>
                <c:pt idx="4">
                  <c:v>5.1520000000000001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970-3540-99A8-7CB6B9F442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4413672"/>
        <c:axId val="634413344"/>
      </c:lineChart>
      <c:catAx>
        <c:axId val="551582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2546504"/>
        <c:crosses val="autoZero"/>
        <c:auto val="1"/>
        <c:lblAlgn val="ctr"/>
        <c:lblOffset val="100"/>
        <c:noMultiLvlLbl val="0"/>
      </c:catAx>
      <c:valAx>
        <c:axId val="812546504"/>
        <c:scaling>
          <c:orientation val="minMax"/>
          <c:min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baseline="0">
                    <a:solidFill>
                      <a:schemeClr val="tx1"/>
                    </a:solidFill>
                    <a:effectLst/>
                  </a:rPr>
                  <a:t>Sales (MSEK)</a:t>
                </a:r>
                <a:endParaRPr lang="sv-SE" sz="1000">
                  <a:solidFill>
                    <a:schemeClr val="tx1"/>
                  </a:solidFill>
                  <a:effectLst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chemeClr val="tx1"/>
                    </a:solidFill>
                  </a:defRPr>
                </a:pPr>
                <a:endParaRPr lang="sv-SE" sz="100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\ \ 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1582280"/>
        <c:crosses val="autoZero"/>
        <c:crossBetween val="between"/>
      </c:valAx>
      <c:valAx>
        <c:axId val="63441334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baseline="0">
                    <a:solidFill>
                      <a:schemeClr val="tx1"/>
                    </a:solidFill>
                    <a:effectLst/>
                  </a:rPr>
                  <a:t>EBITDA (MSEK)</a:t>
                </a:r>
                <a:endParaRPr lang="sv-SE" sz="1000">
                  <a:solidFill>
                    <a:schemeClr val="tx1"/>
                  </a:solidFill>
                  <a:effectLst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chemeClr val="tx1"/>
                    </a:solidFill>
                  </a:defRPr>
                </a:pPr>
                <a:endParaRPr lang="sv-SE" sz="100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4413672"/>
        <c:crosses val="max"/>
        <c:crossBetween val="between"/>
      </c:valAx>
      <c:catAx>
        <c:axId val="634413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344133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3F2DF4-3602-418C-B5AE-A7DAF00A02C7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07FCEE3F-3878-4D77-9EE2-5E63D472422E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sv-SE" sz="1800" b="1">
              <a:solidFill>
                <a:srgbClr val="703865"/>
              </a:solidFill>
            </a:rPr>
            <a:t>Utvecklat och utökat  distributionskanaler </a:t>
          </a:r>
        </a:p>
      </dgm:t>
    </dgm:pt>
    <dgm:pt modelId="{6D4F6A1A-7A66-4F4C-AD20-383581C2CB6B}" type="parTrans" cxnId="{5E72B588-234E-4D5A-8E24-00E2E23A22A2}">
      <dgm:prSet/>
      <dgm:spPr/>
      <dgm:t>
        <a:bodyPr/>
        <a:lstStyle/>
        <a:p>
          <a:endParaRPr lang="en-US"/>
        </a:p>
      </dgm:t>
    </dgm:pt>
    <dgm:pt modelId="{2AE46FFD-CEA5-423C-A1FD-0E229C87A82A}" type="sibTrans" cxnId="{5E72B588-234E-4D5A-8E24-00E2E23A22A2}">
      <dgm:prSet/>
      <dgm:spPr/>
      <dgm:t>
        <a:bodyPr/>
        <a:lstStyle/>
        <a:p>
          <a:endParaRPr lang="en-US"/>
        </a:p>
      </dgm:t>
    </dgm:pt>
    <dgm:pt modelId="{BA709284-3678-4B38-B8F4-A778866222E6}">
      <dgm:prSet phldrT="[Text]" custT="1"/>
      <dgm:spPr/>
      <dgm:t>
        <a:bodyPr/>
        <a:lstStyle/>
        <a:p>
          <a:r>
            <a:rPr lang="sv-SE" sz="1800" b="1">
              <a:solidFill>
                <a:srgbClr val="703865"/>
              </a:solidFill>
            </a:rPr>
            <a:t>Ingått partneravtal och utökat samarbetet med Canon Europa och USA </a:t>
          </a:r>
        </a:p>
      </dgm:t>
    </dgm:pt>
    <dgm:pt modelId="{CB999B3D-4149-4780-8E95-A052ED6DA6C4}" type="parTrans" cxnId="{13A521C0-AC12-4C78-A3AE-9B34F9027198}">
      <dgm:prSet/>
      <dgm:spPr/>
      <dgm:t>
        <a:bodyPr/>
        <a:lstStyle/>
        <a:p>
          <a:endParaRPr lang="en-US"/>
        </a:p>
      </dgm:t>
    </dgm:pt>
    <dgm:pt modelId="{1B73DF66-162C-47B0-B77A-34AFD587526D}" type="sibTrans" cxnId="{13A521C0-AC12-4C78-A3AE-9B34F9027198}">
      <dgm:prSet/>
      <dgm:spPr/>
      <dgm:t>
        <a:bodyPr/>
        <a:lstStyle/>
        <a:p>
          <a:endParaRPr lang="en-US"/>
        </a:p>
      </dgm:t>
    </dgm:pt>
    <dgm:pt modelId="{3A626F80-CA05-4421-B58F-07BAD24BE101}">
      <dgm:prSet custT="1"/>
      <dgm:spPr/>
      <dgm:t>
        <a:bodyPr/>
        <a:lstStyle/>
        <a:p>
          <a:r>
            <a:rPr lang="sv-SE" sz="1800" b="1" dirty="0">
              <a:solidFill>
                <a:srgbClr val="703865"/>
              </a:solidFill>
            </a:rPr>
            <a:t>Ingått avtal med Canon vilket möjliggör försäljning av kompletta DR-system</a:t>
          </a:r>
        </a:p>
        <a:p>
          <a:endParaRPr lang="sv-SE" sz="1800" b="1" dirty="0">
            <a:solidFill>
              <a:srgbClr val="703865"/>
            </a:solidFill>
          </a:endParaRPr>
        </a:p>
      </dgm:t>
    </dgm:pt>
    <dgm:pt modelId="{02027060-464D-4D09-B494-58C87A8788B3}" type="parTrans" cxnId="{B31553E6-1EEC-425A-9118-6EF9DA6C53D5}">
      <dgm:prSet/>
      <dgm:spPr/>
      <dgm:t>
        <a:bodyPr/>
        <a:lstStyle/>
        <a:p>
          <a:endParaRPr lang="en-US"/>
        </a:p>
      </dgm:t>
    </dgm:pt>
    <dgm:pt modelId="{86D15E6D-F1E4-4270-AA0C-261FDF507F82}" type="sibTrans" cxnId="{B31553E6-1EEC-425A-9118-6EF9DA6C53D5}">
      <dgm:prSet/>
      <dgm:spPr/>
      <dgm:t>
        <a:bodyPr/>
        <a:lstStyle/>
        <a:p>
          <a:endParaRPr lang="en-US"/>
        </a:p>
      </dgm:t>
    </dgm:pt>
    <dgm:pt modelId="{185F9104-9411-264A-A71B-CF0C0404D5C2}">
      <dgm:prSet custT="1"/>
      <dgm:spPr/>
      <dgm:t>
        <a:bodyPr/>
        <a:lstStyle/>
        <a:p>
          <a:r>
            <a:rPr lang="sv-SE" sz="1800" b="1">
              <a:solidFill>
                <a:srgbClr val="703865"/>
              </a:solidFill>
            </a:rPr>
            <a:t>Initierat program för sänkta produktkostnader </a:t>
          </a:r>
        </a:p>
      </dgm:t>
    </dgm:pt>
    <dgm:pt modelId="{32A69CE8-021A-FF4B-9EFC-B79920690E47}" type="parTrans" cxnId="{4D201F77-54BD-1240-B5F3-4C535A7C487F}">
      <dgm:prSet/>
      <dgm:spPr/>
      <dgm:t>
        <a:bodyPr/>
        <a:lstStyle/>
        <a:p>
          <a:endParaRPr lang="sv-SE"/>
        </a:p>
      </dgm:t>
    </dgm:pt>
    <dgm:pt modelId="{E19A517A-129A-8542-A5CD-1AF456781121}" type="sibTrans" cxnId="{4D201F77-54BD-1240-B5F3-4C535A7C487F}">
      <dgm:prSet/>
      <dgm:spPr/>
      <dgm:t>
        <a:bodyPr/>
        <a:lstStyle/>
        <a:p>
          <a:endParaRPr lang="sv-SE"/>
        </a:p>
      </dgm:t>
    </dgm:pt>
    <dgm:pt modelId="{AE3382ED-872E-474D-A693-332041B0F67C}" type="pres">
      <dgm:prSet presAssocID="{233F2DF4-3602-418C-B5AE-A7DAF00A02C7}" presName="arrowDiagram" presStyleCnt="0">
        <dgm:presLayoutVars>
          <dgm:chMax val="5"/>
          <dgm:dir/>
          <dgm:resizeHandles val="exact"/>
        </dgm:presLayoutVars>
      </dgm:prSet>
      <dgm:spPr/>
    </dgm:pt>
    <dgm:pt modelId="{A17C229E-F00C-44B0-ACCB-B8C5C2C51C8C}" type="pres">
      <dgm:prSet presAssocID="{233F2DF4-3602-418C-B5AE-A7DAF00A02C7}" presName="arrow" presStyleLbl="bgShp" presStyleIdx="0" presStyleCnt="1" custAng="21077109" custScaleX="86206" custScaleY="86975" custLinFactNeighborX="-6843" custLinFactNeighborY="-585"/>
      <dgm:spPr>
        <a:solidFill>
          <a:srgbClr val="703865">
            <a:alpha val="48000"/>
          </a:srgbClr>
        </a:solidFill>
      </dgm:spPr>
    </dgm:pt>
    <dgm:pt modelId="{8CCD073E-301F-DC45-A386-91E8FDDE0C9E}" type="pres">
      <dgm:prSet presAssocID="{233F2DF4-3602-418C-B5AE-A7DAF00A02C7}" presName="arrowDiagram4" presStyleCnt="0"/>
      <dgm:spPr/>
    </dgm:pt>
    <dgm:pt modelId="{B226683D-25F5-A94E-89D0-2210DCACD476}" type="pres">
      <dgm:prSet presAssocID="{07FCEE3F-3878-4D77-9EE2-5E63D472422E}" presName="bullet4a" presStyleLbl="node1" presStyleIdx="0" presStyleCnt="4" custLinFactX="114209" custLinFactY="-63322" custLinFactNeighborX="200000" custLinFactNeighborY="-100000"/>
      <dgm:spPr>
        <a:solidFill>
          <a:srgbClr val="703865"/>
        </a:solidFill>
        <a:ln>
          <a:noFill/>
        </a:ln>
      </dgm:spPr>
    </dgm:pt>
    <dgm:pt modelId="{2B7583B2-750F-424C-8CC8-9C18A3CD17CF}" type="pres">
      <dgm:prSet presAssocID="{07FCEE3F-3878-4D77-9EE2-5E63D472422E}" presName="textBox4a" presStyleLbl="revTx" presStyleIdx="0" presStyleCnt="4" custScaleX="307481" custScaleY="41139" custLinFactX="64544" custLinFactNeighborX="100000" custLinFactNeighborY="-59449">
        <dgm:presLayoutVars>
          <dgm:bulletEnabled val="1"/>
        </dgm:presLayoutVars>
      </dgm:prSet>
      <dgm:spPr/>
    </dgm:pt>
    <dgm:pt modelId="{39C91A99-1B19-A341-8DAB-AA8E6F388D0C}" type="pres">
      <dgm:prSet presAssocID="{3A626F80-CA05-4421-B58F-07BAD24BE101}" presName="bullet4b" presStyleLbl="node1" presStyleIdx="1" presStyleCnt="4" custLinFactNeighborX="18229" custLinFactNeighborY="-14155"/>
      <dgm:spPr>
        <a:solidFill>
          <a:srgbClr val="703865"/>
        </a:solidFill>
        <a:ln>
          <a:noFill/>
        </a:ln>
      </dgm:spPr>
    </dgm:pt>
    <dgm:pt modelId="{0CF1C76F-3A6B-4C4B-8F53-F8A60A4FF780}" type="pres">
      <dgm:prSet presAssocID="{3A626F80-CA05-4421-B58F-07BAD24BE101}" presName="textBox4b" presStyleLbl="revTx" presStyleIdx="1" presStyleCnt="4" custScaleX="265990" custScaleY="55317" custLinFactNeighborX="98210" custLinFactNeighborY="-31526">
        <dgm:presLayoutVars>
          <dgm:bulletEnabled val="1"/>
        </dgm:presLayoutVars>
      </dgm:prSet>
      <dgm:spPr/>
    </dgm:pt>
    <dgm:pt modelId="{0F7589DF-1130-3E40-B45D-676F799BF298}" type="pres">
      <dgm:prSet presAssocID="{185F9104-9411-264A-A71B-CF0C0404D5C2}" presName="bullet4c" presStyleLbl="node1" presStyleIdx="2" presStyleCnt="4" custLinFactX="-14210" custLinFactNeighborX="-100000" custLinFactNeighborY="6557"/>
      <dgm:spPr>
        <a:solidFill>
          <a:srgbClr val="703865"/>
        </a:solidFill>
        <a:ln>
          <a:noFill/>
        </a:ln>
      </dgm:spPr>
    </dgm:pt>
    <dgm:pt modelId="{39E370F4-E5E2-E44A-AB54-C70BA6880342}" type="pres">
      <dgm:prSet presAssocID="{185F9104-9411-264A-A71B-CF0C0404D5C2}" presName="textBox4c" presStyleLbl="revTx" presStyleIdx="2" presStyleCnt="4" custFlipVert="0" custScaleX="261076" custScaleY="13953" custLinFactNeighborX="60864" custLinFactNeighborY="-44229">
        <dgm:presLayoutVars>
          <dgm:bulletEnabled val="1"/>
        </dgm:presLayoutVars>
      </dgm:prSet>
      <dgm:spPr/>
    </dgm:pt>
    <dgm:pt modelId="{ECC06C76-E789-9544-83A2-C1F8FD8C74DD}" type="pres">
      <dgm:prSet presAssocID="{BA709284-3678-4B38-B8F4-A778866222E6}" presName="bullet4d" presStyleLbl="node1" presStyleIdx="3" presStyleCnt="4" custLinFactX="-79825" custLinFactNeighborX="-100000" custLinFactNeighborY="-18733"/>
      <dgm:spPr>
        <a:solidFill>
          <a:srgbClr val="703865"/>
        </a:solidFill>
        <a:ln>
          <a:noFill/>
        </a:ln>
      </dgm:spPr>
    </dgm:pt>
    <dgm:pt modelId="{9A775C61-C83F-7A4B-93E9-5B9B8F5CD470}" type="pres">
      <dgm:prSet presAssocID="{BA709284-3678-4B38-B8F4-A778866222E6}" presName="textBox4d" presStyleLbl="revTx" presStyleIdx="3" presStyleCnt="4" custScaleX="214436" custScaleY="13775" custLinFactNeighborX="7058" custLinFactNeighborY="-51437">
        <dgm:presLayoutVars>
          <dgm:bulletEnabled val="1"/>
        </dgm:presLayoutVars>
      </dgm:prSet>
      <dgm:spPr/>
    </dgm:pt>
  </dgm:ptLst>
  <dgm:cxnLst>
    <dgm:cxn modelId="{A4123851-5846-9240-9917-11DC9F5B52B3}" type="presOf" srcId="{BA709284-3678-4B38-B8F4-A778866222E6}" destId="{9A775C61-C83F-7A4B-93E9-5B9B8F5CD470}" srcOrd="0" destOrd="0" presId="urn:microsoft.com/office/officeart/2005/8/layout/arrow2"/>
    <dgm:cxn modelId="{4D201F77-54BD-1240-B5F3-4C535A7C487F}" srcId="{233F2DF4-3602-418C-B5AE-A7DAF00A02C7}" destId="{185F9104-9411-264A-A71B-CF0C0404D5C2}" srcOrd="2" destOrd="0" parTransId="{32A69CE8-021A-FF4B-9EFC-B79920690E47}" sibTransId="{E19A517A-129A-8542-A5CD-1AF456781121}"/>
    <dgm:cxn modelId="{5E72B588-234E-4D5A-8E24-00E2E23A22A2}" srcId="{233F2DF4-3602-418C-B5AE-A7DAF00A02C7}" destId="{07FCEE3F-3878-4D77-9EE2-5E63D472422E}" srcOrd="0" destOrd="0" parTransId="{6D4F6A1A-7A66-4F4C-AD20-383581C2CB6B}" sibTransId="{2AE46FFD-CEA5-423C-A1FD-0E229C87A82A}"/>
    <dgm:cxn modelId="{EA171BB3-F077-3049-ACDD-07384786CBC7}" type="presOf" srcId="{07FCEE3F-3878-4D77-9EE2-5E63D472422E}" destId="{2B7583B2-750F-424C-8CC8-9C18A3CD17CF}" srcOrd="0" destOrd="0" presId="urn:microsoft.com/office/officeart/2005/8/layout/arrow2"/>
    <dgm:cxn modelId="{EDB85DBD-48DC-A642-A341-A977D9A8D8F2}" type="presOf" srcId="{3A626F80-CA05-4421-B58F-07BAD24BE101}" destId="{0CF1C76F-3A6B-4C4B-8F53-F8A60A4FF780}" srcOrd="0" destOrd="0" presId="urn:microsoft.com/office/officeart/2005/8/layout/arrow2"/>
    <dgm:cxn modelId="{13A521C0-AC12-4C78-A3AE-9B34F9027198}" srcId="{233F2DF4-3602-418C-B5AE-A7DAF00A02C7}" destId="{BA709284-3678-4B38-B8F4-A778866222E6}" srcOrd="3" destOrd="0" parTransId="{CB999B3D-4149-4780-8E95-A052ED6DA6C4}" sibTransId="{1B73DF66-162C-47B0-B77A-34AFD587526D}"/>
    <dgm:cxn modelId="{B31553E6-1EEC-425A-9118-6EF9DA6C53D5}" srcId="{233F2DF4-3602-418C-B5AE-A7DAF00A02C7}" destId="{3A626F80-CA05-4421-B58F-07BAD24BE101}" srcOrd="1" destOrd="0" parTransId="{02027060-464D-4D09-B494-58C87A8788B3}" sibTransId="{86D15E6D-F1E4-4270-AA0C-261FDF507F82}"/>
    <dgm:cxn modelId="{F6BAE6F3-911F-43F7-BDCA-874BF002C335}" type="presOf" srcId="{233F2DF4-3602-418C-B5AE-A7DAF00A02C7}" destId="{AE3382ED-872E-474D-A693-332041B0F67C}" srcOrd="0" destOrd="0" presId="urn:microsoft.com/office/officeart/2005/8/layout/arrow2"/>
    <dgm:cxn modelId="{99EFACF9-561C-F74B-829F-5BEACD38F2B1}" type="presOf" srcId="{185F9104-9411-264A-A71B-CF0C0404D5C2}" destId="{39E370F4-E5E2-E44A-AB54-C70BA6880342}" srcOrd="0" destOrd="0" presId="urn:microsoft.com/office/officeart/2005/8/layout/arrow2"/>
    <dgm:cxn modelId="{317B9DEC-9E97-49D5-9FBF-D3A6D6FFC938}" type="presParOf" srcId="{AE3382ED-872E-474D-A693-332041B0F67C}" destId="{A17C229E-F00C-44B0-ACCB-B8C5C2C51C8C}" srcOrd="0" destOrd="0" presId="urn:microsoft.com/office/officeart/2005/8/layout/arrow2"/>
    <dgm:cxn modelId="{E4B04E65-691D-7C4D-9760-7D697B4DCC25}" type="presParOf" srcId="{AE3382ED-872E-474D-A693-332041B0F67C}" destId="{8CCD073E-301F-DC45-A386-91E8FDDE0C9E}" srcOrd="1" destOrd="0" presId="urn:microsoft.com/office/officeart/2005/8/layout/arrow2"/>
    <dgm:cxn modelId="{179A17D5-1AA6-ED4D-AF83-736361A03C54}" type="presParOf" srcId="{8CCD073E-301F-DC45-A386-91E8FDDE0C9E}" destId="{B226683D-25F5-A94E-89D0-2210DCACD476}" srcOrd="0" destOrd="0" presId="urn:microsoft.com/office/officeart/2005/8/layout/arrow2"/>
    <dgm:cxn modelId="{EC91833F-DD63-834F-B405-C3537D1F7192}" type="presParOf" srcId="{8CCD073E-301F-DC45-A386-91E8FDDE0C9E}" destId="{2B7583B2-750F-424C-8CC8-9C18A3CD17CF}" srcOrd="1" destOrd="0" presId="urn:microsoft.com/office/officeart/2005/8/layout/arrow2"/>
    <dgm:cxn modelId="{3864499D-E690-4C40-83B5-82EF83CDB9EC}" type="presParOf" srcId="{8CCD073E-301F-DC45-A386-91E8FDDE0C9E}" destId="{39C91A99-1B19-A341-8DAB-AA8E6F388D0C}" srcOrd="2" destOrd="0" presId="urn:microsoft.com/office/officeart/2005/8/layout/arrow2"/>
    <dgm:cxn modelId="{7FC2243E-D715-CB46-93AE-771DFF8BD9A5}" type="presParOf" srcId="{8CCD073E-301F-DC45-A386-91E8FDDE0C9E}" destId="{0CF1C76F-3A6B-4C4B-8F53-F8A60A4FF780}" srcOrd="3" destOrd="0" presId="urn:microsoft.com/office/officeart/2005/8/layout/arrow2"/>
    <dgm:cxn modelId="{BE4C7B34-CF1F-5249-9200-BA13B9F350A0}" type="presParOf" srcId="{8CCD073E-301F-DC45-A386-91E8FDDE0C9E}" destId="{0F7589DF-1130-3E40-B45D-676F799BF298}" srcOrd="4" destOrd="0" presId="urn:microsoft.com/office/officeart/2005/8/layout/arrow2"/>
    <dgm:cxn modelId="{72BA6818-6A87-9C4E-B0DB-9254A5840690}" type="presParOf" srcId="{8CCD073E-301F-DC45-A386-91E8FDDE0C9E}" destId="{39E370F4-E5E2-E44A-AB54-C70BA6880342}" srcOrd="5" destOrd="0" presId="urn:microsoft.com/office/officeart/2005/8/layout/arrow2"/>
    <dgm:cxn modelId="{168FC279-2113-A248-BF43-7398A72BD3AD}" type="presParOf" srcId="{8CCD073E-301F-DC45-A386-91E8FDDE0C9E}" destId="{ECC06C76-E789-9544-83A2-C1F8FD8C74DD}" srcOrd="6" destOrd="0" presId="urn:microsoft.com/office/officeart/2005/8/layout/arrow2"/>
    <dgm:cxn modelId="{D0599520-01B1-CB42-9318-3603D6B059F8}" type="presParOf" srcId="{8CCD073E-301F-DC45-A386-91E8FDDE0C9E}" destId="{9A775C61-C83F-7A4B-93E9-5B9B8F5CD470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491DF1-DCAE-4B54-B9E6-69FC86ED5343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120F2F7A-3004-4A3E-B84F-6E55DB241121}">
      <dgm:prSet phldrT="[Text]" custT="1"/>
      <dgm:spPr>
        <a:ln>
          <a:solidFill>
            <a:srgbClr val="703865"/>
          </a:solidFill>
        </a:ln>
      </dgm:spPr>
      <dgm:t>
        <a:bodyPr/>
        <a:lstStyle/>
        <a:p>
          <a:r>
            <a:rPr lang="sv-SE" sz="2800" b="1">
              <a:solidFill>
                <a:srgbClr val="703865"/>
              </a:solidFill>
            </a:rPr>
            <a:t>Asien</a:t>
          </a:r>
          <a:endParaRPr lang="en-US" sz="2800" b="1">
            <a:solidFill>
              <a:srgbClr val="703865"/>
            </a:solidFill>
          </a:endParaRPr>
        </a:p>
      </dgm:t>
    </dgm:pt>
    <dgm:pt modelId="{331FAC3B-C4FD-4EEB-B544-ADF6AFD2A480}" type="parTrans" cxnId="{E474F0FF-6B88-4AF3-8D3F-1B2B615A2D53}">
      <dgm:prSet/>
      <dgm:spPr/>
      <dgm:t>
        <a:bodyPr/>
        <a:lstStyle/>
        <a:p>
          <a:endParaRPr lang="en-US" sz="2400"/>
        </a:p>
      </dgm:t>
    </dgm:pt>
    <dgm:pt modelId="{D47F74EC-C6B3-4525-8955-2151A01D74CE}" type="sibTrans" cxnId="{E474F0FF-6B88-4AF3-8D3F-1B2B615A2D53}">
      <dgm:prSet/>
      <dgm:spPr/>
      <dgm:t>
        <a:bodyPr/>
        <a:lstStyle/>
        <a:p>
          <a:endParaRPr lang="en-US" sz="2400"/>
        </a:p>
      </dgm:t>
    </dgm:pt>
    <dgm:pt modelId="{0D89CB2B-2E69-4897-8CBA-002A7B0B49F6}">
      <dgm:prSet phldrT="[Text]" custT="1"/>
      <dgm:spPr>
        <a:ln>
          <a:solidFill>
            <a:srgbClr val="703865"/>
          </a:solidFill>
        </a:ln>
      </dgm:spPr>
      <dgm:t>
        <a:bodyPr/>
        <a:lstStyle/>
        <a:p>
          <a:r>
            <a:rPr lang="sv-SE" sz="2800" b="1">
              <a:solidFill>
                <a:srgbClr val="703865"/>
              </a:solidFill>
            </a:rPr>
            <a:t>Nordamerika</a:t>
          </a:r>
          <a:endParaRPr lang="en-US" sz="2800" b="1">
            <a:solidFill>
              <a:srgbClr val="703865"/>
            </a:solidFill>
          </a:endParaRPr>
        </a:p>
      </dgm:t>
    </dgm:pt>
    <dgm:pt modelId="{6FB524B5-D46C-4822-BFE6-5AEA5B487402}" type="parTrans" cxnId="{032DCB0A-634B-41CB-9B21-E1A4A4161D31}">
      <dgm:prSet/>
      <dgm:spPr/>
      <dgm:t>
        <a:bodyPr/>
        <a:lstStyle/>
        <a:p>
          <a:endParaRPr lang="en-US" sz="2400"/>
        </a:p>
      </dgm:t>
    </dgm:pt>
    <dgm:pt modelId="{0E9E4286-C6D3-4754-BFB8-EA8B666C87C2}" type="sibTrans" cxnId="{032DCB0A-634B-41CB-9B21-E1A4A4161D31}">
      <dgm:prSet/>
      <dgm:spPr/>
      <dgm:t>
        <a:bodyPr/>
        <a:lstStyle/>
        <a:p>
          <a:endParaRPr lang="en-US" sz="2400"/>
        </a:p>
      </dgm:t>
    </dgm:pt>
    <dgm:pt modelId="{9ADB5826-E93E-4A05-A5AA-1B0B0563C48C}">
      <dgm:prSet phldrT="[Text]" custT="1"/>
      <dgm:spPr>
        <a:ln>
          <a:solidFill>
            <a:srgbClr val="703865"/>
          </a:solidFill>
        </a:ln>
      </dgm:spPr>
      <dgm:t>
        <a:bodyPr/>
        <a:lstStyle/>
        <a:p>
          <a:r>
            <a:rPr lang="sv-SE" sz="2800" b="1">
              <a:solidFill>
                <a:srgbClr val="703865"/>
              </a:solidFill>
            </a:rPr>
            <a:t>Europa</a:t>
          </a:r>
          <a:endParaRPr lang="en-US" sz="2800" b="1">
            <a:solidFill>
              <a:srgbClr val="703865"/>
            </a:solidFill>
          </a:endParaRPr>
        </a:p>
      </dgm:t>
    </dgm:pt>
    <dgm:pt modelId="{80C67882-9465-40BC-B667-3B82B3226868}" type="parTrans" cxnId="{24AD0B3D-4D1A-4854-8720-E607E5448211}">
      <dgm:prSet/>
      <dgm:spPr/>
      <dgm:t>
        <a:bodyPr/>
        <a:lstStyle/>
        <a:p>
          <a:endParaRPr lang="en-US" sz="2400"/>
        </a:p>
      </dgm:t>
    </dgm:pt>
    <dgm:pt modelId="{78979F9D-3D09-4E4A-99E5-4098B4D32277}" type="sibTrans" cxnId="{24AD0B3D-4D1A-4854-8720-E607E5448211}">
      <dgm:prSet/>
      <dgm:spPr/>
      <dgm:t>
        <a:bodyPr/>
        <a:lstStyle/>
        <a:p>
          <a:endParaRPr lang="en-US" sz="2400"/>
        </a:p>
      </dgm:t>
    </dgm:pt>
    <dgm:pt modelId="{47DCB613-B662-4097-AD01-C840F4A5D4D1}" type="pres">
      <dgm:prSet presAssocID="{F6491DF1-DCAE-4B54-B9E6-69FC86ED5343}" presName="compositeShape" presStyleCnt="0">
        <dgm:presLayoutVars>
          <dgm:dir/>
          <dgm:resizeHandles/>
        </dgm:presLayoutVars>
      </dgm:prSet>
      <dgm:spPr/>
    </dgm:pt>
    <dgm:pt modelId="{2FD51D9A-2036-418A-86FF-FD393434E72D}" type="pres">
      <dgm:prSet presAssocID="{F6491DF1-DCAE-4B54-B9E6-69FC86ED5343}" presName="pyramid" presStyleLbl="node1" presStyleIdx="0" presStyleCnt="1"/>
      <dgm:spPr>
        <a:solidFill>
          <a:srgbClr val="703865"/>
        </a:solidFill>
      </dgm:spPr>
    </dgm:pt>
    <dgm:pt modelId="{66E94948-FCA4-4ADA-A33A-F57BC3576761}" type="pres">
      <dgm:prSet presAssocID="{F6491DF1-DCAE-4B54-B9E6-69FC86ED5343}" presName="theList" presStyleCnt="0"/>
      <dgm:spPr/>
    </dgm:pt>
    <dgm:pt modelId="{0BB626B2-AADA-4FED-AC5A-ECC355B852D2}" type="pres">
      <dgm:prSet presAssocID="{120F2F7A-3004-4A3E-B84F-6E55DB241121}" presName="aNode" presStyleLbl="fgAcc1" presStyleIdx="0" presStyleCnt="3" custScaleX="141891" custLinFactY="203" custLinFactNeighborX="20817" custLinFactNeighborY="100000">
        <dgm:presLayoutVars>
          <dgm:bulletEnabled val="1"/>
        </dgm:presLayoutVars>
      </dgm:prSet>
      <dgm:spPr/>
    </dgm:pt>
    <dgm:pt modelId="{D6465B03-03BF-4427-9CDA-94FC7EE1FB5C}" type="pres">
      <dgm:prSet presAssocID="{120F2F7A-3004-4A3E-B84F-6E55DB241121}" presName="aSpace" presStyleCnt="0"/>
      <dgm:spPr/>
    </dgm:pt>
    <dgm:pt modelId="{E6B2A6E4-C250-4510-BA6A-A87D6042BA44}" type="pres">
      <dgm:prSet presAssocID="{0D89CB2B-2E69-4897-8CBA-002A7B0B49F6}" presName="aNode" presStyleLbl="fgAcc1" presStyleIdx="1" presStyleCnt="3" custScaleX="141891" custLinFactY="203" custLinFactNeighborX="20817" custLinFactNeighborY="100000">
        <dgm:presLayoutVars>
          <dgm:bulletEnabled val="1"/>
        </dgm:presLayoutVars>
      </dgm:prSet>
      <dgm:spPr/>
    </dgm:pt>
    <dgm:pt modelId="{1C0399E4-0928-4E56-A208-54E9A8C4A68A}" type="pres">
      <dgm:prSet presAssocID="{0D89CB2B-2E69-4897-8CBA-002A7B0B49F6}" presName="aSpace" presStyleCnt="0"/>
      <dgm:spPr/>
    </dgm:pt>
    <dgm:pt modelId="{3D54CB25-0E79-4250-84BC-A79A730F9354}" type="pres">
      <dgm:prSet presAssocID="{9ADB5826-E93E-4A05-A5AA-1B0B0563C48C}" presName="aNode" presStyleLbl="fgAcc1" presStyleIdx="2" presStyleCnt="3" custScaleX="141891" custLinFactY="203" custLinFactNeighborX="20817" custLinFactNeighborY="100000">
        <dgm:presLayoutVars>
          <dgm:bulletEnabled val="1"/>
        </dgm:presLayoutVars>
      </dgm:prSet>
      <dgm:spPr/>
    </dgm:pt>
    <dgm:pt modelId="{9FF3C7B4-E2A9-4904-AD19-3711962CE3EC}" type="pres">
      <dgm:prSet presAssocID="{9ADB5826-E93E-4A05-A5AA-1B0B0563C48C}" presName="aSpace" presStyleCnt="0"/>
      <dgm:spPr/>
    </dgm:pt>
  </dgm:ptLst>
  <dgm:cxnLst>
    <dgm:cxn modelId="{032DCB0A-634B-41CB-9B21-E1A4A4161D31}" srcId="{F6491DF1-DCAE-4B54-B9E6-69FC86ED5343}" destId="{0D89CB2B-2E69-4897-8CBA-002A7B0B49F6}" srcOrd="1" destOrd="0" parTransId="{6FB524B5-D46C-4822-BFE6-5AEA5B487402}" sibTransId="{0E9E4286-C6D3-4754-BFB8-EA8B666C87C2}"/>
    <dgm:cxn modelId="{3BB5D420-56E8-4005-B0C1-DEC47702B5B6}" type="presOf" srcId="{0D89CB2B-2E69-4897-8CBA-002A7B0B49F6}" destId="{E6B2A6E4-C250-4510-BA6A-A87D6042BA44}" srcOrd="0" destOrd="0" presId="urn:microsoft.com/office/officeart/2005/8/layout/pyramid2"/>
    <dgm:cxn modelId="{24AD0B3D-4D1A-4854-8720-E607E5448211}" srcId="{F6491DF1-DCAE-4B54-B9E6-69FC86ED5343}" destId="{9ADB5826-E93E-4A05-A5AA-1B0B0563C48C}" srcOrd="2" destOrd="0" parTransId="{80C67882-9465-40BC-B667-3B82B3226868}" sibTransId="{78979F9D-3D09-4E4A-99E5-4098B4D32277}"/>
    <dgm:cxn modelId="{3E9CFF4E-0E0C-439F-A136-9BC2886754F0}" type="presOf" srcId="{9ADB5826-E93E-4A05-A5AA-1B0B0563C48C}" destId="{3D54CB25-0E79-4250-84BC-A79A730F9354}" srcOrd="0" destOrd="0" presId="urn:microsoft.com/office/officeart/2005/8/layout/pyramid2"/>
    <dgm:cxn modelId="{741E3181-1558-4C65-A6E3-CC50DDC0587F}" type="presOf" srcId="{120F2F7A-3004-4A3E-B84F-6E55DB241121}" destId="{0BB626B2-AADA-4FED-AC5A-ECC355B852D2}" srcOrd="0" destOrd="0" presId="urn:microsoft.com/office/officeart/2005/8/layout/pyramid2"/>
    <dgm:cxn modelId="{C077E68E-343E-42FB-91A6-532652CC7A58}" type="presOf" srcId="{F6491DF1-DCAE-4B54-B9E6-69FC86ED5343}" destId="{47DCB613-B662-4097-AD01-C840F4A5D4D1}" srcOrd="0" destOrd="0" presId="urn:microsoft.com/office/officeart/2005/8/layout/pyramid2"/>
    <dgm:cxn modelId="{E474F0FF-6B88-4AF3-8D3F-1B2B615A2D53}" srcId="{F6491DF1-DCAE-4B54-B9E6-69FC86ED5343}" destId="{120F2F7A-3004-4A3E-B84F-6E55DB241121}" srcOrd="0" destOrd="0" parTransId="{331FAC3B-C4FD-4EEB-B544-ADF6AFD2A480}" sibTransId="{D47F74EC-C6B3-4525-8955-2151A01D74CE}"/>
    <dgm:cxn modelId="{A7DF1DE2-08D8-4553-ADB6-1C4BDCD95431}" type="presParOf" srcId="{47DCB613-B662-4097-AD01-C840F4A5D4D1}" destId="{2FD51D9A-2036-418A-86FF-FD393434E72D}" srcOrd="0" destOrd="0" presId="urn:microsoft.com/office/officeart/2005/8/layout/pyramid2"/>
    <dgm:cxn modelId="{AAE7CA4C-0A3B-4A81-85A9-228AEBCCE103}" type="presParOf" srcId="{47DCB613-B662-4097-AD01-C840F4A5D4D1}" destId="{66E94948-FCA4-4ADA-A33A-F57BC3576761}" srcOrd="1" destOrd="0" presId="urn:microsoft.com/office/officeart/2005/8/layout/pyramid2"/>
    <dgm:cxn modelId="{9E116817-B413-41F7-875F-C83ED3A662BA}" type="presParOf" srcId="{66E94948-FCA4-4ADA-A33A-F57BC3576761}" destId="{0BB626B2-AADA-4FED-AC5A-ECC355B852D2}" srcOrd="0" destOrd="0" presId="urn:microsoft.com/office/officeart/2005/8/layout/pyramid2"/>
    <dgm:cxn modelId="{9FE42964-1DC3-4974-8900-E92A78F24493}" type="presParOf" srcId="{66E94948-FCA4-4ADA-A33A-F57BC3576761}" destId="{D6465B03-03BF-4427-9CDA-94FC7EE1FB5C}" srcOrd="1" destOrd="0" presId="urn:microsoft.com/office/officeart/2005/8/layout/pyramid2"/>
    <dgm:cxn modelId="{98997876-F366-4A68-A4E1-C4070AE68A23}" type="presParOf" srcId="{66E94948-FCA4-4ADA-A33A-F57BC3576761}" destId="{E6B2A6E4-C250-4510-BA6A-A87D6042BA44}" srcOrd="2" destOrd="0" presId="urn:microsoft.com/office/officeart/2005/8/layout/pyramid2"/>
    <dgm:cxn modelId="{643445A0-87E1-4D51-AA50-2EDEB57F00AB}" type="presParOf" srcId="{66E94948-FCA4-4ADA-A33A-F57BC3576761}" destId="{1C0399E4-0928-4E56-A208-54E9A8C4A68A}" srcOrd="3" destOrd="0" presId="urn:microsoft.com/office/officeart/2005/8/layout/pyramid2"/>
    <dgm:cxn modelId="{83865B03-EC73-414F-B784-C728846E0F83}" type="presParOf" srcId="{66E94948-FCA4-4ADA-A33A-F57BC3576761}" destId="{3D54CB25-0E79-4250-84BC-A79A730F9354}" srcOrd="4" destOrd="0" presId="urn:microsoft.com/office/officeart/2005/8/layout/pyramid2"/>
    <dgm:cxn modelId="{C5DF8E27-0FCC-4075-8300-B852FA324A0D}" type="presParOf" srcId="{66E94948-FCA4-4ADA-A33A-F57BC3576761}" destId="{9FF3C7B4-E2A9-4904-AD19-3711962CE3E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B65C14-3228-4BA7-A53A-DA785FDD51B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6066A90C-1F56-4E03-87FE-5DEAE0DC36ED}">
      <dgm:prSet phldrT="[Text]" custT="1"/>
      <dgm:spPr>
        <a:solidFill>
          <a:srgbClr val="EE7D31"/>
        </a:solidFill>
      </dgm:spPr>
      <dgm:t>
        <a:bodyPr/>
        <a:lstStyle/>
        <a:p>
          <a:r>
            <a:rPr lang="sv-SE" sz="3200" b="1" err="1">
              <a:solidFill>
                <a:schemeClr val="bg1"/>
              </a:solidFill>
            </a:rPr>
            <a:t>Distribu-törer</a:t>
          </a:r>
          <a:endParaRPr lang="en-US" sz="3200" b="1">
            <a:solidFill>
              <a:schemeClr val="bg1"/>
            </a:solidFill>
          </a:endParaRPr>
        </a:p>
      </dgm:t>
    </dgm:pt>
    <dgm:pt modelId="{D26D498E-AC1E-4788-BFE7-F8BFD0E8988C}" type="parTrans" cxnId="{FF1DD302-5A9D-4105-9774-BFE93FAF4CFE}">
      <dgm:prSet/>
      <dgm:spPr/>
      <dgm:t>
        <a:bodyPr/>
        <a:lstStyle/>
        <a:p>
          <a:endParaRPr lang="en-US" sz="1050"/>
        </a:p>
      </dgm:t>
    </dgm:pt>
    <dgm:pt modelId="{8FD4121B-BFDC-4F68-A702-C03683338AD7}" type="sibTrans" cxnId="{FF1DD302-5A9D-4105-9774-BFE93FAF4CFE}">
      <dgm:prSet/>
      <dgm:spPr/>
      <dgm:t>
        <a:bodyPr/>
        <a:lstStyle/>
        <a:p>
          <a:endParaRPr lang="en-US" sz="1050"/>
        </a:p>
      </dgm:t>
    </dgm:pt>
    <dgm:pt modelId="{DEB57B3E-4EFC-40B9-8678-C0A0B92E1FA5}">
      <dgm:prSet phldrT="[Text]" custT="1"/>
      <dgm:spPr>
        <a:solidFill>
          <a:srgbClr val="EE7D31"/>
        </a:solidFill>
      </dgm:spPr>
      <dgm:t>
        <a:bodyPr/>
        <a:lstStyle/>
        <a:p>
          <a:pPr algn="l"/>
          <a:r>
            <a:rPr lang="sv-SE" sz="3400" b="1">
              <a:solidFill>
                <a:schemeClr val="bg1"/>
              </a:solidFill>
            </a:rPr>
            <a:t>  OEM</a:t>
          </a:r>
          <a:endParaRPr lang="en-US" sz="3400" b="1">
            <a:solidFill>
              <a:schemeClr val="bg1"/>
            </a:solidFill>
          </a:endParaRPr>
        </a:p>
      </dgm:t>
    </dgm:pt>
    <dgm:pt modelId="{7AF1BE3E-C108-47F6-AC1D-EAD7EDCD31F1}" type="parTrans" cxnId="{109EC2F9-002D-4A9F-BD06-A258BC9BDDB8}">
      <dgm:prSet/>
      <dgm:spPr/>
      <dgm:t>
        <a:bodyPr/>
        <a:lstStyle/>
        <a:p>
          <a:endParaRPr lang="en-US" sz="1050"/>
        </a:p>
      </dgm:t>
    </dgm:pt>
    <dgm:pt modelId="{6D2152B2-8E1C-49D8-B9AC-D05D565F28EB}" type="sibTrans" cxnId="{109EC2F9-002D-4A9F-BD06-A258BC9BDDB8}">
      <dgm:prSet/>
      <dgm:spPr/>
      <dgm:t>
        <a:bodyPr/>
        <a:lstStyle/>
        <a:p>
          <a:endParaRPr lang="en-US" sz="1050"/>
        </a:p>
      </dgm:t>
    </dgm:pt>
    <dgm:pt modelId="{67A81CF3-8931-475A-904F-EC64D55A9FB9}" type="pres">
      <dgm:prSet presAssocID="{35B65C14-3228-4BA7-A53A-DA785FDD51B0}" presName="compositeShape" presStyleCnt="0">
        <dgm:presLayoutVars>
          <dgm:chMax val="7"/>
          <dgm:dir/>
          <dgm:resizeHandles val="exact"/>
        </dgm:presLayoutVars>
      </dgm:prSet>
      <dgm:spPr/>
    </dgm:pt>
    <dgm:pt modelId="{66A61775-E3E8-41A9-8D87-218A094C53D2}" type="pres">
      <dgm:prSet presAssocID="{6066A90C-1F56-4E03-87FE-5DEAE0DC36ED}" presName="circ1" presStyleLbl="vennNode1" presStyleIdx="0" presStyleCnt="2" custLinFactNeighborY="0"/>
      <dgm:spPr/>
    </dgm:pt>
    <dgm:pt modelId="{C915E5AF-D1E8-41AE-8E70-C121E2A2BFA4}" type="pres">
      <dgm:prSet presAssocID="{6066A90C-1F56-4E03-87FE-5DEAE0DC36E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35211CE-9BA2-49B2-ACC9-4D7074CA34CE}" type="pres">
      <dgm:prSet presAssocID="{DEB57B3E-4EFC-40B9-8678-C0A0B92E1FA5}" presName="circ2" presStyleLbl="vennNode1" presStyleIdx="1" presStyleCnt="2" custLinFactNeighborX="2064"/>
      <dgm:spPr/>
    </dgm:pt>
    <dgm:pt modelId="{0A6B0385-634F-42C3-AECF-C2EA0F43A879}" type="pres">
      <dgm:prSet presAssocID="{DEB57B3E-4EFC-40B9-8678-C0A0B92E1FA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F1DD302-5A9D-4105-9774-BFE93FAF4CFE}" srcId="{35B65C14-3228-4BA7-A53A-DA785FDD51B0}" destId="{6066A90C-1F56-4E03-87FE-5DEAE0DC36ED}" srcOrd="0" destOrd="0" parTransId="{D26D498E-AC1E-4788-BFE7-F8BFD0E8988C}" sibTransId="{8FD4121B-BFDC-4F68-A702-C03683338AD7}"/>
    <dgm:cxn modelId="{22B8FC1F-4A36-4C62-886D-2431DA28E117}" type="presOf" srcId="{DEB57B3E-4EFC-40B9-8678-C0A0B92E1FA5}" destId="{0A6B0385-634F-42C3-AECF-C2EA0F43A879}" srcOrd="1" destOrd="0" presId="urn:microsoft.com/office/officeart/2005/8/layout/venn1"/>
    <dgm:cxn modelId="{C6AD4134-ED48-42FC-8D9C-481534C98713}" type="presOf" srcId="{6066A90C-1F56-4E03-87FE-5DEAE0DC36ED}" destId="{66A61775-E3E8-41A9-8D87-218A094C53D2}" srcOrd="0" destOrd="0" presId="urn:microsoft.com/office/officeart/2005/8/layout/venn1"/>
    <dgm:cxn modelId="{7EB22E61-2E9B-4AC9-A486-F70F7038439F}" type="presOf" srcId="{DEB57B3E-4EFC-40B9-8678-C0A0B92E1FA5}" destId="{735211CE-9BA2-49B2-ACC9-4D7074CA34CE}" srcOrd="0" destOrd="0" presId="urn:microsoft.com/office/officeart/2005/8/layout/venn1"/>
    <dgm:cxn modelId="{3F40044C-55FE-44C5-A170-10DE58B40369}" type="presOf" srcId="{35B65C14-3228-4BA7-A53A-DA785FDD51B0}" destId="{67A81CF3-8931-475A-904F-EC64D55A9FB9}" srcOrd="0" destOrd="0" presId="urn:microsoft.com/office/officeart/2005/8/layout/venn1"/>
    <dgm:cxn modelId="{21BDFA73-24FA-4F40-8775-EDA938A3E45D}" type="presOf" srcId="{6066A90C-1F56-4E03-87FE-5DEAE0DC36ED}" destId="{C915E5AF-D1E8-41AE-8E70-C121E2A2BFA4}" srcOrd="1" destOrd="0" presId="urn:microsoft.com/office/officeart/2005/8/layout/venn1"/>
    <dgm:cxn modelId="{109EC2F9-002D-4A9F-BD06-A258BC9BDDB8}" srcId="{35B65C14-3228-4BA7-A53A-DA785FDD51B0}" destId="{DEB57B3E-4EFC-40B9-8678-C0A0B92E1FA5}" srcOrd="1" destOrd="0" parTransId="{7AF1BE3E-C108-47F6-AC1D-EAD7EDCD31F1}" sibTransId="{6D2152B2-8E1C-49D8-B9AC-D05D565F28EB}"/>
    <dgm:cxn modelId="{CD5A4F32-B294-4685-B9A5-B36DB7BB149C}" type="presParOf" srcId="{67A81CF3-8931-475A-904F-EC64D55A9FB9}" destId="{66A61775-E3E8-41A9-8D87-218A094C53D2}" srcOrd="0" destOrd="0" presId="urn:microsoft.com/office/officeart/2005/8/layout/venn1"/>
    <dgm:cxn modelId="{1C437A8C-8334-4113-832A-B40C710C81E3}" type="presParOf" srcId="{67A81CF3-8931-475A-904F-EC64D55A9FB9}" destId="{C915E5AF-D1E8-41AE-8E70-C121E2A2BFA4}" srcOrd="1" destOrd="0" presId="urn:microsoft.com/office/officeart/2005/8/layout/venn1"/>
    <dgm:cxn modelId="{130E6C70-416A-498F-A93F-E42B2D8950DC}" type="presParOf" srcId="{67A81CF3-8931-475A-904F-EC64D55A9FB9}" destId="{735211CE-9BA2-49B2-ACC9-4D7074CA34CE}" srcOrd="2" destOrd="0" presId="urn:microsoft.com/office/officeart/2005/8/layout/venn1"/>
    <dgm:cxn modelId="{611A3F74-FEE1-48B9-9603-99021E02E0E5}" type="presParOf" srcId="{67A81CF3-8931-475A-904F-EC64D55A9FB9}" destId="{0A6B0385-634F-42C3-AECF-C2EA0F43A879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72BB24-B543-4F06-8A06-825146A192A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AED2ED1-EF72-4CF3-9A78-E9A6F7614F94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sv-SE"/>
            <a:t>Nya partners</a:t>
          </a:r>
          <a:endParaRPr lang="en-US"/>
        </a:p>
      </dgm:t>
    </dgm:pt>
    <dgm:pt modelId="{3E777127-F3B2-455E-94C8-72765A81954C}" type="parTrans" cxnId="{64479087-D3F9-43DA-A662-078C7DFAE882}">
      <dgm:prSet/>
      <dgm:spPr/>
      <dgm:t>
        <a:bodyPr/>
        <a:lstStyle/>
        <a:p>
          <a:endParaRPr lang="en-US"/>
        </a:p>
      </dgm:t>
    </dgm:pt>
    <dgm:pt modelId="{A4F512E2-5232-4CF4-A3D1-4E60DCCE031A}" type="sibTrans" cxnId="{64479087-D3F9-43DA-A662-078C7DFAE882}">
      <dgm:prSet/>
      <dgm:spPr/>
      <dgm:t>
        <a:bodyPr/>
        <a:lstStyle/>
        <a:p>
          <a:endParaRPr lang="en-US"/>
        </a:p>
      </dgm:t>
    </dgm:pt>
    <dgm:pt modelId="{514D0BE9-B239-41B2-98FB-79E8A3D16DB8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sv-SE"/>
            <a:t>Nya länder</a:t>
          </a:r>
          <a:endParaRPr lang="en-US"/>
        </a:p>
      </dgm:t>
    </dgm:pt>
    <dgm:pt modelId="{1D9FFEFD-5F6C-4AC9-9917-05DCCC4757DA}" type="parTrans" cxnId="{697217A6-67A3-459D-A179-1C3FD4979A2F}">
      <dgm:prSet/>
      <dgm:spPr/>
      <dgm:t>
        <a:bodyPr/>
        <a:lstStyle/>
        <a:p>
          <a:endParaRPr lang="en-US"/>
        </a:p>
      </dgm:t>
    </dgm:pt>
    <dgm:pt modelId="{C04B99C0-199A-457C-B25A-39D4C9C4B307}" type="sibTrans" cxnId="{697217A6-67A3-459D-A179-1C3FD4979A2F}">
      <dgm:prSet/>
      <dgm:spPr/>
      <dgm:t>
        <a:bodyPr/>
        <a:lstStyle/>
        <a:p>
          <a:endParaRPr lang="en-US"/>
        </a:p>
      </dgm:t>
    </dgm:pt>
    <dgm:pt modelId="{0A277B2B-E537-4F94-BE90-54D9E386EC63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sv-SE"/>
            <a:t>Nya erbjudanden</a:t>
          </a:r>
          <a:endParaRPr lang="en-US"/>
        </a:p>
      </dgm:t>
    </dgm:pt>
    <dgm:pt modelId="{93EE9A6B-6BD1-4ADF-8D10-1CD824B3B7D0}" type="parTrans" cxnId="{354AF104-686F-4949-AD0C-6E4553533FC0}">
      <dgm:prSet/>
      <dgm:spPr/>
      <dgm:t>
        <a:bodyPr/>
        <a:lstStyle/>
        <a:p>
          <a:endParaRPr lang="en-US"/>
        </a:p>
      </dgm:t>
    </dgm:pt>
    <dgm:pt modelId="{4A80AFD0-7F0B-4228-9E90-1711A5B6C300}" type="sibTrans" cxnId="{354AF104-686F-4949-AD0C-6E4553533FC0}">
      <dgm:prSet/>
      <dgm:spPr/>
      <dgm:t>
        <a:bodyPr/>
        <a:lstStyle/>
        <a:p>
          <a:endParaRPr lang="en-US"/>
        </a:p>
      </dgm:t>
    </dgm:pt>
    <dgm:pt modelId="{AAA21ECC-CC8C-4094-A2D5-2EDE9F541F02}" type="pres">
      <dgm:prSet presAssocID="{9D72BB24-B543-4F06-8A06-825146A192A3}" presName="Name0" presStyleCnt="0">
        <dgm:presLayoutVars>
          <dgm:dir/>
          <dgm:animLvl val="lvl"/>
          <dgm:resizeHandles val="exact"/>
        </dgm:presLayoutVars>
      </dgm:prSet>
      <dgm:spPr/>
    </dgm:pt>
    <dgm:pt modelId="{B89FFA87-AFFB-45B0-8CC5-657DAF3F0D49}" type="pres">
      <dgm:prSet presAssocID="{2AED2ED1-EF72-4CF3-9A78-E9A6F7614F94}" presName="parTxOnly" presStyleLbl="node1" presStyleIdx="0" presStyleCnt="3" custScaleY="60292" custLinFactNeighborX="-821" custLinFactNeighborY="-6601">
        <dgm:presLayoutVars>
          <dgm:chMax val="0"/>
          <dgm:chPref val="0"/>
          <dgm:bulletEnabled val="1"/>
        </dgm:presLayoutVars>
      </dgm:prSet>
      <dgm:spPr/>
    </dgm:pt>
    <dgm:pt modelId="{5BC0B787-C594-4C27-85AD-3567D90C1FAC}" type="pres">
      <dgm:prSet presAssocID="{A4F512E2-5232-4CF4-A3D1-4E60DCCE031A}" presName="parTxOnlySpace" presStyleCnt="0"/>
      <dgm:spPr/>
    </dgm:pt>
    <dgm:pt modelId="{0E6F533A-3491-43DB-A1B6-2C1AEC9AEE76}" type="pres">
      <dgm:prSet presAssocID="{514D0BE9-B239-41B2-98FB-79E8A3D16DB8}" presName="parTxOnly" presStyleLbl="node1" presStyleIdx="1" presStyleCnt="3" custScaleY="60292" custLinFactNeighborX="-6667" custLinFactNeighborY="-6601">
        <dgm:presLayoutVars>
          <dgm:chMax val="0"/>
          <dgm:chPref val="0"/>
          <dgm:bulletEnabled val="1"/>
        </dgm:presLayoutVars>
      </dgm:prSet>
      <dgm:spPr/>
    </dgm:pt>
    <dgm:pt modelId="{28AD869C-0A7B-49D8-B9AC-CCB701ED3F47}" type="pres">
      <dgm:prSet presAssocID="{C04B99C0-199A-457C-B25A-39D4C9C4B307}" presName="parTxOnlySpace" presStyleCnt="0"/>
      <dgm:spPr/>
    </dgm:pt>
    <dgm:pt modelId="{4DB13DEB-1AA2-4F40-9D9E-AD51A5B0BE00}" type="pres">
      <dgm:prSet presAssocID="{0A277B2B-E537-4F94-BE90-54D9E386EC63}" presName="parTxOnly" presStyleLbl="node1" presStyleIdx="2" presStyleCnt="3" custScaleY="60292" custLinFactNeighborX="-11313" custLinFactNeighborY="-6601">
        <dgm:presLayoutVars>
          <dgm:chMax val="0"/>
          <dgm:chPref val="0"/>
          <dgm:bulletEnabled val="1"/>
        </dgm:presLayoutVars>
      </dgm:prSet>
      <dgm:spPr/>
    </dgm:pt>
  </dgm:ptLst>
  <dgm:cxnLst>
    <dgm:cxn modelId="{354AF104-686F-4949-AD0C-6E4553533FC0}" srcId="{9D72BB24-B543-4F06-8A06-825146A192A3}" destId="{0A277B2B-E537-4F94-BE90-54D9E386EC63}" srcOrd="2" destOrd="0" parTransId="{93EE9A6B-6BD1-4ADF-8D10-1CD824B3B7D0}" sibTransId="{4A80AFD0-7F0B-4228-9E90-1711A5B6C300}"/>
    <dgm:cxn modelId="{AD69CA0B-DF11-4411-AE52-B1578B46ADF5}" type="presOf" srcId="{514D0BE9-B239-41B2-98FB-79E8A3D16DB8}" destId="{0E6F533A-3491-43DB-A1B6-2C1AEC9AEE76}" srcOrd="0" destOrd="0" presId="urn:microsoft.com/office/officeart/2005/8/layout/chevron1"/>
    <dgm:cxn modelId="{7E56841A-3AA2-4F96-96D7-5FC19EE71155}" type="presOf" srcId="{0A277B2B-E537-4F94-BE90-54D9E386EC63}" destId="{4DB13DEB-1AA2-4F40-9D9E-AD51A5B0BE00}" srcOrd="0" destOrd="0" presId="urn:microsoft.com/office/officeart/2005/8/layout/chevron1"/>
    <dgm:cxn modelId="{C15BD47A-E82C-4A0F-8398-14E7CBE686C7}" type="presOf" srcId="{9D72BB24-B543-4F06-8A06-825146A192A3}" destId="{AAA21ECC-CC8C-4094-A2D5-2EDE9F541F02}" srcOrd="0" destOrd="0" presId="urn:microsoft.com/office/officeart/2005/8/layout/chevron1"/>
    <dgm:cxn modelId="{64479087-D3F9-43DA-A662-078C7DFAE882}" srcId="{9D72BB24-B543-4F06-8A06-825146A192A3}" destId="{2AED2ED1-EF72-4CF3-9A78-E9A6F7614F94}" srcOrd="0" destOrd="0" parTransId="{3E777127-F3B2-455E-94C8-72765A81954C}" sibTransId="{A4F512E2-5232-4CF4-A3D1-4E60DCCE031A}"/>
    <dgm:cxn modelId="{9FF53695-4EED-4D37-80C7-019D1F868E28}" type="presOf" srcId="{2AED2ED1-EF72-4CF3-9A78-E9A6F7614F94}" destId="{B89FFA87-AFFB-45B0-8CC5-657DAF3F0D49}" srcOrd="0" destOrd="0" presId="urn:microsoft.com/office/officeart/2005/8/layout/chevron1"/>
    <dgm:cxn modelId="{697217A6-67A3-459D-A179-1C3FD4979A2F}" srcId="{9D72BB24-B543-4F06-8A06-825146A192A3}" destId="{514D0BE9-B239-41B2-98FB-79E8A3D16DB8}" srcOrd="1" destOrd="0" parTransId="{1D9FFEFD-5F6C-4AC9-9917-05DCCC4757DA}" sibTransId="{C04B99C0-199A-457C-B25A-39D4C9C4B307}"/>
    <dgm:cxn modelId="{3B4CAE15-2799-4A8C-8F40-699C68D3C0B2}" type="presParOf" srcId="{AAA21ECC-CC8C-4094-A2D5-2EDE9F541F02}" destId="{B89FFA87-AFFB-45B0-8CC5-657DAF3F0D49}" srcOrd="0" destOrd="0" presId="urn:microsoft.com/office/officeart/2005/8/layout/chevron1"/>
    <dgm:cxn modelId="{66C58C30-AB9C-4DF7-816E-C06CF592DCF7}" type="presParOf" srcId="{AAA21ECC-CC8C-4094-A2D5-2EDE9F541F02}" destId="{5BC0B787-C594-4C27-85AD-3567D90C1FAC}" srcOrd="1" destOrd="0" presId="urn:microsoft.com/office/officeart/2005/8/layout/chevron1"/>
    <dgm:cxn modelId="{A5BA8380-91F5-423D-B5B1-3CCA782F25E7}" type="presParOf" srcId="{AAA21ECC-CC8C-4094-A2D5-2EDE9F541F02}" destId="{0E6F533A-3491-43DB-A1B6-2C1AEC9AEE76}" srcOrd="2" destOrd="0" presId="urn:microsoft.com/office/officeart/2005/8/layout/chevron1"/>
    <dgm:cxn modelId="{1DB3E38E-75BC-4358-A780-24AACC7465F6}" type="presParOf" srcId="{AAA21ECC-CC8C-4094-A2D5-2EDE9F541F02}" destId="{28AD869C-0A7B-49D8-B9AC-CCB701ED3F47}" srcOrd="3" destOrd="0" presId="urn:microsoft.com/office/officeart/2005/8/layout/chevron1"/>
    <dgm:cxn modelId="{F065503B-1843-45C3-BE1E-9452DDD79262}" type="presParOf" srcId="{AAA21ECC-CC8C-4094-A2D5-2EDE9F541F02}" destId="{4DB13DEB-1AA2-4F40-9D9E-AD51A5B0BE00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7C229E-F00C-44B0-ACCB-B8C5C2C51C8C}">
      <dsp:nvSpPr>
        <dsp:cNvPr id="0" name=""/>
        <dsp:cNvSpPr/>
      </dsp:nvSpPr>
      <dsp:spPr>
        <a:xfrm rot="21077109">
          <a:off x="1034327" y="371677"/>
          <a:ext cx="8648725" cy="5453672"/>
        </a:xfrm>
        <a:prstGeom prst="swooshArrow">
          <a:avLst>
            <a:gd name="adj1" fmla="val 25000"/>
            <a:gd name="adj2" fmla="val 25000"/>
          </a:avLst>
        </a:prstGeom>
        <a:solidFill>
          <a:srgbClr val="703865">
            <a:alpha val="48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26683D-25F5-A94E-89D0-2210DCACD476}">
      <dsp:nvSpPr>
        <dsp:cNvPr id="0" name=""/>
        <dsp:cNvSpPr/>
      </dsp:nvSpPr>
      <dsp:spPr>
        <a:xfrm>
          <a:off x="2742161" y="4285796"/>
          <a:ext cx="230750" cy="230750"/>
        </a:xfrm>
        <a:prstGeom prst="ellipse">
          <a:avLst/>
        </a:prstGeom>
        <a:solidFill>
          <a:srgbClr val="70386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7583B2-750F-424C-8CC8-9C18A3CD17CF}">
      <dsp:nvSpPr>
        <dsp:cNvPr id="0" name=""/>
        <dsp:cNvSpPr/>
      </dsp:nvSpPr>
      <dsp:spPr>
        <a:xfrm>
          <a:off x="3175630" y="4330055"/>
          <a:ext cx="5275079" cy="613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27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sv-SE" sz="1800" b="1" kern="1200">
              <a:solidFill>
                <a:srgbClr val="703865"/>
              </a:solidFill>
            </a:rPr>
            <a:t>Utvecklat och utökat  distributionskanaler </a:t>
          </a:r>
        </a:p>
      </dsp:txBody>
      <dsp:txXfrm>
        <a:off x="3175630" y="4330055"/>
        <a:ext cx="5275079" cy="613939"/>
      </dsp:txXfrm>
    </dsp:sp>
    <dsp:sp modelId="{39C91A99-1B19-A341-8DAB-AA8E6F388D0C}">
      <dsp:nvSpPr>
        <dsp:cNvPr id="0" name=""/>
        <dsp:cNvSpPr/>
      </dsp:nvSpPr>
      <dsp:spPr>
        <a:xfrm>
          <a:off x="3720578" y="3147365"/>
          <a:ext cx="401305" cy="401305"/>
        </a:xfrm>
        <a:prstGeom prst="ellipse">
          <a:avLst/>
        </a:prstGeom>
        <a:solidFill>
          <a:srgbClr val="70386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F1C76F-3A6B-4C4B-8F53-F8A60A4FF780}">
      <dsp:nvSpPr>
        <dsp:cNvPr id="0" name=""/>
        <dsp:cNvSpPr/>
      </dsp:nvSpPr>
      <dsp:spPr>
        <a:xfrm>
          <a:off x="4168634" y="3141634"/>
          <a:ext cx="5604013" cy="1585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643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solidFill>
                <a:srgbClr val="703865"/>
              </a:solidFill>
            </a:rPr>
            <a:t>Ingått avtal med Canon vilket möjliggör försäljning av kompletta DR-system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800" b="1" kern="1200" dirty="0">
            <a:solidFill>
              <a:srgbClr val="703865"/>
            </a:solidFill>
          </a:endParaRPr>
        </a:p>
      </dsp:txBody>
      <dsp:txXfrm>
        <a:off x="4168634" y="3141634"/>
        <a:ext cx="5604013" cy="1585146"/>
      </dsp:txXfrm>
    </dsp:sp>
    <dsp:sp modelId="{0F7589DF-1130-3E40-B45D-676F799BF298}">
      <dsp:nvSpPr>
        <dsp:cNvPr id="0" name=""/>
        <dsp:cNvSpPr/>
      </dsp:nvSpPr>
      <dsp:spPr>
        <a:xfrm>
          <a:off x="5121906" y="2164290"/>
          <a:ext cx="531729" cy="531729"/>
        </a:xfrm>
        <a:prstGeom prst="ellipse">
          <a:avLst/>
        </a:prstGeom>
        <a:solidFill>
          <a:srgbClr val="70386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370F4-E5E2-E44A-AB54-C70BA6880342}">
      <dsp:nvSpPr>
        <dsp:cNvPr id="0" name=""/>
        <dsp:cNvSpPr/>
      </dsp:nvSpPr>
      <dsp:spPr>
        <a:xfrm>
          <a:off x="5580557" y="2348575"/>
          <a:ext cx="5500483" cy="540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752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>
              <a:solidFill>
                <a:srgbClr val="703865"/>
              </a:solidFill>
            </a:rPr>
            <a:t>Initierat program för sänkta produktkostnader </a:t>
          </a:r>
        </a:p>
      </dsp:txBody>
      <dsp:txXfrm>
        <a:off x="5580557" y="2348575"/>
        <a:ext cx="5500483" cy="540692"/>
      </dsp:txXfrm>
    </dsp:sp>
    <dsp:sp modelId="{ECC06C76-E789-9544-83A2-C1F8FD8C74DD}">
      <dsp:nvSpPr>
        <dsp:cNvPr id="0" name=""/>
        <dsp:cNvSpPr/>
      </dsp:nvSpPr>
      <dsp:spPr>
        <a:xfrm>
          <a:off x="6715645" y="1284924"/>
          <a:ext cx="712316" cy="712316"/>
        </a:xfrm>
        <a:prstGeom prst="ellipse">
          <a:avLst/>
        </a:prstGeom>
        <a:solidFill>
          <a:srgbClr val="70386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75C61-C83F-7A4B-93E9-5B9B8F5CD470}">
      <dsp:nvSpPr>
        <dsp:cNvPr id="0" name=""/>
        <dsp:cNvSpPr/>
      </dsp:nvSpPr>
      <dsp:spPr>
        <a:xfrm>
          <a:off x="7295929" y="1400261"/>
          <a:ext cx="4517847" cy="619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7442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>
              <a:solidFill>
                <a:srgbClr val="703865"/>
              </a:solidFill>
            </a:rPr>
            <a:t>Ingått partneravtal och utökat samarbetet med Canon Europa och USA </a:t>
          </a:r>
        </a:p>
      </dsp:txBody>
      <dsp:txXfrm>
        <a:off x="7295929" y="1400261"/>
        <a:ext cx="4517847" cy="6193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51D9A-2036-418A-86FF-FD393434E72D}">
      <dsp:nvSpPr>
        <dsp:cNvPr id="0" name=""/>
        <dsp:cNvSpPr/>
      </dsp:nvSpPr>
      <dsp:spPr>
        <a:xfrm>
          <a:off x="695678" y="0"/>
          <a:ext cx="2991009" cy="2991009"/>
        </a:xfrm>
        <a:prstGeom prst="triangle">
          <a:avLst/>
        </a:prstGeom>
        <a:solidFill>
          <a:srgbClr val="70386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B626B2-AADA-4FED-AC5A-ECC355B852D2}">
      <dsp:nvSpPr>
        <dsp:cNvPr id="0" name=""/>
        <dsp:cNvSpPr/>
      </dsp:nvSpPr>
      <dsp:spPr>
        <a:xfrm>
          <a:off x="2188684" y="390648"/>
          <a:ext cx="2758582" cy="70802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86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800" b="1" kern="1200">
              <a:solidFill>
                <a:srgbClr val="703865"/>
              </a:solidFill>
            </a:rPr>
            <a:t>Asien</a:t>
          </a:r>
          <a:endParaRPr lang="en-US" sz="2800" b="1" kern="1200">
            <a:solidFill>
              <a:srgbClr val="703865"/>
            </a:solidFill>
          </a:endParaRPr>
        </a:p>
      </dsp:txBody>
      <dsp:txXfrm>
        <a:off x="2223247" y="425211"/>
        <a:ext cx="2689456" cy="638901"/>
      </dsp:txXfrm>
    </dsp:sp>
    <dsp:sp modelId="{E6B2A6E4-C250-4510-BA6A-A87D6042BA44}">
      <dsp:nvSpPr>
        <dsp:cNvPr id="0" name=""/>
        <dsp:cNvSpPr/>
      </dsp:nvSpPr>
      <dsp:spPr>
        <a:xfrm>
          <a:off x="2188684" y="1187179"/>
          <a:ext cx="2758582" cy="70802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86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800" b="1" kern="1200">
              <a:solidFill>
                <a:srgbClr val="703865"/>
              </a:solidFill>
            </a:rPr>
            <a:t>Nordamerika</a:t>
          </a:r>
          <a:endParaRPr lang="en-US" sz="2800" b="1" kern="1200">
            <a:solidFill>
              <a:srgbClr val="703865"/>
            </a:solidFill>
          </a:endParaRPr>
        </a:p>
      </dsp:txBody>
      <dsp:txXfrm>
        <a:off x="2223247" y="1221742"/>
        <a:ext cx="2689456" cy="638901"/>
      </dsp:txXfrm>
    </dsp:sp>
    <dsp:sp modelId="{3D54CB25-0E79-4250-84BC-A79A730F9354}">
      <dsp:nvSpPr>
        <dsp:cNvPr id="0" name=""/>
        <dsp:cNvSpPr/>
      </dsp:nvSpPr>
      <dsp:spPr>
        <a:xfrm>
          <a:off x="2188684" y="1983710"/>
          <a:ext cx="2758582" cy="70802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86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800" b="1" kern="1200">
              <a:solidFill>
                <a:srgbClr val="703865"/>
              </a:solidFill>
            </a:rPr>
            <a:t>Europa</a:t>
          </a:r>
          <a:endParaRPr lang="en-US" sz="2800" b="1" kern="1200">
            <a:solidFill>
              <a:srgbClr val="703865"/>
            </a:solidFill>
          </a:endParaRPr>
        </a:p>
      </dsp:txBody>
      <dsp:txXfrm>
        <a:off x="2223247" y="2018273"/>
        <a:ext cx="2689456" cy="6389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A61775-E3E8-41A9-8D87-218A094C53D2}">
      <dsp:nvSpPr>
        <dsp:cNvPr id="0" name=""/>
        <dsp:cNvSpPr/>
      </dsp:nvSpPr>
      <dsp:spPr>
        <a:xfrm>
          <a:off x="117860" y="276974"/>
          <a:ext cx="2907217" cy="2907217"/>
        </a:xfrm>
        <a:prstGeom prst="ellipse">
          <a:avLst/>
        </a:prstGeom>
        <a:solidFill>
          <a:srgbClr val="EE7D3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200" b="1" kern="1200" err="1">
              <a:solidFill>
                <a:schemeClr val="bg1"/>
              </a:solidFill>
            </a:rPr>
            <a:t>Distribu-törer</a:t>
          </a:r>
          <a:endParaRPr lang="en-US" sz="3200" b="1" kern="1200">
            <a:solidFill>
              <a:schemeClr val="bg1"/>
            </a:solidFill>
          </a:endParaRPr>
        </a:p>
      </dsp:txBody>
      <dsp:txXfrm>
        <a:off x="523823" y="619798"/>
        <a:ext cx="1676233" cy="2221570"/>
      </dsp:txXfrm>
    </dsp:sp>
    <dsp:sp modelId="{735211CE-9BA2-49B2-ACC9-4D7074CA34CE}">
      <dsp:nvSpPr>
        <dsp:cNvPr id="0" name=""/>
        <dsp:cNvSpPr/>
      </dsp:nvSpPr>
      <dsp:spPr>
        <a:xfrm>
          <a:off x="2273157" y="276974"/>
          <a:ext cx="2907217" cy="2907217"/>
        </a:xfrm>
        <a:prstGeom prst="ellipse">
          <a:avLst/>
        </a:prstGeom>
        <a:solidFill>
          <a:srgbClr val="EE7D3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400" b="1" kern="1200">
              <a:solidFill>
                <a:schemeClr val="bg1"/>
              </a:solidFill>
            </a:rPr>
            <a:t>  OEM</a:t>
          </a:r>
          <a:endParaRPr lang="en-US" sz="3400" b="1" kern="1200">
            <a:solidFill>
              <a:schemeClr val="bg1"/>
            </a:solidFill>
          </a:endParaRPr>
        </a:p>
      </dsp:txBody>
      <dsp:txXfrm>
        <a:off x="3098178" y="619798"/>
        <a:ext cx="1676233" cy="22215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9FFA87-AFFB-45B0-8CC5-657DAF3F0D49}">
      <dsp:nvSpPr>
        <dsp:cNvPr id="0" name=""/>
        <dsp:cNvSpPr/>
      </dsp:nvSpPr>
      <dsp:spPr>
        <a:xfrm>
          <a:off x="0" y="262569"/>
          <a:ext cx="3975565" cy="958779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200" kern="1200"/>
            <a:t>Nya partners</a:t>
          </a:r>
          <a:endParaRPr lang="en-US" sz="3200" kern="1200"/>
        </a:p>
      </dsp:txBody>
      <dsp:txXfrm>
        <a:off x="479390" y="262569"/>
        <a:ext cx="3016786" cy="958779"/>
      </dsp:txXfrm>
    </dsp:sp>
    <dsp:sp modelId="{0E6F533A-3491-43DB-A1B6-2C1AEC9AEE76}">
      <dsp:nvSpPr>
        <dsp:cNvPr id="0" name=""/>
        <dsp:cNvSpPr/>
      </dsp:nvSpPr>
      <dsp:spPr>
        <a:xfrm>
          <a:off x="3554766" y="262569"/>
          <a:ext cx="3975565" cy="958779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200" kern="1200"/>
            <a:t>Nya länder</a:t>
          </a:r>
          <a:endParaRPr lang="en-US" sz="3200" kern="1200"/>
        </a:p>
      </dsp:txBody>
      <dsp:txXfrm>
        <a:off x="4034156" y="262569"/>
        <a:ext cx="3016786" cy="958779"/>
      </dsp:txXfrm>
    </dsp:sp>
    <dsp:sp modelId="{4DB13DEB-1AA2-4F40-9D9E-AD51A5B0BE00}">
      <dsp:nvSpPr>
        <dsp:cNvPr id="0" name=""/>
        <dsp:cNvSpPr/>
      </dsp:nvSpPr>
      <dsp:spPr>
        <a:xfrm>
          <a:off x="7114305" y="262569"/>
          <a:ext cx="3975565" cy="958779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200" kern="1200"/>
            <a:t>Nya erbjudanden</a:t>
          </a:r>
          <a:endParaRPr lang="en-US" sz="3200" kern="1200"/>
        </a:p>
      </dsp:txBody>
      <dsp:txXfrm>
        <a:off x="7593695" y="262569"/>
        <a:ext cx="3016786" cy="9587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08T11:02:20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24575,'0'-11'0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08T11:07:42.514"/>
    </inkml:context>
    <inkml:brush xml:id="br0">
      <inkml:brushProperty name="width" value="0.07056" units="cm"/>
      <inkml:brushProperty name="height" value="0.07056" units="cm"/>
      <inkml:brushProperty name="color" value="#A9D18E"/>
    </inkml:brush>
  </inkml:definitions>
  <inkml:trace contextRef="#ctx0" brushRef="#br0">0 397 24575,'0'8'0,"0"0"0,0 1 0,0-1 0,4 1 0,2 5 0,8 6 0,-3 1 0,9 10 0,-8-5 0,9 13 0,-10-11 0,10 9 0,-10-16 0,4 9 0,-5-13 0,0 7 0,-1-14 0,-4 3 0,3-4 0,-7 0 0,3 0 0,0-5 0,-3 4 0,2-3 0,-3-4 0,0-7 0,4-4 0,-3-8 0,7 3 0,-2-10 0,5-2 0,-1-5 0,6-7 0,-4 5 0,10-4 0,-5-1 0,5-1 0,7-2 0,-5-3 0,4 10 0,-5-10 0,-6 11 0,4-5 0,-4 6 0,-1 1 0,5 0 0,-10 5 0,4 2 0,-5 0 0,0 4 0,0 0 0,-1 7 0,-4 5 0,3 4 0,-7-2 0,3 9 0,-4-1 0,0 7 0,-4-3 0,3-1 0,-3-4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08T11:08:26.203"/>
    </inkml:context>
    <inkml:brush xml:id="br0">
      <inkml:brushProperty name="width" value="0.07056" units="cm"/>
      <inkml:brushProperty name="height" value="0.07056" units="cm"/>
      <inkml:brushProperty name="color" value="#A9D18E"/>
    </inkml:brush>
  </inkml:definitions>
  <inkml:trace contextRef="#ctx0" brushRef="#br0">0 397 24575,'0'8'0,"0"0"0,0 1 0,0-1 0,4 1 0,2 5 0,8 6 0,-3 1 0,9 10 0,-8-5 0,9 13 0,-10-11 0,10 9 0,-10-16 0,4 9 0,-5-13 0,0 7 0,-1-14 0,-4 3 0,3-4 0,-7 0 0,3 0 0,0-5 0,-3 4 0,2-3 0,-3-4 0,0-7 0,4-4 0,-3-8 0,7 3 0,-2-10 0,5-2 0,-1-5 0,6-7 0,-4 5 0,10-4 0,-5-1 0,5-1 0,7-2 0,-5-3 0,4 10 0,-5-10 0,-6 11 0,4-5 0,-4 6 0,-1 1 0,5 0 0,-10 5 0,4 2 0,-5 0 0,0 4 0,0 0 0,-1 7 0,-4 5 0,3 4 0,-7-2 0,3 9 0,-4-1 0,0 7 0,-4-3 0,3-1 0,-3-4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08T11:08:32.020"/>
    </inkml:context>
    <inkml:brush xml:id="br0">
      <inkml:brushProperty name="width" value="0.07056" units="cm"/>
      <inkml:brushProperty name="height" value="0.07056" units="cm"/>
      <inkml:brushProperty name="color" value="#A9D18E"/>
    </inkml:brush>
  </inkml:definitions>
  <inkml:trace contextRef="#ctx0" brushRef="#br0">0 397 24575,'0'8'0,"0"0"0,0 1 0,0-1 0,4 1 0,2 5 0,8 6 0,-3 1 0,9 10 0,-8-5 0,9 13 0,-10-11 0,10 9 0,-10-16 0,4 9 0,-5-13 0,0 7 0,-1-14 0,-4 3 0,3-4 0,-7 0 0,3 0 0,0-5 0,-3 4 0,2-3 0,-3-4 0,0-7 0,4-4 0,-3-8 0,7 3 0,-2-10 0,5-2 0,-1-5 0,6-7 0,-4 5 0,10-4 0,-5-1 0,5-1 0,7-2 0,-5-3 0,4 10 0,-5-10 0,-6 11 0,4-5 0,-4 6 0,-1 1 0,5 0 0,-10 5 0,4 2 0,-5 0 0,0 4 0,0 0 0,-1 7 0,-4 5 0,3 4 0,-7-2 0,3 9 0,-4-1 0,0 7 0,-4-3 0,3-1 0,-3-4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08T11:08:37.548"/>
    </inkml:context>
    <inkml:brush xml:id="br0">
      <inkml:brushProperty name="width" value="0.07056" units="cm"/>
      <inkml:brushProperty name="height" value="0.07056" units="cm"/>
      <inkml:brushProperty name="color" value="#A9D18E"/>
    </inkml:brush>
  </inkml:definitions>
  <inkml:trace contextRef="#ctx0" brushRef="#br0">0 397 24575,'0'8'0,"0"0"0,0 1 0,0-1 0,4 1 0,2 5 0,8 6 0,-3 1 0,9 10 0,-8-5 0,9 13 0,-10-11 0,10 9 0,-10-16 0,4 9 0,-5-13 0,0 7 0,-1-14 0,-4 3 0,3-4 0,-7 0 0,3 0 0,0-5 0,-3 4 0,2-3 0,-3-4 0,0-7 0,4-4 0,-3-8 0,7 3 0,-2-10 0,5-2 0,-1-5 0,6-7 0,-4 5 0,10-4 0,-5-1 0,5-1 0,7-2 0,-5-3 0,4 10 0,-5-10 0,-6 11 0,4-5 0,-4 6 0,-1 1 0,5 0 0,-10 5 0,4 2 0,-5 0 0,0 4 0,0 0 0,-1 7 0,-4 5 0,3 4 0,-7-2 0,3 9 0,-4-1 0,0 7 0,-4-3 0,3-1 0,-3-4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C8089-E8BA-4CFB-B424-A397B3E64AEF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F9B13-FCA4-442C-8969-15F315E59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68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AD50FC-2BC9-49C6-BDC0-543BB7636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0E54DDD-C29E-42A0-A01D-C794EB009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BEADD7E-CCE5-4638-8F3A-9AB480016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E08B-F702-45D4-96B7-C5C2C96670E5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ED8E1CF-9263-41EE-9769-E85A1C516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8DBD0B8-171D-48A3-ACB2-F2C8BC60D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3861-DC3C-47B2-B25B-2A8434307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7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0A93EE-93C2-46AA-A1E7-AC2BA8BEB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6AB328A-36E6-41DB-A311-E5CC48B03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3B13028-430C-4218-84FA-F8E446EAA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E08B-F702-45D4-96B7-C5C2C96670E5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FEC9C58-FB63-4B5A-86D6-ED3755BB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8B217A8-6711-4CF1-ABC8-5D8C7F827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3861-DC3C-47B2-B25B-2A8434307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6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04B601CA-4616-4726-B58E-88C76700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60B1736-FFE4-4DDB-8B0C-F668A855F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1C7B106-BFBF-4BB6-BC57-82EC5D6BF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E08B-F702-45D4-96B7-C5C2C96670E5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25AA069-3E8A-4A95-A568-3EE9E66D6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E4BA037-13C4-437D-B98E-B6E4DCEE4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3861-DC3C-47B2-B25B-2A8434307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3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844" y="-27332"/>
            <a:ext cx="12253687" cy="691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5187" y="406400"/>
            <a:ext cx="10354733" cy="812800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rgbClr val="87BA11"/>
                </a:solidFill>
              </a:defRPr>
            </a:lvl1pPr>
            <a:lvl5pPr marL="2438339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42433" y="1421553"/>
            <a:ext cx="10851727" cy="4491567"/>
          </a:xfrm>
          <a:prstGeom prst="rect">
            <a:avLst/>
          </a:prstGeom>
        </p:spPr>
        <p:txBody>
          <a:bodyPr/>
          <a:lstStyle>
            <a:lvl1pPr marL="380990" indent="-380990">
              <a:buClr>
                <a:srgbClr val="87BA11"/>
              </a:buClr>
              <a:buFont typeface="Arial" pitchFamily="34" charset="0"/>
              <a:buChar char="•"/>
              <a:defRPr sz="2133" baseline="0"/>
            </a:lvl1pPr>
            <a:lvl2pPr marL="990575" indent="-380990">
              <a:buClr>
                <a:srgbClr val="87BA11"/>
              </a:buClr>
              <a:buFont typeface="Calibri" pitchFamily="34" charset="0"/>
              <a:buChar char="–"/>
              <a:defRPr sz="1867" baseline="0"/>
            </a:lvl2pPr>
            <a:lvl3pPr marL="1523962" indent="-304792">
              <a:buClr>
                <a:srgbClr val="87BA11"/>
              </a:buClr>
              <a:buFont typeface="Calibri" pitchFamily="34" charset="0"/>
              <a:buChar char="–"/>
              <a:defRPr sz="1600" baseline="0"/>
            </a:lvl3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Click to add text (size 16)</a:t>
            </a:r>
          </a:p>
          <a:p>
            <a:pPr lvl="1"/>
            <a:r>
              <a:rPr lang="en-US" dirty="0"/>
              <a:t>Click to add text (Size 14)</a:t>
            </a:r>
          </a:p>
          <a:p>
            <a:pPr lvl="2"/>
            <a:r>
              <a:rPr lang="en-US" dirty="0"/>
              <a:t>Click to add text (Size 12)</a:t>
            </a:r>
          </a:p>
        </p:txBody>
      </p:sp>
    </p:spTree>
    <p:extLst>
      <p:ext uri="{BB962C8B-B14F-4D97-AF65-F5344CB8AC3E}">
        <p14:creationId xmlns:p14="http://schemas.microsoft.com/office/powerpoint/2010/main" val="17065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844" y="-32832"/>
            <a:ext cx="12253687" cy="692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1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844" y="-27888"/>
            <a:ext cx="12253687" cy="691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6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844" y="-27332"/>
            <a:ext cx="12253687" cy="691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2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D3F8EF6E-312C-4AA0-8931-4FD3C4723873}" type="datetimeFigureOut">
              <a:rPr lang="en-GB" smtClean="0"/>
              <a:t>13/03/2019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4714504" cy="6858000"/>
          </a:xfrm>
          <a:prstGeom prst="rect">
            <a:avLst/>
          </a:prstGeom>
          <a:solidFill>
            <a:srgbClr val="765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2606023" y="1092200"/>
            <a:ext cx="1189703" cy="154316"/>
          </a:xfrm>
          <a:prstGeom prst="rect">
            <a:avLst/>
          </a:prstGeom>
          <a:solidFill>
            <a:srgbClr val="6EA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246753" y="1388510"/>
            <a:ext cx="2686051" cy="14239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lang="en-US" sz="27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843654" y="3057779"/>
            <a:ext cx="2089151" cy="1655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3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4714505" y="1"/>
            <a:ext cx="7477496" cy="34337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7"/>
          </p:nvPr>
        </p:nvSpPr>
        <p:spPr>
          <a:xfrm>
            <a:off x="4714505" y="3433765"/>
            <a:ext cx="7477496" cy="3424237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1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D3F8EF6E-312C-4AA0-8931-4FD3C4723873}" type="datetimeFigureOut">
              <a:rPr lang="en-GB" smtClean="0"/>
              <a:t>13/03/2019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4714504" cy="6858000"/>
          </a:xfrm>
          <a:prstGeom prst="rect">
            <a:avLst/>
          </a:prstGeom>
          <a:solidFill>
            <a:srgbClr val="765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2606023" y="1092200"/>
            <a:ext cx="1189703" cy="154316"/>
          </a:xfrm>
          <a:prstGeom prst="rect">
            <a:avLst/>
          </a:prstGeom>
          <a:solidFill>
            <a:srgbClr val="6EA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246753" y="1388510"/>
            <a:ext cx="2686051" cy="14239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lang="en-US" sz="27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843654" y="3057779"/>
            <a:ext cx="2089151" cy="1655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3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714506" y="0"/>
            <a:ext cx="7477495" cy="3904488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5161755" y="4443478"/>
            <a:ext cx="6583363" cy="16732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100" b="1" i="1" kern="1200" dirty="0" smtClean="0">
                <a:solidFill>
                  <a:srgbClr val="76536E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 algn="ctr">
              <a:buNone/>
              <a:defRPr lang="en-US" sz="2100" b="1" i="1" kern="1200" dirty="0" smtClean="0">
                <a:solidFill>
                  <a:srgbClr val="76536E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 algn="ctr">
              <a:buNone/>
              <a:defRPr lang="en-US" sz="2100" b="1" i="1" kern="1200" dirty="0" smtClean="0">
                <a:solidFill>
                  <a:srgbClr val="76536E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 algn="ctr">
              <a:buNone/>
              <a:defRPr lang="en-US" sz="2100" b="1" i="1" kern="1200" dirty="0" smtClean="0">
                <a:solidFill>
                  <a:srgbClr val="76536E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 algn="ctr">
              <a:buNone/>
              <a:defRPr lang="en-US" sz="2100" b="1" i="1" kern="1200" dirty="0">
                <a:solidFill>
                  <a:srgbClr val="76536E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00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1" y="-3321"/>
            <a:ext cx="4164189" cy="3375892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/>
          <p:cNvSpPr/>
          <p:nvPr/>
        </p:nvSpPr>
        <p:spPr>
          <a:xfrm>
            <a:off x="0" y="3372571"/>
            <a:ext cx="4164189" cy="3494552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b="1" i="0" kern="120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E2D923-FA73-FE48-94A1-E3DC8F817B5C}" type="slidenum">
              <a:rPr lang="en-US" sz="1200" smtClean="0"/>
              <a:pPr/>
              <a:t>‹#›</a:t>
            </a:fld>
            <a:endParaRPr lang="en-US" sz="1200"/>
          </a:p>
        </p:txBody>
      </p:sp>
      <p:sp>
        <p:nvSpPr>
          <p:cNvPr id="9" name="Rectangle 8"/>
          <p:cNvSpPr/>
          <p:nvPr/>
        </p:nvSpPr>
        <p:spPr>
          <a:xfrm>
            <a:off x="0" y="3372575"/>
            <a:ext cx="3733800" cy="112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1" y="3372575"/>
            <a:ext cx="4315327" cy="112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4799078" y="664856"/>
            <a:ext cx="1189703" cy="154316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29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799077" y="940839"/>
            <a:ext cx="6841236" cy="646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700" b="1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4799014" y="1708346"/>
            <a:ext cx="6840537" cy="3192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>
              <a:buNone/>
              <a:defRPr lang="en-US" sz="14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0" y="-3175"/>
            <a:ext cx="4164013" cy="33750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34" name="Picture Placeholder 32"/>
          <p:cNvSpPr>
            <a:spLocks noGrp="1"/>
          </p:cNvSpPr>
          <p:nvPr>
            <p:ph type="pic" sz="quarter" idx="17"/>
          </p:nvPr>
        </p:nvSpPr>
        <p:spPr>
          <a:xfrm>
            <a:off x="0" y="3482977"/>
            <a:ext cx="4164013" cy="33750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64013" y="5229728"/>
            <a:ext cx="8027987" cy="1637397"/>
          </a:xfrm>
          <a:prstGeom prst="rect">
            <a:avLst/>
          </a:prstGeom>
          <a:solidFill>
            <a:srgbClr val="765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799013" y="5557531"/>
            <a:ext cx="6970712" cy="9715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800" b="1" i="1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 algn="ctr">
              <a:buNone/>
              <a:defRPr lang="en-US" sz="1800" b="1" i="1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 algn="ctr">
              <a:buNone/>
              <a:defRPr lang="en-US" sz="1800" b="1" i="1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 algn="ctr">
              <a:buNone/>
              <a:defRPr lang="en-US" sz="1800" b="1" i="1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 algn="ctr">
              <a:buNone/>
              <a:defRPr lang="en-US" sz="1800" b="1" i="1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73944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A50B3B-95BF-4A86-9C80-15820D04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0C78B80-4A78-4AFD-963F-28696723D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E12C7A-0352-4227-86D9-98F11CED8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E08B-F702-45D4-96B7-C5C2C96670E5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899B35E-A7B8-4AE3-B3A4-4154E7729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FDCA5F0-F0C6-47FB-98D2-6B5882A3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3861-DC3C-47B2-B25B-2A8434307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1" y="-3321"/>
            <a:ext cx="4164189" cy="3375892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/>
          <p:cNvSpPr/>
          <p:nvPr/>
        </p:nvSpPr>
        <p:spPr>
          <a:xfrm>
            <a:off x="0" y="3372571"/>
            <a:ext cx="4164189" cy="3494552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3372575"/>
            <a:ext cx="3733800" cy="112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1" y="3372575"/>
            <a:ext cx="4315327" cy="112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0" y="-3175"/>
            <a:ext cx="4164013" cy="33750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34" name="Picture Placeholder 32"/>
          <p:cNvSpPr>
            <a:spLocks noGrp="1"/>
          </p:cNvSpPr>
          <p:nvPr>
            <p:ph type="pic" sz="quarter" idx="17"/>
          </p:nvPr>
        </p:nvSpPr>
        <p:spPr>
          <a:xfrm>
            <a:off x="0" y="3482977"/>
            <a:ext cx="4164013" cy="33750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799078" y="664856"/>
            <a:ext cx="1189703" cy="154316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37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799077" y="940839"/>
            <a:ext cx="6841236" cy="646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700" b="1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8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4799014" y="1708346"/>
            <a:ext cx="6840537" cy="3192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>
              <a:buNone/>
              <a:defRPr lang="en-US" sz="14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7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799078" y="664856"/>
            <a:ext cx="1189703" cy="154316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799077" y="940839"/>
            <a:ext cx="6841236" cy="646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700" b="1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9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4799014" y="1708346"/>
            <a:ext cx="6840537" cy="3192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>
              <a:buNone/>
              <a:defRPr lang="en-US" sz="14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-1" y="-3322"/>
            <a:ext cx="4164189" cy="6862937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0" y="-3175"/>
            <a:ext cx="4164013" cy="6861174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164013" y="5239560"/>
            <a:ext cx="8027987" cy="1628273"/>
          </a:xfrm>
          <a:prstGeom prst="rect">
            <a:avLst/>
          </a:prstGeom>
          <a:solidFill>
            <a:srgbClr val="765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799013" y="5557531"/>
            <a:ext cx="6970712" cy="9715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800" b="1" i="1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 algn="ctr">
              <a:buNone/>
              <a:defRPr lang="en-US" sz="1800" b="1" i="1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 algn="ctr">
              <a:buNone/>
              <a:defRPr lang="en-US" sz="1800" b="1" i="1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 algn="ctr">
              <a:buNone/>
              <a:defRPr lang="en-US" sz="1800" b="1" i="1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 algn="ctr">
              <a:buNone/>
              <a:defRPr lang="en-US" sz="1800" b="1" i="1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26242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99078" y="664856"/>
            <a:ext cx="1189703" cy="154316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799077" y="940839"/>
            <a:ext cx="6841236" cy="646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700" b="1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4799014" y="1708346"/>
            <a:ext cx="6840537" cy="4377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>
              <a:buNone/>
              <a:defRPr lang="en-US" sz="14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1" y="-3322"/>
            <a:ext cx="4164189" cy="6861321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0" y="-3175"/>
            <a:ext cx="4164013" cy="6861174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1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99078" y="664856"/>
            <a:ext cx="1189703" cy="154316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799077" y="940839"/>
            <a:ext cx="6841236" cy="646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700" b="1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4799014" y="1708346"/>
            <a:ext cx="6840537" cy="4377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>
              <a:buNone/>
              <a:defRPr lang="en-US" sz="14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1" y="-3322"/>
            <a:ext cx="4164189" cy="6861322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127319" y="2"/>
            <a:ext cx="156258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>
                <a:solidFill>
                  <a:srgbClr val="748183"/>
                </a:solidFill>
                <a:latin typeface="Myriad Pro" charset="0"/>
                <a:ea typeface="Myriad Pro" charset="0"/>
                <a:cs typeface="Myriad Pro" charset="0"/>
              </a:rPr>
              <a:t>“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46997" y="844997"/>
            <a:ext cx="3614739" cy="5275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100" b="1" i="1" kern="1200" smtClean="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342900" indent="0">
              <a:buNone/>
              <a:defRPr lang="en-US" sz="2100" b="1" i="1" kern="1200" smtClean="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2pPr>
            <a:lvl3pPr marL="685800" indent="0">
              <a:buNone/>
              <a:defRPr lang="en-US" sz="2100" b="1" i="1" kern="1200" smtClean="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3pPr>
            <a:lvl4pPr marL="1028700" indent="0">
              <a:buNone/>
              <a:defRPr lang="en-US" sz="2100" b="1" i="1" kern="1200" smtClean="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4pPr>
            <a:lvl5pPr marL="1371600" indent="0">
              <a:buNone/>
              <a:defRPr lang="en-US" sz="2100" b="1" i="1" kern="120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1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99078" y="664856"/>
            <a:ext cx="1189703" cy="154316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799077" y="940839"/>
            <a:ext cx="6841236" cy="646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700" b="1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4799014" y="1708346"/>
            <a:ext cx="6840537" cy="4377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>
              <a:buNone/>
              <a:defRPr lang="en-US" sz="14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1" y="-3322"/>
            <a:ext cx="4164189" cy="3486297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46997" y="844998"/>
            <a:ext cx="3614739" cy="2441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100" b="1" i="1" kern="1200" smtClean="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342900" indent="0">
              <a:buNone/>
              <a:defRPr lang="en-US" sz="2100" b="1" i="1" kern="1200" smtClean="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2pPr>
            <a:lvl3pPr marL="685800" indent="0">
              <a:buNone/>
              <a:defRPr lang="en-US" sz="2100" b="1" i="1" kern="1200" smtClean="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3pPr>
            <a:lvl4pPr marL="1028700" indent="0">
              <a:buNone/>
              <a:defRPr lang="en-US" sz="2100" b="1" i="1" kern="1200" smtClean="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4pPr>
            <a:lvl5pPr marL="1371600" indent="0">
              <a:buNone/>
              <a:defRPr lang="en-US" sz="2100" b="1" i="1" kern="120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Picture Placeholder 32"/>
          <p:cNvSpPr>
            <a:spLocks noGrp="1"/>
          </p:cNvSpPr>
          <p:nvPr>
            <p:ph type="pic" sz="quarter" idx="17"/>
          </p:nvPr>
        </p:nvSpPr>
        <p:spPr>
          <a:xfrm>
            <a:off x="0" y="3482977"/>
            <a:ext cx="4164013" cy="33750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9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147818" y="-13218"/>
            <a:ext cx="5044183" cy="6871218"/>
          </a:xfrm>
          <a:prstGeom prst="rect">
            <a:avLst/>
          </a:prstGeom>
          <a:solidFill>
            <a:srgbClr val="765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/>
          <p:cNvSpPr/>
          <p:nvPr/>
        </p:nvSpPr>
        <p:spPr>
          <a:xfrm>
            <a:off x="7803" y="-5706"/>
            <a:ext cx="3528339" cy="3387325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-7960" y="-13218"/>
            <a:ext cx="3528189" cy="338645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611825" y="-3322"/>
            <a:ext cx="3528339" cy="3387325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Picture Placeholder 32"/>
          <p:cNvSpPr>
            <a:spLocks noGrp="1"/>
          </p:cNvSpPr>
          <p:nvPr>
            <p:ph type="pic" sz="quarter" idx="17"/>
          </p:nvPr>
        </p:nvSpPr>
        <p:spPr>
          <a:xfrm>
            <a:off x="3611827" y="-3175"/>
            <a:ext cx="3528189" cy="338645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611825" y="3465182"/>
            <a:ext cx="3528339" cy="4115491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Picture Placeholder 32"/>
          <p:cNvSpPr>
            <a:spLocks noGrp="1"/>
          </p:cNvSpPr>
          <p:nvPr>
            <p:ph type="pic" sz="quarter" idx="18"/>
          </p:nvPr>
        </p:nvSpPr>
        <p:spPr>
          <a:xfrm>
            <a:off x="3611827" y="3459687"/>
            <a:ext cx="3528189" cy="338645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-150" y="3465905"/>
            <a:ext cx="3528339" cy="3387325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Picture Placeholder 32"/>
          <p:cNvSpPr>
            <a:spLocks noGrp="1"/>
          </p:cNvSpPr>
          <p:nvPr>
            <p:ph type="pic" sz="quarter" idx="19"/>
          </p:nvPr>
        </p:nvSpPr>
        <p:spPr>
          <a:xfrm>
            <a:off x="-15921" y="3466052"/>
            <a:ext cx="3528189" cy="338645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28189" y="2"/>
            <a:ext cx="91440" cy="742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/>
        </p:nvSpPr>
        <p:spPr>
          <a:xfrm>
            <a:off x="1" y="3383280"/>
            <a:ext cx="5406751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Rectangle 26"/>
          <p:cNvSpPr/>
          <p:nvPr/>
        </p:nvSpPr>
        <p:spPr>
          <a:xfrm>
            <a:off x="7691382" y="867612"/>
            <a:ext cx="1189703" cy="154316"/>
          </a:xfrm>
          <a:prstGeom prst="rect">
            <a:avLst/>
          </a:prstGeom>
          <a:solidFill>
            <a:srgbClr val="6EA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2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7715741" y="1163921"/>
            <a:ext cx="3925655" cy="969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27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7715741" y="2356409"/>
            <a:ext cx="3925655" cy="1655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3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171353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147818" y="-13218"/>
            <a:ext cx="5044183" cy="6871218"/>
          </a:xfrm>
          <a:prstGeom prst="rect">
            <a:avLst/>
          </a:prstGeom>
          <a:solidFill>
            <a:srgbClr val="765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/>
          <p:cNvSpPr/>
          <p:nvPr/>
        </p:nvSpPr>
        <p:spPr>
          <a:xfrm>
            <a:off x="0" y="12226"/>
            <a:ext cx="7087659" cy="6845774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-7960" y="-13218"/>
            <a:ext cx="7155779" cy="6871218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691382" y="867612"/>
            <a:ext cx="1189703" cy="154316"/>
          </a:xfrm>
          <a:prstGeom prst="rect">
            <a:avLst/>
          </a:prstGeom>
          <a:solidFill>
            <a:srgbClr val="6EA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2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7715741" y="1163921"/>
            <a:ext cx="3925655" cy="969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27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7715741" y="2356409"/>
            <a:ext cx="3925655" cy="1655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3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31810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852499" y="775702"/>
            <a:ext cx="1189703" cy="154316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763662" y="1046334"/>
            <a:ext cx="5509351" cy="646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700" b="1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763599" y="2334951"/>
            <a:ext cx="5509384" cy="3192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>
              <a:buNone/>
              <a:defRPr lang="en-US" sz="14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147818" y="2394"/>
            <a:ext cx="5044183" cy="6855606"/>
          </a:xfrm>
          <a:prstGeom prst="rect">
            <a:avLst/>
          </a:prstGeom>
          <a:solidFill>
            <a:srgbClr val="765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96114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52499" y="775702"/>
            <a:ext cx="1189703" cy="154316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763661" y="1046334"/>
            <a:ext cx="10504108" cy="646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700" b="1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763597" y="1813841"/>
            <a:ext cx="10504171" cy="4286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>
              <a:buNone/>
              <a:defRPr lang="en-US" sz="14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12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52499" y="775702"/>
            <a:ext cx="1189703" cy="154316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763661" y="1046334"/>
            <a:ext cx="10504108" cy="646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700" b="1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763598" y="1813841"/>
            <a:ext cx="5046653" cy="4286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>
              <a:buNone/>
              <a:defRPr lang="en-US" sz="14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30"/>
          <p:cNvSpPr>
            <a:spLocks noGrp="1"/>
          </p:cNvSpPr>
          <p:nvPr>
            <p:ph type="body" sz="quarter" idx="16"/>
          </p:nvPr>
        </p:nvSpPr>
        <p:spPr>
          <a:xfrm>
            <a:off x="5972175" y="1808839"/>
            <a:ext cx="5295595" cy="4286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>
              <a:buNone/>
              <a:defRPr lang="en-US" sz="14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73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91C6E5-06CA-4BF6-A026-AB056856F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DE64BFE-9B79-4DC2-9122-CF63C33F8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79E3462-E617-42F9-8155-72B5F4AD5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E08B-F702-45D4-96B7-C5C2C96670E5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7D0BE23-308A-4ADD-A5D1-99C653379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20FBA9B-AA75-4518-BD8E-DD1C0AF56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3861-DC3C-47B2-B25B-2A8434307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7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52499" y="775702"/>
            <a:ext cx="1189703" cy="154316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763661" y="1046334"/>
            <a:ext cx="10504108" cy="646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700" b="1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8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52499" y="775702"/>
            <a:ext cx="1189703" cy="154316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763661" y="1046334"/>
            <a:ext cx="10504108" cy="646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700" b="1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52497" y="2134113"/>
            <a:ext cx="1851371" cy="1851371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595699" y="2134113"/>
            <a:ext cx="1851371" cy="1851371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338900" y="2134113"/>
            <a:ext cx="1851371" cy="1851371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082100" y="2134113"/>
            <a:ext cx="1851371" cy="1851371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852489" y="4138615"/>
            <a:ext cx="1851025" cy="1692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4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3596045" y="4138615"/>
            <a:ext cx="1851025" cy="1692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4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338901" y="4138615"/>
            <a:ext cx="1851025" cy="1692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4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082446" y="4138615"/>
            <a:ext cx="1851025" cy="1692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4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96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714504" y="-206477"/>
            <a:ext cx="7477496" cy="4859438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4714504" cy="6935134"/>
          </a:xfrm>
          <a:prstGeom prst="rect">
            <a:avLst/>
          </a:prstGeom>
          <a:solidFill>
            <a:srgbClr val="765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2606023" y="1092200"/>
            <a:ext cx="1189703" cy="154316"/>
          </a:xfrm>
          <a:prstGeom prst="rect">
            <a:avLst/>
          </a:prstGeom>
          <a:solidFill>
            <a:srgbClr val="6EA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246753" y="1388510"/>
            <a:ext cx="2686051" cy="14239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lang="en-US" sz="27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843654" y="3057779"/>
            <a:ext cx="2089151" cy="1655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3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14133" y="4652961"/>
            <a:ext cx="7477867" cy="222465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100" b="1" i="1" kern="1200" dirty="0" smtClean="0">
                <a:solidFill>
                  <a:srgbClr val="76536E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 algn="ctr">
              <a:buNone/>
              <a:defRPr lang="en-US" sz="2100" b="1" i="1" kern="1200" dirty="0" smtClean="0">
                <a:solidFill>
                  <a:srgbClr val="76536E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 algn="ctr">
              <a:buNone/>
              <a:defRPr lang="en-US" sz="2100" b="1" i="1" kern="1200" dirty="0" smtClean="0">
                <a:solidFill>
                  <a:srgbClr val="76536E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 algn="ctr">
              <a:buNone/>
              <a:defRPr lang="en-US" sz="2100" b="1" i="1" kern="1200" dirty="0" smtClean="0">
                <a:solidFill>
                  <a:srgbClr val="76536E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 algn="ctr">
              <a:buNone/>
              <a:defRPr lang="en-US" sz="2100" b="1" i="1" kern="1200" dirty="0">
                <a:solidFill>
                  <a:srgbClr val="76536E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4714504" y="-1"/>
            <a:ext cx="7477125" cy="4652961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30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99078" y="664856"/>
            <a:ext cx="1189703" cy="154316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799077" y="940839"/>
            <a:ext cx="6841236" cy="646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700" b="1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4799014" y="1708346"/>
            <a:ext cx="6840537" cy="4377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>
              <a:buNone/>
              <a:defRPr lang="en-US" sz="14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1" y="-3322"/>
            <a:ext cx="4164189" cy="4624483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127319" y="2"/>
            <a:ext cx="156258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>
                <a:solidFill>
                  <a:srgbClr val="748183"/>
                </a:solidFill>
                <a:latin typeface="Myriad Pro" charset="0"/>
                <a:ea typeface="Myriad Pro" charset="0"/>
                <a:cs typeface="Myriad Pro" charset="0"/>
              </a:rPr>
              <a:t>“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46997" y="844997"/>
            <a:ext cx="3614739" cy="3245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100" b="1" i="1" kern="1200" smtClean="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342900" indent="0">
              <a:buNone/>
              <a:defRPr lang="en-US" sz="2100" b="1" i="1" kern="1200" smtClean="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2pPr>
            <a:lvl3pPr marL="685800" indent="0">
              <a:buNone/>
              <a:defRPr lang="en-US" sz="2100" b="1" i="1" kern="1200" smtClean="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3pPr>
            <a:lvl4pPr marL="1028700" indent="0">
              <a:buNone/>
              <a:defRPr lang="en-US" sz="2100" b="1" i="1" kern="1200" smtClean="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4pPr>
            <a:lvl5pPr marL="1371600" indent="0">
              <a:buNone/>
              <a:defRPr lang="en-US" sz="2100" b="1" i="1" kern="120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4621161"/>
            <a:ext cx="4164189" cy="2245962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Picture Placeholder 32"/>
          <p:cNvSpPr>
            <a:spLocks noGrp="1"/>
          </p:cNvSpPr>
          <p:nvPr>
            <p:ph type="pic" sz="quarter" idx="17"/>
          </p:nvPr>
        </p:nvSpPr>
        <p:spPr>
          <a:xfrm>
            <a:off x="0" y="4621163"/>
            <a:ext cx="4164013" cy="2236839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59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17522" y="576717"/>
            <a:ext cx="5496465" cy="5548780"/>
          </a:xfrm>
          <a:prstGeom prst="rect">
            <a:avLst/>
          </a:prstGeom>
          <a:solidFill>
            <a:srgbClr val="765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/>
          <p:cNvSpPr/>
          <p:nvPr/>
        </p:nvSpPr>
        <p:spPr>
          <a:xfrm>
            <a:off x="1261086" y="1457547"/>
            <a:ext cx="1189703" cy="154316"/>
          </a:xfrm>
          <a:prstGeom prst="rect">
            <a:avLst/>
          </a:prstGeom>
          <a:solidFill>
            <a:srgbClr val="6EA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285445" y="1753856"/>
            <a:ext cx="3925655" cy="969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27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285445" y="2946344"/>
            <a:ext cx="3925655" cy="1655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3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64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248150" y="766765"/>
            <a:ext cx="7550151" cy="5673725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248150" y="766765"/>
            <a:ext cx="7550151" cy="56737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574" y="1175517"/>
            <a:ext cx="4398319" cy="44008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82542" y="2368644"/>
            <a:ext cx="1279079" cy="225419"/>
          </a:xfrm>
          <a:prstGeom prst="rect">
            <a:avLst/>
          </a:prstGeom>
          <a:solidFill>
            <a:srgbClr val="6EA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16" name="Vertical Text Placeholder 15"/>
          <p:cNvSpPr>
            <a:spLocks noGrp="1"/>
          </p:cNvSpPr>
          <p:nvPr>
            <p:ph type="body" orient="vert" sz="quarter" idx="14"/>
          </p:nvPr>
        </p:nvSpPr>
        <p:spPr>
          <a:xfrm>
            <a:off x="1686291" y="2863820"/>
            <a:ext cx="3402883" cy="208180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lang="en-US" sz="2400" b="1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52613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D3F8EF6E-312C-4AA0-8931-4FD3C4723873}" type="datetimeFigureOut">
              <a:rPr lang="en-GB" smtClean="0"/>
              <a:t>13/03/2019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978400" cy="6922908"/>
          </a:xfrm>
          <a:prstGeom prst="rect">
            <a:avLst/>
          </a:prstGeom>
          <a:solidFill>
            <a:srgbClr val="765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462" y="1388508"/>
            <a:ext cx="3538087" cy="1381124"/>
          </a:xfrm>
          <a:prstGeom prst="rect">
            <a:avLst/>
          </a:prstGeom>
        </p:spPr>
        <p:txBody>
          <a:bodyPr anchor="t"/>
          <a:lstStyle>
            <a:lvl1pPr algn="r">
              <a:defRPr sz="2400" b="1" i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40506" y="1124792"/>
            <a:ext cx="1586271" cy="121727"/>
          </a:xfrm>
          <a:prstGeom prst="rect">
            <a:avLst/>
          </a:prstGeom>
          <a:solidFill>
            <a:srgbClr val="6EA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1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D3F8EF6E-312C-4AA0-8931-4FD3C4723873}" type="datetimeFigureOut">
              <a:rPr lang="en-GB" smtClean="0"/>
              <a:t>13/03/2019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978400" cy="6922908"/>
          </a:xfrm>
          <a:prstGeom prst="rect">
            <a:avLst/>
          </a:prstGeom>
          <a:solidFill>
            <a:srgbClr val="765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462" y="1388508"/>
            <a:ext cx="3538087" cy="1381124"/>
          </a:xfrm>
          <a:prstGeom prst="rect">
            <a:avLst/>
          </a:prstGeom>
        </p:spPr>
        <p:txBody>
          <a:bodyPr anchor="t"/>
          <a:lstStyle>
            <a:lvl1pPr algn="r">
              <a:defRPr sz="2400" b="1" i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40506" y="1124792"/>
            <a:ext cx="1586271" cy="121727"/>
          </a:xfrm>
          <a:prstGeom prst="rect">
            <a:avLst/>
          </a:prstGeom>
          <a:solidFill>
            <a:srgbClr val="6EA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2911624"/>
            <a:ext cx="2785547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3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978400" y="0"/>
            <a:ext cx="72136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350">
                <a:solidFill>
                  <a:srgbClr val="595959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7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564" y="995012"/>
            <a:ext cx="10319237" cy="8001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1" i="0">
                <a:solidFill>
                  <a:srgbClr val="595959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4564" y="1795112"/>
            <a:ext cx="10319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25" b="0" i="0">
                <a:solidFill>
                  <a:srgbClr val="595959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D3F8EF6E-312C-4AA0-8931-4FD3C4723873}" type="datetimeFigureOut">
              <a:rPr lang="en-GB" smtClean="0"/>
              <a:t>13/03/2019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143128" y="762188"/>
            <a:ext cx="1584960" cy="130710"/>
          </a:xfrm>
          <a:prstGeom prst="rect">
            <a:avLst/>
          </a:prstGeom>
          <a:solidFill>
            <a:srgbClr val="765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9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 Regular" charset="0"/>
              </a:defRPr>
            </a:lvl1pPr>
          </a:lstStyle>
          <a:p>
            <a:fld id="{D3F8EF6E-312C-4AA0-8931-4FD3C4723873}" type="datetimeFigureOut">
              <a:rPr lang="en-GB" smtClean="0"/>
              <a:t>13/03/2019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 Regular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13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5B28CE-B4B7-4547-8E2D-348522180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258738B-6112-42D2-BF3E-87FE4AD374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5995AE9-F08F-4518-B152-2DCF9A5C4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864B617-C6DC-42B8-93D9-F0F38BB0F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E08B-F702-45D4-96B7-C5C2C96670E5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54E0000-C056-4139-8713-1529551B3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6C6A2A7-26BD-4F12-A59A-60CE5B112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3861-DC3C-47B2-B25B-2A8434307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3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 Regular" charset="0"/>
              </a:defRPr>
            </a:lvl1pPr>
          </a:lstStyle>
          <a:p>
            <a:fld id="{D3F8EF6E-312C-4AA0-8931-4FD3C4723873}" type="datetimeFigureOut">
              <a:rPr lang="en-GB" smtClean="0"/>
              <a:t>13/03/2019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 Regular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98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1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844" y="-32832"/>
            <a:ext cx="12253687" cy="692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5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844" y="-27888"/>
            <a:ext cx="12253687" cy="691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844" y="-27332"/>
            <a:ext cx="12253687" cy="691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3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D3F8EF6E-312C-4AA0-8931-4FD3C4723873}" type="datetimeFigureOut">
              <a:rPr lang="en-GB" smtClean="0"/>
              <a:t>13/03/2019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4714504" cy="6858000"/>
          </a:xfrm>
          <a:prstGeom prst="rect">
            <a:avLst/>
          </a:prstGeom>
          <a:solidFill>
            <a:srgbClr val="765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2606023" y="1092200"/>
            <a:ext cx="1189703" cy="154316"/>
          </a:xfrm>
          <a:prstGeom prst="rect">
            <a:avLst/>
          </a:prstGeom>
          <a:solidFill>
            <a:srgbClr val="6EA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246753" y="1388510"/>
            <a:ext cx="2686051" cy="14239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lang="en-US" sz="27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843654" y="3057779"/>
            <a:ext cx="2089151" cy="1655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3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4714505" y="1"/>
            <a:ext cx="7477496" cy="34337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7"/>
          </p:nvPr>
        </p:nvSpPr>
        <p:spPr>
          <a:xfrm>
            <a:off x="4714505" y="3433765"/>
            <a:ext cx="7477496" cy="3424237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D3F8EF6E-312C-4AA0-8931-4FD3C4723873}" type="datetimeFigureOut">
              <a:rPr lang="en-GB" smtClean="0"/>
              <a:t>13/03/2019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4714504" cy="6858000"/>
          </a:xfrm>
          <a:prstGeom prst="rect">
            <a:avLst/>
          </a:prstGeom>
          <a:solidFill>
            <a:srgbClr val="765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2606023" y="1092200"/>
            <a:ext cx="1189703" cy="154316"/>
          </a:xfrm>
          <a:prstGeom prst="rect">
            <a:avLst/>
          </a:prstGeom>
          <a:solidFill>
            <a:srgbClr val="6EA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246753" y="1388510"/>
            <a:ext cx="2686051" cy="14239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lang="en-US" sz="27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843654" y="3057779"/>
            <a:ext cx="2089151" cy="1655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3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714506" y="0"/>
            <a:ext cx="7477495" cy="3904488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5161755" y="4443478"/>
            <a:ext cx="6583363" cy="16732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100" b="1" i="1" kern="1200" dirty="0" smtClean="0">
                <a:solidFill>
                  <a:srgbClr val="76536E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 algn="ctr">
              <a:buNone/>
              <a:defRPr lang="en-US" sz="2100" b="1" i="1" kern="1200" dirty="0" smtClean="0">
                <a:solidFill>
                  <a:srgbClr val="76536E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 algn="ctr">
              <a:buNone/>
              <a:defRPr lang="en-US" sz="2100" b="1" i="1" kern="1200" dirty="0" smtClean="0">
                <a:solidFill>
                  <a:srgbClr val="76536E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 algn="ctr">
              <a:buNone/>
              <a:defRPr lang="en-US" sz="2100" b="1" i="1" kern="1200" dirty="0" smtClean="0">
                <a:solidFill>
                  <a:srgbClr val="76536E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 algn="ctr">
              <a:buNone/>
              <a:defRPr lang="en-US" sz="2100" b="1" i="1" kern="1200" dirty="0">
                <a:solidFill>
                  <a:srgbClr val="76536E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10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1" y="-3321"/>
            <a:ext cx="4164189" cy="3375892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/>
          <p:cNvSpPr/>
          <p:nvPr/>
        </p:nvSpPr>
        <p:spPr>
          <a:xfrm>
            <a:off x="0" y="3372571"/>
            <a:ext cx="4164189" cy="3494552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b="1" i="0" kern="120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E2D923-FA73-FE48-94A1-E3DC8F817B5C}" type="slidenum">
              <a:rPr lang="en-US" sz="1200" smtClean="0"/>
              <a:pPr/>
              <a:t>‹#›</a:t>
            </a:fld>
            <a:endParaRPr lang="en-US" sz="1200"/>
          </a:p>
        </p:txBody>
      </p:sp>
      <p:sp>
        <p:nvSpPr>
          <p:cNvPr id="9" name="Rectangle 8"/>
          <p:cNvSpPr/>
          <p:nvPr/>
        </p:nvSpPr>
        <p:spPr>
          <a:xfrm>
            <a:off x="0" y="3372575"/>
            <a:ext cx="3733800" cy="112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1" y="3372575"/>
            <a:ext cx="4315327" cy="112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4799078" y="664856"/>
            <a:ext cx="1189703" cy="154316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29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799077" y="940839"/>
            <a:ext cx="6841236" cy="646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700" b="1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4799014" y="1708346"/>
            <a:ext cx="6840537" cy="3192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>
              <a:buNone/>
              <a:defRPr lang="en-US" sz="14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0" y="-3175"/>
            <a:ext cx="4164013" cy="33750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34" name="Picture Placeholder 32"/>
          <p:cNvSpPr>
            <a:spLocks noGrp="1"/>
          </p:cNvSpPr>
          <p:nvPr>
            <p:ph type="pic" sz="quarter" idx="17"/>
          </p:nvPr>
        </p:nvSpPr>
        <p:spPr>
          <a:xfrm>
            <a:off x="0" y="3482977"/>
            <a:ext cx="4164013" cy="33750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64013" y="5229728"/>
            <a:ext cx="8027987" cy="1637397"/>
          </a:xfrm>
          <a:prstGeom prst="rect">
            <a:avLst/>
          </a:prstGeom>
          <a:solidFill>
            <a:srgbClr val="765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799013" y="5557531"/>
            <a:ext cx="6970712" cy="9715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800" b="1" i="1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 algn="ctr">
              <a:buNone/>
              <a:defRPr lang="en-US" sz="1800" b="1" i="1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 algn="ctr">
              <a:buNone/>
              <a:defRPr lang="en-US" sz="1800" b="1" i="1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 algn="ctr">
              <a:buNone/>
              <a:defRPr lang="en-US" sz="1800" b="1" i="1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 algn="ctr">
              <a:buNone/>
              <a:defRPr lang="en-US" sz="1800" b="1" i="1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32853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1" y="-3321"/>
            <a:ext cx="4164189" cy="3375892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/>
          <p:cNvSpPr/>
          <p:nvPr/>
        </p:nvSpPr>
        <p:spPr>
          <a:xfrm>
            <a:off x="0" y="3372571"/>
            <a:ext cx="4164189" cy="3494552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3372575"/>
            <a:ext cx="3733800" cy="112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1" y="3372575"/>
            <a:ext cx="4315327" cy="112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0" y="-3175"/>
            <a:ext cx="4164013" cy="33750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34" name="Picture Placeholder 32"/>
          <p:cNvSpPr>
            <a:spLocks noGrp="1"/>
          </p:cNvSpPr>
          <p:nvPr>
            <p:ph type="pic" sz="quarter" idx="17"/>
          </p:nvPr>
        </p:nvSpPr>
        <p:spPr>
          <a:xfrm>
            <a:off x="0" y="3482977"/>
            <a:ext cx="4164013" cy="33750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799078" y="664856"/>
            <a:ext cx="1189703" cy="154316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37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799077" y="940839"/>
            <a:ext cx="6841236" cy="646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700" b="1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8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4799014" y="1708346"/>
            <a:ext cx="6840537" cy="3192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>
              <a:buNone/>
              <a:defRPr lang="en-US" sz="14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4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799078" y="664856"/>
            <a:ext cx="1189703" cy="154316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799077" y="940839"/>
            <a:ext cx="6841236" cy="646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700" b="1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9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4799014" y="1708346"/>
            <a:ext cx="6840537" cy="3192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>
              <a:buNone/>
              <a:defRPr lang="en-US" sz="14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-1" y="-3322"/>
            <a:ext cx="4164189" cy="6862937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0" y="-3175"/>
            <a:ext cx="4164013" cy="6861174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164013" y="5239560"/>
            <a:ext cx="8027987" cy="1628273"/>
          </a:xfrm>
          <a:prstGeom prst="rect">
            <a:avLst/>
          </a:prstGeom>
          <a:solidFill>
            <a:srgbClr val="765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799013" y="5557531"/>
            <a:ext cx="6970712" cy="9715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800" b="1" i="1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 algn="ctr">
              <a:buNone/>
              <a:defRPr lang="en-US" sz="1800" b="1" i="1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 algn="ctr">
              <a:buNone/>
              <a:defRPr lang="en-US" sz="1800" b="1" i="1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 algn="ctr">
              <a:buNone/>
              <a:defRPr lang="en-US" sz="1800" b="1" i="1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 algn="ctr">
              <a:buNone/>
              <a:defRPr lang="en-US" sz="1800" b="1" i="1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312911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3C5728-BB3A-4480-AABC-E211F532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35F4728-21F7-4D85-80E3-D74F863D4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636F2FA-25A7-4CFC-887E-3547B0892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86EE802-7FD6-45DC-9399-A5CE6A71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4716DBF-B455-41B5-9320-3DD861DA92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0D62535-FED0-451F-AE70-62CB543E9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E08B-F702-45D4-96B7-C5C2C96670E5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194D87E-AC0B-4814-AA60-48882C9F4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CB376A36-CEBF-4BDA-AAC6-ECAEF2D00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3861-DC3C-47B2-B25B-2A8434307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99078" y="664856"/>
            <a:ext cx="1189703" cy="154316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799077" y="940839"/>
            <a:ext cx="6841236" cy="646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700" b="1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4799014" y="1708346"/>
            <a:ext cx="6840537" cy="4377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>
              <a:buNone/>
              <a:defRPr lang="en-US" sz="14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1" y="-3322"/>
            <a:ext cx="4164189" cy="6861321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0" y="-3175"/>
            <a:ext cx="4164013" cy="6861174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25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99078" y="664856"/>
            <a:ext cx="1189703" cy="154316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799077" y="940839"/>
            <a:ext cx="6841236" cy="646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700" b="1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4799014" y="1708346"/>
            <a:ext cx="6840537" cy="4377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>
              <a:buNone/>
              <a:defRPr lang="en-US" sz="14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1" y="-3322"/>
            <a:ext cx="4164189" cy="6861322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127319" y="2"/>
            <a:ext cx="156258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>
                <a:solidFill>
                  <a:srgbClr val="748183"/>
                </a:solidFill>
                <a:latin typeface="Myriad Pro" charset="0"/>
                <a:ea typeface="Myriad Pro" charset="0"/>
                <a:cs typeface="Myriad Pro" charset="0"/>
              </a:rPr>
              <a:t>“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46997" y="844997"/>
            <a:ext cx="3614739" cy="5275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100" b="1" i="1" kern="1200" smtClean="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342900" indent="0">
              <a:buNone/>
              <a:defRPr lang="en-US" sz="2100" b="1" i="1" kern="1200" smtClean="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2pPr>
            <a:lvl3pPr marL="685800" indent="0">
              <a:buNone/>
              <a:defRPr lang="en-US" sz="2100" b="1" i="1" kern="1200" smtClean="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3pPr>
            <a:lvl4pPr marL="1028700" indent="0">
              <a:buNone/>
              <a:defRPr lang="en-US" sz="2100" b="1" i="1" kern="1200" smtClean="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4pPr>
            <a:lvl5pPr marL="1371600" indent="0">
              <a:buNone/>
              <a:defRPr lang="en-US" sz="2100" b="1" i="1" kern="120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90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99078" y="664856"/>
            <a:ext cx="1189703" cy="154316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799077" y="940839"/>
            <a:ext cx="6841236" cy="646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700" b="1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4799014" y="1708346"/>
            <a:ext cx="6840537" cy="4377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>
              <a:buNone/>
              <a:defRPr lang="en-US" sz="14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1" y="-3322"/>
            <a:ext cx="4164189" cy="3486297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46997" y="844998"/>
            <a:ext cx="3614739" cy="2441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100" b="1" i="1" kern="1200" smtClean="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342900" indent="0">
              <a:buNone/>
              <a:defRPr lang="en-US" sz="2100" b="1" i="1" kern="1200" smtClean="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2pPr>
            <a:lvl3pPr marL="685800" indent="0">
              <a:buNone/>
              <a:defRPr lang="en-US" sz="2100" b="1" i="1" kern="1200" smtClean="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3pPr>
            <a:lvl4pPr marL="1028700" indent="0">
              <a:buNone/>
              <a:defRPr lang="en-US" sz="2100" b="1" i="1" kern="1200" smtClean="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4pPr>
            <a:lvl5pPr marL="1371600" indent="0">
              <a:buNone/>
              <a:defRPr lang="en-US" sz="2100" b="1" i="1" kern="120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Picture Placeholder 32"/>
          <p:cNvSpPr>
            <a:spLocks noGrp="1"/>
          </p:cNvSpPr>
          <p:nvPr>
            <p:ph type="pic" sz="quarter" idx="17"/>
          </p:nvPr>
        </p:nvSpPr>
        <p:spPr>
          <a:xfrm>
            <a:off x="0" y="3482977"/>
            <a:ext cx="4164013" cy="33750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147818" y="-13218"/>
            <a:ext cx="5044183" cy="6871218"/>
          </a:xfrm>
          <a:prstGeom prst="rect">
            <a:avLst/>
          </a:prstGeom>
          <a:solidFill>
            <a:srgbClr val="765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/>
          <p:cNvSpPr/>
          <p:nvPr/>
        </p:nvSpPr>
        <p:spPr>
          <a:xfrm>
            <a:off x="7803" y="-5706"/>
            <a:ext cx="3528339" cy="3387325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-7960" y="-13218"/>
            <a:ext cx="3528189" cy="338645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611825" y="-3322"/>
            <a:ext cx="3528339" cy="3387325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Picture Placeholder 32"/>
          <p:cNvSpPr>
            <a:spLocks noGrp="1"/>
          </p:cNvSpPr>
          <p:nvPr>
            <p:ph type="pic" sz="quarter" idx="17"/>
          </p:nvPr>
        </p:nvSpPr>
        <p:spPr>
          <a:xfrm>
            <a:off x="3611827" y="-3175"/>
            <a:ext cx="3528189" cy="338645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611825" y="3465182"/>
            <a:ext cx="3528339" cy="4115491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Picture Placeholder 32"/>
          <p:cNvSpPr>
            <a:spLocks noGrp="1"/>
          </p:cNvSpPr>
          <p:nvPr>
            <p:ph type="pic" sz="quarter" idx="18"/>
          </p:nvPr>
        </p:nvSpPr>
        <p:spPr>
          <a:xfrm>
            <a:off x="3611827" y="3459687"/>
            <a:ext cx="3528189" cy="338645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-150" y="3465905"/>
            <a:ext cx="3528339" cy="3387325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Picture Placeholder 32"/>
          <p:cNvSpPr>
            <a:spLocks noGrp="1"/>
          </p:cNvSpPr>
          <p:nvPr>
            <p:ph type="pic" sz="quarter" idx="19"/>
          </p:nvPr>
        </p:nvSpPr>
        <p:spPr>
          <a:xfrm>
            <a:off x="-15921" y="3466052"/>
            <a:ext cx="3528189" cy="338645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28189" y="2"/>
            <a:ext cx="91440" cy="742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/>
        </p:nvSpPr>
        <p:spPr>
          <a:xfrm>
            <a:off x="1" y="3383280"/>
            <a:ext cx="5406751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Rectangle 26"/>
          <p:cNvSpPr/>
          <p:nvPr/>
        </p:nvSpPr>
        <p:spPr>
          <a:xfrm>
            <a:off x="7691382" y="867612"/>
            <a:ext cx="1189703" cy="154316"/>
          </a:xfrm>
          <a:prstGeom prst="rect">
            <a:avLst/>
          </a:prstGeom>
          <a:solidFill>
            <a:srgbClr val="6EA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2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7715741" y="1163921"/>
            <a:ext cx="3925655" cy="969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27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7715741" y="2356409"/>
            <a:ext cx="3925655" cy="1655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3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151917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147818" y="-13218"/>
            <a:ext cx="5044183" cy="6871218"/>
          </a:xfrm>
          <a:prstGeom prst="rect">
            <a:avLst/>
          </a:prstGeom>
          <a:solidFill>
            <a:srgbClr val="765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/>
          <p:cNvSpPr/>
          <p:nvPr/>
        </p:nvSpPr>
        <p:spPr>
          <a:xfrm>
            <a:off x="0" y="12226"/>
            <a:ext cx="7087659" cy="6845774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-7960" y="-13218"/>
            <a:ext cx="7155779" cy="6871218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691382" y="867612"/>
            <a:ext cx="1189703" cy="154316"/>
          </a:xfrm>
          <a:prstGeom prst="rect">
            <a:avLst/>
          </a:prstGeom>
          <a:solidFill>
            <a:srgbClr val="6EA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2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7715741" y="1163921"/>
            <a:ext cx="3925655" cy="969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27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7715741" y="2356409"/>
            <a:ext cx="3925655" cy="1655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3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414560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852499" y="775702"/>
            <a:ext cx="1189703" cy="154316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763662" y="1046334"/>
            <a:ext cx="5509351" cy="646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700" b="1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763599" y="2334951"/>
            <a:ext cx="5509384" cy="3192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>
              <a:buNone/>
              <a:defRPr lang="en-US" sz="14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147818" y="2394"/>
            <a:ext cx="5044183" cy="6855606"/>
          </a:xfrm>
          <a:prstGeom prst="rect">
            <a:avLst/>
          </a:prstGeom>
          <a:solidFill>
            <a:srgbClr val="765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7504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52499" y="775702"/>
            <a:ext cx="1189703" cy="154316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763661" y="1046334"/>
            <a:ext cx="10504108" cy="646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700" b="1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763597" y="1813841"/>
            <a:ext cx="10504171" cy="4286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>
              <a:buNone/>
              <a:defRPr lang="en-US" sz="14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6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52499" y="775702"/>
            <a:ext cx="1189703" cy="154316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763661" y="1046334"/>
            <a:ext cx="10504108" cy="646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700" b="1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763598" y="1813841"/>
            <a:ext cx="5046653" cy="4286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>
              <a:buNone/>
              <a:defRPr lang="en-US" sz="14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30"/>
          <p:cNvSpPr>
            <a:spLocks noGrp="1"/>
          </p:cNvSpPr>
          <p:nvPr>
            <p:ph type="body" sz="quarter" idx="16"/>
          </p:nvPr>
        </p:nvSpPr>
        <p:spPr>
          <a:xfrm>
            <a:off x="5972175" y="1808839"/>
            <a:ext cx="5295595" cy="4286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>
              <a:buNone/>
              <a:defRPr lang="en-US" sz="14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50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52499" y="775702"/>
            <a:ext cx="1189703" cy="154316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763661" y="1046334"/>
            <a:ext cx="10504108" cy="646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700" b="1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30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52499" y="775702"/>
            <a:ext cx="1189703" cy="154316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763661" y="1046334"/>
            <a:ext cx="10504108" cy="646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700" b="1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52497" y="2134113"/>
            <a:ext cx="1851371" cy="1851371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595699" y="2134113"/>
            <a:ext cx="1851371" cy="1851371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338900" y="2134113"/>
            <a:ext cx="1851371" cy="1851371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082100" y="2134113"/>
            <a:ext cx="1851371" cy="1851371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852489" y="4138615"/>
            <a:ext cx="1851025" cy="1692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4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3596045" y="4138615"/>
            <a:ext cx="1851025" cy="1692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4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338901" y="4138615"/>
            <a:ext cx="1851025" cy="1692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4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082446" y="4138615"/>
            <a:ext cx="1851025" cy="1692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>
              <a:defRPr lang="en-US" sz="1125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4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85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82EB62-8C60-427E-88FA-4198F5C5A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4F9FB45-543D-4B9D-AB38-27B704438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E08B-F702-45D4-96B7-C5C2C96670E5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4ADCD7D-9E79-4BFB-AC60-57E80775F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E44907D-62BC-48DC-BD54-D77B6F268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3861-DC3C-47B2-B25B-2A8434307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5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714504" y="-206477"/>
            <a:ext cx="7477496" cy="4859438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4714504" cy="6935134"/>
          </a:xfrm>
          <a:prstGeom prst="rect">
            <a:avLst/>
          </a:prstGeom>
          <a:solidFill>
            <a:srgbClr val="765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2606023" y="1092200"/>
            <a:ext cx="1189703" cy="154316"/>
          </a:xfrm>
          <a:prstGeom prst="rect">
            <a:avLst/>
          </a:prstGeom>
          <a:solidFill>
            <a:srgbClr val="6EA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246753" y="1388510"/>
            <a:ext cx="2686051" cy="14239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lang="en-US" sz="27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843654" y="3057779"/>
            <a:ext cx="2089151" cy="1655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3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14133" y="4652961"/>
            <a:ext cx="7477867" cy="222465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100" b="1" i="1" kern="1200" dirty="0" smtClean="0">
                <a:solidFill>
                  <a:srgbClr val="76536E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 algn="ctr">
              <a:buNone/>
              <a:defRPr lang="en-US" sz="2100" b="1" i="1" kern="1200" dirty="0" smtClean="0">
                <a:solidFill>
                  <a:srgbClr val="76536E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 algn="ctr">
              <a:buNone/>
              <a:defRPr lang="en-US" sz="2100" b="1" i="1" kern="1200" dirty="0" smtClean="0">
                <a:solidFill>
                  <a:srgbClr val="76536E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 algn="ctr">
              <a:buNone/>
              <a:defRPr lang="en-US" sz="2100" b="1" i="1" kern="1200" dirty="0" smtClean="0">
                <a:solidFill>
                  <a:srgbClr val="76536E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 algn="ctr">
              <a:buNone/>
              <a:defRPr lang="en-US" sz="2100" b="1" i="1" kern="1200" dirty="0">
                <a:solidFill>
                  <a:srgbClr val="76536E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4714504" y="-1"/>
            <a:ext cx="7477125" cy="4652961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10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99078" y="664856"/>
            <a:ext cx="1189703" cy="154316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799077" y="940839"/>
            <a:ext cx="6841236" cy="646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700" b="1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4799014" y="1708346"/>
            <a:ext cx="6840537" cy="4377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>
              <a:buNone/>
              <a:defRPr lang="en-US" sz="14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1" y="-3322"/>
            <a:ext cx="4164189" cy="4624483"/>
          </a:xfrm>
          <a:prstGeom prst="rect">
            <a:avLst/>
          </a:prstGeom>
          <a:solidFill>
            <a:srgbClr val="765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127319" y="2"/>
            <a:ext cx="156258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>
                <a:solidFill>
                  <a:srgbClr val="748183"/>
                </a:solidFill>
                <a:latin typeface="Myriad Pro" charset="0"/>
                <a:ea typeface="Myriad Pro" charset="0"/>
                <a:cs typeface="Myriad Pro" charset="0"/>
              </a:rPr>
              <a:t>“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46997" y="844997"/>
            <a:ext cx="3614739" cy="3245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100" b="1" i="1" kern="1200" smtClean="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342900" indent="0">
              <a:buNone/>
              <a:defRPr lang="en-US" sz="2100" b="1" i="1" kern="1200" smtClean="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2pPr>
            <a:lvl3pPr marL="685800" indent="0">
              <a:buNone/>
              <a:defRPr lang="en-US" sz="2100" b="1" i="1" kern="1200" smtClean="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3pPr>
            <a:lvl4pPr marL="1028700" indent="0">
              <a:buNone/>
              <a:defRPr lang="en-US" sz="2100" b="1" i="1" kern="1200" smtClean="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4pPr>
            <a:lvl5pPr marL="1371600" indent="0">
              <a:buNone/>
              <a:defRPr lang="en-US" sz="2100" b="1" i="1" kern="120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4621161"/>
            <a:ext cx="4164189" cy="2245962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Picture Placeholder 32"/>
          <p:cNvSpPr>
            <a:spLocks noGrp="1"/>
          </p:cNvSpPr>
          <p:nvPr>
            <p:ph type="pic" sz="quarter" idx="17"/>
          </p:nvPr>
        </p:nvSpPr>
        <p:spPr>
          <a:xfrm>
            <a:off x="0" y="4621163"/>
            <a:ext cx="4164013" cy="2236839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8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17522" y="576717"/>
            <a:ext cx="5496465" cy="5548780"/>
          </a:xfrm>
          <a:prstGeom prst="rect">
            <a:avLst/>
          </a:prstGeom>
          <a:solidFill>
            <a:srgbClr val="765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/>
          <p:cNvSpPr/>
          <p:nvPr/>
        </p:nvSpPr>
        <p:spPr>
          <a:xfrm>
            <a:off x="1261086" y="1457547"/>
            <a:ext cx="1189703" cy="154316"/>
          </a:xfrm>
          <a:prstGeom prst="rect">
            <a:avLst/>
          </a:prstGeom>
          <a:solidFill>
            <a:srgbClr val="6EA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285445" y="1753856"/>
            <a:ext cx="3925655" cy="969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27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algn="r"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algn="r"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285445" y="2946344"/>
            <a:ext cx="3925655" cy="1655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3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94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248150" y="766765"/>
            <a:ext cx="7550151" cy="5673725"/>
          </a:xfrm>
          <a:prstGeom prst="rect">
            <a:avLst/>
          </a:prstGeom>
          <a:solidFill>
            <a:srgbClr val="F2F2F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248150" y="766765"/>
            <a:ext cx="7550151" cy="56737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574" y="1175517"/>
            <a:ext cx="4398319" cy="44008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82542" y="2368644"/>
            <a:ext cx="1279079" cy="225419"/>
          </a:xfrm>
          <a:prstGeom prst="rect">
            <a:avLst/>
          </a:prstGeom>
          <a:solidFill>
            <a:srgbClr val="6EA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16" name="Vertical Text Placeholder 15"/>
          <p:cNvSpPr>
            <a:spLocks noGrp="1"/>
          </p:cNvSpPr>
          <p:nvPr>
            <p:ph type="body" orient="vert" sz="quarter" idx="14"/>
          </p:nvPr>
        </p:nvSpPr>
        <p:spPr>
          <a:xfrm>
            <a:off x="1686291" y="2863820"/>
            <a:ext cx="3402883" cy="208180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lang="en-US" sz="2400" b="1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6061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 Regular" charset="0"/>
              </a:defRPr>
            </a:lvl1pPr>
          </a:lstStyle>
          <a:p>
            <a:fld id="{D3F8EF6E-312C-4AA0-8931-4FD3C4723873}" type="datetimeFigureOut">
              <a:rPr lang="en-GB" smtClean="0"/>
              <a:t>13/03/2019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 Regular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13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D3F8EF6E-312C-4AA0-8931-4FD3C4723873}" type="datetimeFigureOut">
              <a:rPr lang="en-GB" smtClean="0"/>
              <a:t>13/03/2019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978400" cy="6922908"/>
          </a:xfrm>
          <a:prstGeom prst="rect">
            <a:avLst/>
          </a:prstGeom>
          <a:solidFill>
            <a:srgbClr val="765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71462" y="1388508"/>
            <a:ext cx="3538087" cy="1381124"/>
          </a:xfrm>
          <a:prstGeom prst="rect">
            <a:avLst/>
          </a:prstGeom>
        </p:spPr>
        <p:txBody>
          <a:bodyPr anchor="t"/>
          <a:lstStyle>
            <a:lvl1pPr algn="r">
              <a:defRPr sz="2400" b="1" i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40506" y="1124792"/>
            <a:ext cx="1586271" cy="121727"/>
          </a:xfrm>
          <a:prstGeom prst="rect">
            <a:avLst/>
          </a:prstGeom>
          <a:solidFill>
            <a:srgbClr val="6EA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524001" y="2911624"/>
            <a:ext cx="2785547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3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978400" y="0"/>
            <a:ext cx="7213600" cy="342368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4978400" y="3424241"/>
            <a:ext cx="7213600" cy="29321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1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 algn="ctr">
              <a:buNone/>
              <a:defRPr b="1" i="1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 algn="ctr">
              <a:buNone/>
              <a:defRPr b="1" i="1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 algn="ctr">
              <a:buNone/>
              <a:defRPr b="1" i="1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 algn="ctr">
              <a:buNone/>
              <a:defRPr b="1" i="1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54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D3F8EF6E-312C-4AA0-8931-4FD3C4723873}" type="datetimeFigureOut">
              <a:rPr lang="en-GB" smtClean="0"/>
              <a:t>13/03/2019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978400" cy="6922908"/>
          </a:xfrm>
          <a:prstGeom prst="rect">
            <a:avLst/>
          </a:prstGeom>
          <a:solidFill>
            <a:srgbClr val="765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462" y="1388508"/>
            <a:ext cx="3538087" cy="1381124"/>
          </a:xfrm>
          <a:prstGeom prst="rect">
            <a:avLst/>
          </a:prstGeom>
        </p:spPr>
        <p:txBody>
          <a:bodyPr anchor="t"/>
          <a:lstStyle>
            <a:lvl1pPr algn="r">
              <a:defRPr sz="2400" b="1" i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40506" y="1124792"/>
            <a:ext cx="1586271" cy="121727"/>
          </a:xfrm>
          <a:prstGeom prst="rect">
            <a:avLst/>
          </a:prstGeom>
          <a:solidFill>
            <a:srgbClr val="6EA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68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D3F8EF6E-312C-4AA0-8931-4FD3C4723873}" type="datetimeFigureOut">
              <a:rPr lang="en-GB" smtClean="0"/>
              <a:t>13/03/2019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978400" cy="6922908"/>
          </a:xfrm>
          <a:prstGeom prst="rect">
            <a:avLst/>
          </a:prstGeom>
          <a:solidFill>
            <a:srgbClr val="765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462" y="1388508"/>
            <a:ext cx="3538087" cy="1381124"/>
          </a:xfrm>
          <a:prstGeom prst="rect">
            <a:avLst/>
          </a:prstGeom>
        </p:spPr>
        <p:txBody>
          <a:bodyPr anchor="t"/>
          <a:lstStyle>
            <a:lvl1pPr algn="r">
              <a:defRPr sz="2400" b="1" i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40506" y="1124792"/>
            <a:ext cx="1586271" cy="121727"/>
          </a:xfrm>
          <a:prstGeom prst="rect">
            <a:avLst/>
          </a:prstGeom>
          <a:solidFill>
            <a:srgbClr val="6EA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4818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2911624"/>
            <a:ext cx="2785547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3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978400" y="0"/>
            <a:ext cx="72136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350">
                <a:solidFill>
                  <a:srgbClr val="595959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8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564" y="995012"/>
            <a:ext cx="10319237" cy="8001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1" i="0">
                <a:solidFill>
                  <a:srgbClr val="595959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4564" y="1795112"/>
            <a:ext cx="10319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25" b="0" i="0">
                <a:solidFill>
                  <a:srgbClr val="595959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D3F8EF6E-312C-4AA0-8931-4FD3C4723873}" type="datetimeFigureOut">
              <a:rPr lang="en-GB" smtClean="0"/>
              <a:t>13/03/2019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143128" y="762188"/>
            <a:ext cx="1584960" cy="130710"/>
          </a:xfrm>
          <a:prstGeom prst="rect">
            <a:avLst/>
          </a:prstGeom>
          <a:solidFill>
            <a:srgbClr val="765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4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 Regular" charset="0"/>
              </a:defRPr>
            </a:lvl1pPr>
          </a:lstStyle>
          <a:p>
            <a:fld id="{D3F8EF6E-312C-4AA0-8931-4FD3C4723873}" type="datetimeFigureOut">
              <a:rPr lang="en-GB" smtClean="0"/>
              <a:t>13/03/2019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 Regular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34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9CC6220-11A2-4104-B82E-3DBF42844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E08B-F702-45D4-96B7-C5C2C96670E5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C6191964-AE4F-49E1-9724-D227EEF53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2BB0285-C32F-4CEA-BA3E-91AE087D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3861-DC3C-47B2-B25B-2A8434307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9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sv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F8EF6E-312C-4AA0-8931-4FD3C4723873}" type="datetimeFigureOut">
              <a:rPr lang="en-GB" smtClean="0"/>
              <a:t>13/03/2019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07F6AC-D301-40A4-8640-B3EFC0D29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C8378E4-6504-4AB0-9D7B-D3965D4EC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F33A17D-0331-41C5-A684-BFF0654E5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4FE99AF-776B-4104-A519-AB5518B3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E08B-F702-45D4-96B7-C5C2C96670E5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E94D887-7B40-46E5-AB01-C5B8EB04A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3393023-466A-4C52-A9D5-0EE679D5F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3861-DC3C-47B2-B25B-2A8434307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7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B2A710C-7184-4135-A811-7DAF140DB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2692B5B-7CE2-4D72-9519-C01A880F1D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20FE939-1534-42D7-BC63-F3E58DC01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171DE6C-0753-434F-A963-8218929DC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E08B-F702-45D4-96B7-C5C2C96670E5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089B89-B5A8-4138-9987-FE26A951E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3499CA2-48EA-4F3D-AE0B-81FE7A7D6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3861-DC3C-47B2-B25B-2A8434307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3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27A3B3C-50C8-4522-80A7-D8C1E7359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F422A81-3D99-4EF7-8B16-DBC89B69E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C699EEA-50FC-46BE-A927-FB12D57821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DE08B-F702-45D4-96B7-C5C2C96670E5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F11C217-CC92-425D-BDA3-A498946BF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22A05AD-EB1F-4AE5-B80C-17A8C3FA60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93861-DC3C-47B2-B25B-2A8434307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5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1" r:id="rId12"/>
    <p:sldLayoutId id="214748389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691" y="131867"/>
            <a:ext cx="1495668" cy="418787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16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4" r:id="rId23"/>
    <p:sldLayoutId id="2147483735" r:id="rId24"/>
    <p:sldLayoutId id="2147483736" r:id="rId25"/>
    <p:sldLayoutId id="2147483737" r:id="rId26"/>
    <p:sldLayoutId id="2147483739" r:id="rId27"/>
    <p:sldLayoutId id="2147483740" r:id="rId2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15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76536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72DCD8B-85C6-4D17-9012-D4C4BE990F6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691" y="131867"/>
            <a:ext cx="1495668" cy="418787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057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  <p:sldLayoutId id="2147483879" r:id="rId18"/>
    <p:sldLayoutId id="2147483880" r:id="rId19"/>
    <p:sldLayoutId id="2147483881" r:id="rId20"/>
    <p:sldLayoutId id="2147483882" r:id="rId21"/>
    <p:sldLayoutId id="2147483883" r:id="rId22"/>
    <p:sldLayoutId id="2147483884" r:id="rId23"/>
    <p:sldLayoutId id="2147483885" r:id="rId24"/>
    <p:sldLayoutId id="2147483886" r:id="rId25"/>
    <p:sldLayoutId id="2147483887" r:id="rId26"/>
    <p:sldLayoutId id="2147483888" r:id="rId27"/>
    <p:sldLayoutId id="2147483889" r:id="rId28"/>
    <p:sldLayoutId id="2147483890" r:id="rId2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6" Type="http://schemas.openxmlformats.org/officeDocument/2006/relationships/customXml" Target="../ink/ink2.xml"/><Relationship Id="rId11" Type="http://schemas.openxmlformats.org/officeDocument/2006/relationships/customXml" Target="../ink/ink5.xml"/><Relationship Id="rId5" Type="http://schemas.openxmlformats.org/officeDocument/2006/relationships/image" Target="../media/image13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image" Target="../media/image1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image" Target="../media/image19.jpeg"/><Relationship Id="rId16" Type="http://schemas.openxmlformats.org/officeDocument/2006/relationships/diagramColors" Target="../diagrams/colors4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2563316" y="4295232"/>
            <a:ext cx="896553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dirty="0">
                <a:solidFill>
                  <a:schemeClr val="bg1"/>
                </a:solidFill>
                <a:latin typeface="Myriad Pro"/>
              </a:rPr>
              <a:t>Tillväxtbolag inom digital röntgen</a:t>
            </a:r>
            <a:endParaRPr lang="sv-SE" sz="2400" dirty="0">
              <a:solidFill>
                <a:schemeClr val="bg1"/>
              </a:solidFill>
              <a:latin typeface="Myriad Pro"/>
            </a:endParaRPr>
          </a:p>
          <a:p>
            <a:r>
              <a:rPr lang="sv-SE" sz="2400" dirty="0">
                <a:solidFill>
                  <a:schemeClr val="bg1"/>
                </a:solidFill>
                <a:latin typeface="Myriad Pro"/>
              </a:rPr>
              <a:t>Jesper Söderqvist, VD </a:t>
            </a:r>
          </a:p>
          <a:p>
            <a:r>
              <a:rPr lang="sv-SE" dirty="0">
                <a:solidFill>
                  <a:schemeClr val="bg1"/>
                </a:solidFill>
                <a:latin typeface="Myriad Pro"/>
              </a:rPr>
              <a:t>Stockholm Corporate </a:t>
            </a:r>
            <a:r>
              <a:rPr lang="sv-SE" dirty="0" err="1">
                <a:solidFill>
                  <a:schemeClr val="bg1"/>
                </a:solidFill>
                <a:latin typeface="Myriad Pro"/>
              </a:rPr>
              <a:t>Finance</a:t>
            </a:r>
            <a:r>
              <a:rPr lang="sv-SE">
                <a:solidFill>
                  <a:schemeClr val="bg1"/>
                </a:solidFill>
                <a:latin typeface="Myriad Pro"/>
              </a:rPr>
              <a:t>, Life Science seminarium 14 mars 2019</a:t>
            </a:r>
          </a:p>
        </p:txBody>
      </p:sp>
    </p:spTree>
    <p:extLst>
      <p:ext uri="{BB962C8B-B14F-4D97-AF65-F5344CB8AC3E}">
        <p14:creationId xmlns:p14="http://schemas.microsoft.com/office/powerpoint/2010/main" val="259496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038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2C6694E-6268-4AB4-8501-C0ABB3D84B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72873" y="2813067"/>
            <a:ext cx="5246255" cy="1231867"/>
          </a:xfrm>
        </p:spPr>
        <p:txBody>
          <a:bodyPr/>
          <a:lstStyle/>
          <a:p>
            <a:pPr algn="ctr">
              <a:spcBef>
                <a:spcPts val="2400"/>
              </a:spcBef>
            </a:pPr>
            <a:r>
              <a:rPr lang="sv-SE" sz="3600" b="1">
                <a:solidFill>
                  <a:schemeClr val="bg1"/>
                </a:solidFill>
              </a:rPr>
              <a:t>Tack för er tid och visade intresse!</a:t>
            </a:r>
            <a:endParaRPr lang="en-US" sz="3600" b="1">
              <a:solidFill>
                <a:schemeClr val="bg1"/>
              </a:solidFill>
            </a:endParaRPr>
          </a:p>
          <a:p>
            <a:pPr algn="ctr">
              <a:spcBef>
                <a:spcPts val="2400"/>
              </a:spcBef>
            </a:pPr>
            <a:endParaRPr lang="sv-SE" sz="3600" b="1">
              <a:solidFill>
                <a:schemeClr val="bg1"/>
              </a:solidFill>
            </a:endParaRPr>
          </a:p>
          <a:p>
            <a:pPr marL="800100" lvl="1" indent="-457200" algn="ctr"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2800" b="1">
              <a:solidFill>
                <a:schemeClr val="bg1"/>
              </a:solidFill>
            </a:endParaRPr>
          </a:p>
        </p:txBody>
      </p:sp>
      <p:pic>
        <p:nvPicPr>
          <p:cNvPr id="4" name="Picture 2" descr="E:\Sedermera\Arcoma\Bolagsmaterial\Bilder\Arcoma_logo_högupplöst.png">
            <a:extLst>
              <a:ext uri="{FF2B5EF4-FFF2-40B4-BE49-F238E27FC236}">
                <a16:creationId xmlns:a16="http://schemas.microsoft.com/office/drawing/2014/main" id="{F11DB4A3-5E2A-427B-B24B-601B108D7F4C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7952" y="296057"/>
            <a:ext cx="1179241" cy="257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55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AD576CE2-D43F-064A-8052-8FA6D2C590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6926" y="200647"/>
            <a:ext cx="3625839" cy="2288772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7B9A739-EFEA-8446-B33A-1AA254BEC7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6075" y="11309"/>
            <a:ext cx="3689994" cy="4119613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1528021-897B-EC46-9AAD-B0048252AB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5170730" y="2624329"/>
            <a:ext cx="3013900" cy="411961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12E437C4-DB28-8C42-8CBE-D5A093B1C4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8356075" y="4223210"/>
            <a:ext cx="3730752" cy="263479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77F43A5D-0FD9-264E-AD65-6859256462A8}"/>
              </a:ext>
            </a:extLst>
          </p:cNvPr>
          <p:cNvSpPr/>
          <p:nvPr/>
        </p:nvSpPr>
        <p:spPr>
          <a:xfrm>
            <a:off x="0" y="0"/>
            <a:ext cx="5147420" cy="6858000"/>
          </a:xfrm>
          <a:prstGeom prst="rect">
            <a:avLst/>
          </a:prstGeom>
          <a:solidFill>
            <a:srgbClr val="703865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Underrubrik 4">
            <a:extLst>
              <a:ext uri="{FF2B5EF4-FFF2-40B4-BE49-F238E27FC236}">
                <a16:creationId xmlns:a16="http://schemas.microsoft.com/office/drawing/2014/main" id="{B68F431C-3718-BE4B-AF8A-042485833704}"/>
              </a:ext>
            </a:extLst>
          </p:cNvPr>
          <p:cNvSpPr txBox="1">
            <a:spLocks/>
          </p:cNvSpPr>
          <p:nvPr/>
        </p:nvSpPr>
        <p:spPr>
          <a:xfrm>
            <a:off x="533051" y="2207043"/>
            <a:ext cx="3903631" cy="29457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sv-SE" sz="1600" dirty="0">
                <a:solidFill>
                  <a:schemeClr val="bg1"/>
                </a:solidFill>
                <a:latin typeface="Myriad Pro" panose="020B0503030403020204"/>
              </a:rPr>
              <a:t>Tillverkar</a:t>
            </a:r>
            <a:r>
              <a:rPr lang="en-US" sz="1600" dirty="0">
                <a:solidFill>
                  <a:schemeClr val="bg1"/>
                </a:solidFill>
                <a:latin typeface="Myriad Pro" panose="020B050303040302020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yriad Pro" panose="020B0503030403020204"/>
              </a:rPr>
              <a:t>och</a:t>
            </a:r>
            <a:r>
              <a:rPr lang="en-US" sz="1600" dirty="0">
                <a:solidFill>
                  <a:schemeClr val="bg1"/>
                </a:solidFill>
                <a:latin typeface="Myriad Pro" panose="020B050303040302020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yriad Pro" panose="020B0503030403020204"/>
              </a:rPr>
              <a:t>levererar</a:t>
            </a:r>
            <a:r>
              <a:rPr lang="en-US" sz="1600" dirty="0">
                <a:solidFill>
                  <a:schemeClr val="bg1"/>
                </a:solidFill>
                <a:latin typeface="Myriad Pro" panose="020B050303040302020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yriad Pro" panose="020B0503030403020204"/>
              </a:rPr>
              <a:t>högkvalitativa</a:t>
            </a:r>
            <a:r>
              <a:rPr lang="en-US" sz="1600" dirty="0">
                <a:solidFill>
                  <a:schemeClr val="bg1"/>
                </a:solidFill>
                <a:latin typeface="Myriad Pro" panose="020B0503030403020204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Myriad Pro" panose="020B0503030403020204"/>
              </a:rPr>
              <a:t>positionerings</a:t>
            </a:r>
            <a:r>
              <a:rPr lang="en-US" sz="1600" dirty="0">
                <a:solidFill>
                  <a:schemeClr val="bg1"/>
                </a:solidFill>
                <a:latin typeface="Myriad Pro" panose="020B0503030403020204"/>
              </a:rPr>
              <a:t>- </a:t>
            </a:r>
            <a:r>
              <a:rPr lang="en-US" sz="1600" dirty="0" err="1">
                <a:solidFill>
                  <a:schemeClr val="bg1"/>
                </a:solidFill>
                <a:latin typeface="Myriad Pro" panose="020B0503030403020204"/>
              </a:rPr>
              <a:t>och</a:t>
            </a:r>
            <a:r>
              <a:rPr lang="en-US" sz="1600" dirty="0">
                <a:solidFill>
                  <a:schemeClr val="bg1"/>
                </a:solidFill>
                <a:latin typeface="Myriad Pro" panose="020B050303040302020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yriad Pro" panose="020B0503030403020204"/>
              </a:rPr>
              <a:t>kompletta</a:t>
            </a:r>
            <a:r>
              <a:rPr lang="en-US" sz="1600" dirty="0">
                <a:solidFill>
                  <a:schemeClr val="bg1"/>
                </a:solidFill>
                <a:latin typeface="Myriad Pro" panose="020B050303040302020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yriad Pro" panose="020B0503030403020204"/>
              </a:rPr>
              <a:t>digitala</a:t>
            </a:r>
            <a:r>
              <a:rPr lang="en-US" sz="1600" dirty="0">
                <a:solidFill>
                  <a:schemeClr val="bg1"/>
                </a:solidFill>
                <a:latin typeface="Myriad Pro" panose="020B050303040302020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yriad Pro" panose="020B0503030403020204"/>
              </a:rPr>
              <a:t>röntgensystem</a:t>
            </a:r>
            <a:endParaRPr lang="en-US" sz="1600" dirty="0">
              <a:solidFill>
                <a:schemeClr val="bg1"/>
              </a:solidFill>
              <a:latin typeface="Myriad Pro" panose="020B0503030403020204"/>
            </a:endParaRPr>
          </a:p>
          <a:p>
            <a:pPr>
              <a:spcBef>
                <a:spcPts val="1200"/>
              </a:spcBef>
            </a:pPr>
            <a:r>
              <a:rPr lang="en-US" sz="1600" dirty="0" err="1">
                <a:solidFill>
                  <a:schemeClr val="bg1"/>
                </a:solidFill>
                <a:latin typeface="Myriad Pro" panose="020B0503030403020204"/>
              </a:rPr>
              <a:t>Försäljning</a:t>
            </a:r>
            <a:r>
              <a:rPr lang="en-US" sz="1600" dirty="0">
                <a:solidFill>
                  <a:schemeClr val="bg1"/>
                </a:solidFill>
                <a:latin typeface="Myriad Pro" panose="020B050303040302020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yriad Pro" panose="020B0503030403020204"/>
              </a:rPr>
              <a:t>på</a:t>
            </a:r>
            <a:r>
              <a:rPr lang="en-US" sz="1600" dirty="0">
                <a:solidFill>
                  <a:schemeClr val="bg1"/>
                </a:solidFill>
                <a:latin typeface="Myriad Pro" panose="020B0503030403020204"/>
              </a:rPr>
              <a:t> global </a:t>
            </a:r>
            <a:r>
              <a:rPr lang="en-US" sz="1600" dirty="0" err="1">
                <a:solidFill>
                  <a:schemeClr val="bg1"/>
                </a:solidFill>
                <a:latin typeface="Myriad Pro" panose="020B0503030403020204"/>
              </a:rPr>
              <a:t>marknad</a:t>
            </a:r>
            <a:r>
              <a:rPr lang="en-US" sz="1600" dirty="0">
                <a:solidFill>
                  <a:schemeClr val="bg1"/>
                </a:solidFill>
                <a:latin typeface="Myriad Pro" panose="020B050303040302020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yriad Pro" panose="020B0503030403020204"/>
              </a:rPr>
              <a:t>genom</a:t>
            </a:r>
            <a:r>
              <a:rPr lang="en-US" sz="1600" dirty="0">
                <a:solidFill>
                  <a:schemeClr val="bg1"/>
                </a:solidFill>
                <a:latin typeface="Myriad Pro" panose="020B050303040302020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yriad Pro" panose="020B0503030403020204"/>
              </a:rPr>
              <a:t>dotterbolag</a:t>
            </a:r>
            <a:r>
              <a:rPr lang="en-US" sz="1600" dirty="0">
                <a:solidFill>
                  <a:schemeClr val="bg1"/>
                </a:solidFill>
                <a:latin typeface="Myriad Pro" panose="020B0503030403020204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Myriad Pro" panose="020B0503030403020204"/>
              </a:rPr>
              <a:t>distributörer</a:t>
            </a:r>
            <a:r>
              <a:rPr lang="en-US" sz="1600" dirty="0">
                <a:solidFill>
                  <a:schemeClr val="bg1"/>
                </a:solidFill>
                <a:latin typeface="Myriad Pro" panose="020B050303040302020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yriad Pro" panose="020B0503030403020204"/>
              </a:rPr>
              <a:t>och</a:t>
            </a:r>
            <a:r>
              <a:rPr lang="en-US" sz="1600" dirty="0">
                <a:solidFill>
                  <a:schemeClr val="bg1"/>
                </a:solidFill>
                <a:latin typeface="Myriad Pro" panose="020B0503030403020204"/>
              </a:rPr>
              <a:t> partners</a:t>
            </a:r>
          </a:p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/>
                </a:solidFill>
                <a:latin typeface="Myriad Pro" panose="020B0503030403020204"/>
              </a:rPr>
              <a:t>+ 3500 </a:t>
            </a:r>
            <a:r>
              <a:rPr lang="en-US" sz="1600" dirty="0" err="1">
                <a:solidFill>
                  <a:schemeClr val="bg1"/>
                </a:solidFill>
                <a:latin typeface="Myriad Pro" panose="020B0503030403020204"/>
              </a:rPr>
              <a:t>installerade</a:t>
            </a:r>
            <a:r>
              <a:rPr lang="en-US" sz="1600" dirty="0">
                <a:solidFill>
                  <a:schemeClr val="bg1"/>
                </a:solidFill>
                <a:latin typeface="Myriad Pro" panose="020B0503030403020204"/>
              </a:rPr>
              <a:t> system </a:t>
            </a:r>
            <a:r>
              <a:rPr lang="en-US" sz="1600" dirty="0" err="1">
                <a:solidFill>
                  <a:schemeClr val="bg1"/>
                </a:solidFill>
                <a:latin typeface="Myriad Pro" panose="020B0503030403020204"/>
              </a:rPr>
              <a:t>globalt</a:t>
            </a:r>
            <a:endParaRPr lang="en-US" sz="1600" dirty="0">
              <a:solidFill>
                <a:schemeClr val="bg1"/>
              </a:solidFill>
              <a:latin typeface="Myriad Pro" panose="020B0503030403020204"/>
            </a:endParaRPr>
          </a:p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/>
                </a:solidFill>
                <a:latin typeface="Myriad Pro" panose="020B0503030403020204"/>
              </a:rPr>
              <a:t>+ 25 </a:t>
            </a:r>
            <a:r>
              <a:rPr lang="en-US" sz="1600" dirty="0" err="1">
                <a:solidFill>
                  <a:schemeClr val="bg1"/>
                </a:solidFill>
                <a:latin typeface="Myriad Pro" panose="020B0503030403020204"/>
              </a:rPr>
              <a:t>års</a:t>
            </a:r>
            <a:r>
              <a:rPr lang="en-US" sz="1600" dirty="0">
                <a:solidFill>
                  <a:schemeClr val="bg1"/>
                </a:solidFill>
                <a:latin typeface="Myriad Pro" panose="020B050303040302020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yriad Pro" panose="020B0503030403020204"/>
              </a:rPr>
              <a:t>marknadsnärvaro</a:t>
            </a:r>
            <a:endParaRPr lang="en-US" sz="1600" dirty="0">
              <a:solidFill>
                <a:schemeClr val="bg1"/>
              </a:solidFill>
              <a:latin typeface="Myriad Pro" panose="020B0503030403020204"/>
            </a:endParaRPr>
          </a:p>
          <a:p>
            <a:pPr>
              <a:spcBef>
                <a:spcPts val="1200"/>
              </a:spcBef>
            </a:pPr>
            <a:r>
              <a:rPr lang="en-US" sz="1600" dirty="0" err="1">
                <a:solidFill>
                  <a:schemeClr val="bg1"/>
                </a:solidFill>
                <a:latin typeface="Myriad Pro" panose="020B0503030403020204"/>
              </a:rPr>
              <a:t>Regulatoriska</a:t>
            </a:r>
            <a:r>
              <a:rPr lang="en-US" sz="1600" dirty="0">
                <a:solidFill>
                  <a:schemeClr val="bg1"/>
                </a:solidFill>
                <a:latin typeface="Myriad Pro" panose="020B050303040302020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yriad Pro" panose="020B0503030403020204"/>
              </a:rPr>
              <a:t>godkännanden</a:t>
            </a:r>
            <a:r>
              <a:rPr lang="en-US" sz="1600" dirty="0">
                <a:solidFill>
                  <a:schemeClr val="bg1"/>
                </a:solidFill>
                <a:latin typeface="Myriad Pro" panose="020B0503030403020204"/>
              </a:rPr>
              <a:t>: ISO13485, FDA,  CFDA, </a:t>
            </a:r>
            <a:r>
              <a:rPr lang="en-US" sz="1600" dirty="0" err="1">
                <a:solidFill>
                  <a:schemeClr val="bg1"/>
                </a:solidFill>
                <a:latin typeface="Myriad Pro" panose="020B0503030403020204"/>
              </a:rPr>
              <a:t>mfl</a:t>
            </a:r>
            <a:endParaRPr lang="en-US" sz="1600" dirty="0">
              <a:solidFill>
                <a:schemeClr val="bg1"/>
              </a:solidFill>
              <a:latin typeface="Myriad Pro" panose="020B0503030403020204"/>
            </a:endParaRPr>
          </a:p>
        </p:txBody>
      </p:sp>
      <p:sp>
        <p:nvSpPr>
          <p:cNvPr id="8" name="Rubrik 3">
            <a:extLst>
              <a:ext uri="{FF2B5EF4-FFF2-40B4-BE49-F238E27FC236}">
                <a16:creationId xmlns:a16="http://schemas.microsoft.com/office/drawing/2014/main" id="{124F4A2B-6430-6840-99E3-7FEA3A377373}"/>
              </a:ext>
            </a:extLst>
          </p:cNvPr>
          <p:cNvSpPr txBox="1">
            <a:spLocks/>
          </p:cNvSpPr>
          <p:nvPr/>
        </p:nvSpPr>
        <p:spPr>
          <a:xfrm>
            <a:off x="195746" y="298486"/>
            <a:ext cx="5234276" cy="14191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200" b="1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Arcoma – fokus på premiumsegmentet   inom digital röntgen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9" name="Bildobjekt 14" descr="Comparison Stitch Comparison.jpg">
            <a:extLst>
              <a:ext uri="{FF2B5EF4-FFF2-40B4-BE49-F238E27FC236}">
                <a16:creationId xmlns:a16="http://schemas.microsoft.com/office/drawing/2014/main" id="{B2CA06B7-8599-384C-9982-61CF0668A5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0789" y="294056"/>
            <a:ext cx="2322072" cy="383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032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47AAB33-A7F2-412E-B97D-90F19AAB15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8148" y="327941"/>
            <a:ext cx="10504108" cy="646193"/>
          </a:xfrm>
        </p:spPr>
        <p:txBody>
          <a:bodyPr/>
          <a:lstStyle/>
          <a:p>
            <a:r>
              <a:rPr lang="sv-SE" sz="3200">
                <a:solidFill>
                  <a:srgbClr val="703865"/>
                </a:solidFill>
              </a:rPr>
              <a:t>År 2018, ett första steg mot </a:t>
            </a:r>
          </a:p>
          <a:p>
            <a:r>
              <a:rPr lang="sv-SE" sz="3200">
                <a:solidFill>
                  <a:srgbClr val="703865"/>
                </a:solidFill>
              </a:rPr>
              <a:t>ökad tillväxt &amp; lönsamhet</a:t>
            </a:r>
            <a:endParaRPr lang="en-US" sz="3200">
              <a:solidFill>
                <a:srgbClr val="703865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42A13AD-63B2-49D3-973E-36C5F3DEAC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4037"/>
              </p:ext>
            </p:extLst>
          </p:nvPr>
        </p:nvGraphicFramePr>
        <p:xfrm>
          <a:off x="87088" y="80982"/>
          <a:ext cx="12017824" cy="6270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2" descr="E:\Sedermera\Arcoma\Bolagsmaterial\Bilder\Arcoma_logo_högupplöst.png">
            <a:extLst>
              <a:ext uri="{FF2B5EF4-FFF2-40B4-BE49-F238E27FC236}">
                <a16:creationId xmlns:a16="http://schemas.microsoft.com/office/drawing/2014/main" id="{EB00F923-DFD0-324D-AE75-A70EF656786B}"/>
              </a:ext>
            </a:extLst>
          </p:cNvPr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5671" y="80982"/>
            <a:ext cx="1179241" cy="257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498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F8EE927-8685-421B-9D75-673F46211D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615804" y="1686646"/>
            <a:ext cx="4351498" cy="646193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sv-SE" sz="4000">
                <a:solidFill>
                  <a:schemeClr val="bg1"/>
                </a:solidFill>
              </a:rPr>
              <a:t>Utfall 2018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20432AF-FD8D-442C-836D-B2B9972A31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2827" y="2217591"/>
            <a:ext cx="4501311" cy="397909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500"/>
              </a:spcBef>
            </a:pPr>
            <a:endParaRPr lang="sv-SE" sz="200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sv-SE" sz="2000">
                <a:solidFill>
                  <a:schemeClr val="bg1"/>
                </a:solidFill>
              </a:rPr>
              <a:t>Exekvering  av försäljningsaktiviteter</a:t>
            </a: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sv-SE" sz="2000">
                <a:solidFill>
                  <a:schemeClr val="bg1"/>
                </a:solidFill>
              </a:rPr>
              <a:t>Fokus på lönsamma affärer </a:t>
            </a: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sv-SE" sz="2000">
                <a:solidFill>
                  <a:schemeClr val="bg1"/>
                </a:solidFill>
              </a:rPr>
              <a:t>Strikt kostnadskontroll </a:t>
            </a: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sv-SE" sz="2000">
                <a:solidFill>
                  <a:schemeClr val="bg1"/>
                </a:solidFill>
              </a:rPr>
              <a:t>Ökad effektivitet </a:t>
            </a:r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ED2B02D-E249-064C-AE4F-765B540C6996}"/>
              </a:ext>
            </a:extLst>
          </p:cNvPr>
          <p:cNvGrpSpPr/>
          <p:nvPr/>
        </p:nvGrpSpPr>
        <p:grpSpPr>
          <a:xfrm>
            <a:off x="6698457" y="681584"/>
            <a:ext cx="1674921" cy="1629113"/>
            <a:chOff x="5568715" y="3272184"/>
            <a:chExt cx="2341571" cy="2310987"/>
          </a:xfrm>
          <a:solidFill>
            <a:srgbClr val="4372C4"/>
          </a:solidFill>
        </p:grpSpPr>
        <p:sp>
          <p:nvSpPr>
            <p:cNvPr id="2" name="Ellips 1">
              <a:extLst>
                <a:ext uri="{FF2B5EF4-FFF2-40B4-BE49-F238E27FC236}">
                  <a16:creationId xmlns:a16="http://schemas.microsoft.com/office/drawing/2014/main" id="{9CB6594C-FA9E-9941-BCD8-FD0BF61666E6}"/>
                </a:ext>
              </a:extLst>
            </p:cNvPr>
            <p:cNvSpPr/>
            <p:nvPr/>
          </p:nvSpPr>
          <p:spPr>
            <a:xfrm>
              <a:off x="5568715" y="3272184"/>
              <a:ext cx="2341571" cy="231098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" name="textruta 2">
              <a:extLst>
                <a:ext uri="{FF2B5EF4-FFF2-40B4-BE49-F238E27FC236}">
                  <a16:creationId xmlns:a16="http://schemas.microsoft.com/office/drawing/2014/main" id="{805D43DE-2351-E84C-84D3-9F1ED5C4AF35}"/>
                </a:ext>
              </a:extLst>
            </p:cNvPr>
            <p:cNvSpPr txBox="1"/>
            <p:nvPr/>
          </p:nvSpPr>
          <p:spPr>
            <a:xfrm>
              <a:off x="5667110" y="3443555"/>
              <a:ext cx="2145112" cy="13534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2000" b="1">
                  <a:solidFill>
                    <a:schemeClr val="bg1"/>
                  </a:solidFill>
                </a:rPr>
                <a:t>Q4</a:t>
              </a:r>
            </a:p>
            <a:p>
              <a:pPr algn="ctr"/>
              <a:r>
                <a:rPr lang="sv-SE" sz="2400" b="1">
                  <a:solidFill>
                    <a:schemeClr val="bg1"/>
                  </a:solidFill>
                </a:rPr>
                <a:t>34,0 MSEK</a:t>
              </a:r>
            </a:p>
            <a:p>
              <a:pPr algn="ctr"/>
              <a:r>
                <a:rPr lang="sv-SE" sz="1200" b="1">
                  <a:solidFill>
                    <a:schemeClr val="bg1"/>
                  </a:solidFill>
                </a:rPr>
                <a:t>vs 2017</a:t>
              </a:r>
            </a:p>
          </p:txBody>
        </p:sp>
        <p:sp>
          <p:nvSpPr>
            <p:cNvPr id="7" name="textruta 6">
              <a:extLst>
                <a:ext uri="{FF2B5EF4-FFF2-40B4-BE49-F238E27FC236}">
                  <a16:creationId xmlns:a16="http://schemas.microsoft.com/office/drawing/2014/main" id="{012B9169-4136-184E-8730-C12C98B39A07}"/>
                </a:ext>
              </a:extLst>
            </p:cNvPr>
            <p:cNvSpPr txBox="1"/>
            <p:nvPr/>
          </p:nvSpPr>
          <p:spPr>
            <a:xfrm>
              <a:off x="6060685" y="4826176"/>
              <a:ext cx="1385404" cy="7422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sv-SE" sz="2800" b="1" i="1">
                  <a:solidFill>
                    <a:schemeClr val="bg1"/>
                  </a:solidFill>
                </a:rPr>
                <a:t>+36%</a:t>
              </a:r>
            </a:p>
          </p:txBody>
        </p:sp>
      </p:grpSp>
      <p:grpSp>
        <p:nvGrpSpPr>
          <p:cNvPr id="9" name="Grupp 8">
            <a:extLst>
              <a:ext uri="{FF2B5EF4-FFF2-40B4-BE49-F238E27FC236}">
                <a16:creationId xmlns:a16="http://schemas.microsoft.com/office/drawing/2014/main" id="{D4E72477-05CD-1E4D-B661-622079AD84F7}"/>
              </a:ext>
            </a:extLst>
          </p:cNvPr>
          <p:cNvGrpSpPr/>
          <p:nvPr/>
        </p:nvGrpSpPr>
        <p:grpSpPr>
          <a:xfrm>
            <a:off x="9300831" y="696031"/>
            <a:ext cx="1674920" cy="1629114"/>
            <a:chOff x="8125488" y="3323053"/>
            <a:chExt cx="2341571" cy="2310987"/>
          </a:xfrm>
          <a:solidFill>
            <a:srgbClr val="4372C4"/>
          </a:solidFill>
        </p:grpSpPr>
        <p:sp>
          <p:nvSpPr>
            <p:cNvPr id="12" name="Ellips 11">
              <a:extLst>
                <a:ext uri="{FF2B5EF4-FFF2-40B4-BE49-F238E27FC236}">
                  <a16:creationId xmlns:a16="http://schemas.microsoft.com/office/drawing/2014/main" id="{B97788BB-96B9-264C-8225-2E31680B2A6A}"/>
                </a:ext>
              </a:extLst>
            </p:cNvPr>
            <p:cNvSpPr/>
            <p:nvPr/>
          </p:nvSpPr>
          <p:spPr>
            <a:xfrm>
              <a:off x="8125488" y="3323053"/>
              <a:ext cx="2341571" cy="231098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D9784EC4-A202-244E-8FD0-2A82E5BDB276}"/>
                </a:ext>
              </a:extLst>
            </p:cNvPr>
            <p:cNvSpPr txBox="1"/>
            <p:nvPr/>
          </p:nvSpPr>
          <p:spPr>
            <a:xfrm>
              <a:off x="8406846" y="3443555"/>
              <a:ext cx="1739486" cy="126613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2000" b="1">
                  <a:solidFill>
                    <a:schemeClr val="bg1"/>
                  </a:solidFill>
                </a:rPr>
                <a:t>2018</a:t>
              </a:r>
            </a:p>
            <a:p>
              <a:pPr algn="ctr"/>
              <a:r>
                <a:rPr lang="sv-SE" sz="2000" b="1">
                  <a:solidFill>
                    <a:schemeClr val="bg1"/>
                  </a:solidFill>
                </a:rPr>
                <a:t>119 MSEK</a:t>
              </a:r>
            </a:p>
            <a:p>
              <a:pPr algn="ctr"/>
              <a:r>
                <a:rPr lang="sv-SE" sz="1200" b="1">
                  <a:solidFill>
                    <a:schemeClr val="bg1"/>
                  </a:solidFill>
                </a:rPr>
                <a:t>vs 2017</a:t>
              </a:r>
            </a:p>
          </p:txBody>
        </p:sp>
        <p:sp>
          <p:nvSpPr>
            <p:cNvPr id="14" name="textruta 13">
              <a:extLst>
                <a:ext uri="{FF2B5EF4-FFF2-40B4-BE49-F238E27FC236}">
                  <a16:creationId xmlns:a16="http://schemas.microsoft.com/office/drawing/2014/main" id="{A4C2FDE1-2518-C044-8AAE-69FE0029D6FF}"/>
                </a:ext>
              </a:extLst>
            </p:cNvPr>
            <p:cNvSpPr txBox="1"/>
            <p:nvPr/>
          </p:nvSpPr>
          <p:spPr>
            <a:xfrm>
              <a:off x="8658480" y="4815517"/>
              <a:ext cx="1385405" cy="7422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sv-SE" sz="2800" b="1" i="1">
                  <a:solidFill>
                    <a:schemeClr val="bg1"/>
                  </a:solidFill>
                </a:rPr>
                <a:t>+30%</a:t>
              </a:r>
            </a:p>
          </p:txBody>
        </p:sp>
      </p:grpSp>
      <p:grpSp>
        <p:nvGrpSpPr>
          <p:cNvPr id="18" name="Grupp 17">
            <a:extLst>
              <a:ext uri="{FF2B5EF4-FFF2-40B4-BE49-F238E27FC236}">
                <a16:creationId xmlns:a16="http://schemas.microsoft.com/office/drawing/2014/main" id="{AD1EF33F-03D4-5F4F-BD32-AE79AB43A92F}"/>
              </a:ext>
            </a:extLst>
          </p:cNvPr>
          <p:cNvGrpSpPr/>
          <p:nvPr/>
        </p:nvGrpSpPr>
        <p:grpSpPr>
          <a:xfrm>
            <a:off x="6727477" y="2658707"/>
            <a:ext cx="2132535" cy="1629116"/>
            <a:chOff x="5568715" y="3272184"/>
            <a:chExt cx="2981325" cy="2310987"/>
          </a:xfrm>
          <a:solidFill>
            <a:srgbClr val="EE7D31"/>
          </a:solidFill>
        </p:grpSpPr>
        <p:sp>
          <p:nvSpPr>
            <p:cNvPr id="19" name="Ellips 18">
              <a:extLst>
                <a:ext uri="{FF2B5EF4-FFF2-40B4-BE49-F238E27FC236}">
                  <a16:creationId xmlns:a16="http://schemas.microsoft.com/office/drawing/2014/main" id="{E777BD3B-1478-9D40-B1F7-0121BA077F8B}"/>
                </a:ext>
              </a:extLst>
            </p:cNvPr>
            <p:cNvSpPr/>
            <p:nvPr/>
          </p:nvSpPr>
          <p:spPr>
            <a:xfrm>
              <a:off x="5568715" y="3272184"/>
              <a:ext cx="2341571" cy="231098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0" name="textruta 19">
              <a:extLst>
                <a:ext uri="{FF2B5EF4-FFF2-40B4-BE49-F238E27FC236}">
                  <a16:creationId xmlns:a16="http://schemas.microsoft.com/office/drawing/2014/main" id="{D3D960EE-5E82-0E47-83E2-9530EE868D76}"/>
                </a:ext>
              </a:extLst>
            </p:cNvPr>
            <p:cNvSpPr txBox="1"/>
            <p:nvPr/>
          </p:nvSpPr>
          <p:spPr>
            <a:xfrm>
              <a:off x="5775801" y="3443555"/>
              <a:ext cx="1927735" cy="13534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2000" b="1">
                  <a:solidFill>
                    <a:schemeClr val="bg1"/>
                  </a:solidFill>
                </a:rPr>
                <a:t>Q4</a:t>
              </a:r>
            </a:p>
            <a:p>
              <a:pPr algn="ctr"/>
              <a:r>
                <a:rPr lang="sv-SE" sz="2400" b="1">
                  <a:solidFill>
                    <a:schemeClr val="bg1"/>
                  </a:solidFill>
                </a:rPr>
                <a:t>1,3 MSEK</a:t>
              </a:r>
            </a:p>
            <a:p>
              <a:pPr algn="ctr"/>
              <a:r>
                <a:rPr lang="sv-SE" sz="1200" b="1">
                  <a:solidFill>
                    <a:schemeClr val="bg1"/>
                  </a:solidFill>
                </a:rPr>
                <a:t>vs 2017</a:t>
              </a:r>
            </a:p>
          </p:txBody>
        </p:sp>
        <p:sp>
          <p:nvSpPr>
            <p:cNvPr id="21" name="textruta 20">
              <a:extLst>
                <a:ext uri="{FF2B5EF4-FFF2-40B4-BE49-F238E27FC236}">
                  <a16:creationId xmlns:a16="http://schemas.microsoft.com/office/drawing/2014/main" id="{B6FA2A69-A64D-E544-9523-6B6EF20AAC2E}"/>
                </a:ext>
              </a:extLst>
            </p:cNvPr>
            <p:cNvSpPr txBox="1"/>
            <p:nvPr/>
          </p:nvSpPr>
          <p:spPr>
            <a:xfrm>
              <a:off x="6093435" y="4757996"/>
              <a:ext cx="2456605" cy="7422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sv-SE" sz="2800" b="1" i="1">
                  <a:solidFill>
                    <a:schemeClr val="bg1"/>
                  </a:solidFill>
                </a:rPr>
                <a:t>+1,5 MSEK</a:t>
              </a:r>
            </a:p>
          </p:txBody>
        </p:sp>
      </p:grpSp>
      <p:grpSp>
        <p:nvGrpSpPr>
          <p:cNvPr id="22" name="Grupp 21">
            <a:extLst>
              <a:ext uri="{FF2B5EF4-FFF2-40B4-BE49-F238E27FC236}">
                <a16:creationId xmlns:a16="http://schemas.microsoft.com/office/drawing/2014/main" id="{9B40A4DE-F37A-1B46-9FE7-B74DA3E3DB98}"/>
              </a:ext>
            </a:extLst>
          </p:cNvPr>
          <p:cNvGrpSpPr/>
          <p:nvPr/>
        </p:nvGrpSpPr>
        <p:grpSpPr>
          <a:xfrm>
            <a:off x="9317624" y="2658707"/>
            <a:ext cx="2080193" cy="1629115"/>
            <a:chOff x="5568715" y="3272184"/>
            <a:chExt cx="2908153" cy="2310987"/>
          </a:xfrm>
          <a:solidFill>
            <a:srgbClr val="EE7D31"/>
          </a:solidFill>
        </p:grpSpPr>
        <p:sp>
          <p:nvSpPr>
            <p:cNvPr id="23" name="Ellips 22">
              <a:extLst>
                <a:ext uri="{FF2B5EF4-FFF2-40B4-BE49-F238E27FC236}">
                  <a16:creationId xmlns:a16="http://schemas.microsoft.com/office/drawing/2014/main" id="{B8C14A4C-BF43-5D4D-9C97-12C56267E45F}"/>
                </a:ext>
              </a:extLst>
            </p:cNvPr>
            <p:cNvSpPr/>
            <p:nvPr/>
          </p:nvSpPr>
          <p:spPr>
            <a:xfrm>
              <a:off x="5568715" y="3272184"/>
              <a:ext cx="2341572" cy="231098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bg1"/>
                </a:solidFill>
              </a:endParaRPr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CD9D8FD8-3E35-9444-B8A7-F8D858C1E96C}"/>
                </a:ext>
              </a:extLst>
            </p:cNvPr>
            <p:cNvSpPr txBox="1"/>
            <p:nvPr/>
          </p:nvSpPr>
          <p:spPr>
            <a:xfrm>
              <a:off x="5775798" y="3443555"/>
              <a:ext cx="1927736" cy="13534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2000" b="1">
                  <a:solidFill>
                    <a:schemeClr val="bg1"/>
                  </a:solidFill>
                </a:rPr>
                <a:t>2018</a:t>
              </a:r>
            </a:p>
            <a:p>
              <a:pPr algn="ctr"/>
              <a:r>
                <a:rPr lang="sv-SE" sz="2400" b="1">
                  <a:solidFill>
                    <a:schemeClr val="bg1"/>
                  </a:solidFill>
                </a:rPr>
                <a:t>5,2 MSEK</a:t>
              </a:r>
            </a:p>
            <a:p>
              <a:pPr algn="ctr"/>
              <a:r>
                <a:rPr lang="sv-SE" sz="1200" b="1">
                  <a:solidFill>
                    <a:schemeClr val="bg1"/>
                  </a:solidFill>
                </a:rPr>
                <a:t>vs 2017</a:t>
              </a:r>
            </a:p>
          </p:txBody>
        </p:sp>
        <p:sp>
          <p:nvSpPr>
            <p:cNvPr id="25" name="textruta 24">
              <a:extLst>
                <a:ext uri="{FF2B5EF4-FFF2-40B4-BE49-F238E27FC236}">
                  <a16:creationId xmlns:a16="http://schemas.microsoft.com/office/drawing/2014/main" id="{728DD4FE-AD16-194E-8F25-1DAC5313C977}"/>
                </a:ext>
              </a:extLst>
            </p:cNvPr>
            <p:cNvSpPr txBox="1"/>
            <p:nvPr/>
          </p:nvSpPr>
          <p:spPr>
            <a:xfrm>
              <a:off x="6020259" y="4727461"/>
              <a:ext cx="2456609" cy="7422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sv-SE" sz="2800" b="1" i="1">
                  <a:solidFill>
                    <a:schemeClr val="bg1"/>
                  </a:solidFill>
                </a:rPr>
                <a:t>+8,8 MSEK</a:t>
              </a:r>
            </a:p>
          </p:txBody>
        </p:sp>
      </p:grpSp>
      <p:grpSp>
        <p:nvGrpSpPr>
          <p:cNvPr id="26" name="Grupp 25">
            <a:extLst>
              <a:ext uri="{FF2B5EF4-FFF2-40B4-BE49-F238E27FC236}">
                <a16:creationId xmlns:a16="http://schemas.microsoft.com/office/drawing/2014/main" id="{EBEE06D3-0D70-854C-B11E-76BD45ED65FB}"/>
              </a:ext>
            </a:extLst>
          </p:cNvPr>
          <p:cNvGrpSpPr/>
          <p:nvPr/>
        </p:nvGrpSpPr>
        <p:grpSpPr>
          <a:xfrm>
            <a:off x="6800053" y="4716530"/>
            <a:ext cx="2137953" cy="1629115"/>
            <a:chOff x="5568715" y="3272184"/>
            <a:chExt cx="2988902" cy="2310987"/>
          </a:xfrm>
          <a:solidFill>
            <a:srgbClr val="A5A5A5"/>
          </a:solidFill>
        </p:grpSpPr>
        <p:sp>
          <p:nvSpPr>
            <p:cNvPr id="30" name="Ellips 29">
              <a:extLst>
                <a:ext uri="{FF2B5EF4-FFF2-40B4-BE49-F238E27FC236}">
                  <a16:creationId xmlns:a16="http://schemas.microsoft.com/office/drawing/2014/main" id="{0AE719DC-51DD-9145-A3F6-570AEA02BE1E}"/>
                </a:ext>
              </a:extLst>
            </p:cNvPr>
            <p:cNvSpPr/>
            <p:nvPr/>
          </p:nvSpPr>
          <p:spPr>
            <a:xfrm>
              <a:off x="5568715" y="3272184"/>
              <a:ext cx="2341571" cy="231098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bg1"/>
                </a:solidFill>
              </a:endParaRPr>
            </a:p>
          </p:txBody>
        </p:sp>
        <p:sp>
          <p:nvSpPr>
            <p:cNvPr id="31" name="textruta 30">
              <a:extLst>
                <a:ext uri="{FF2B5EF4-FFF2-40B4-BE49-F238E27FC236}">
                  <a16:creationId xmlns:a16="http://schemas.microsoft.com/office/drawing/2014/main" id="{5ECF45AA-D65E-7041-B1C1-D5091EABD5F6}"/>
                </a:ext>
              </a:extLst>
            </p:cNvPr>
            <p:cNvSpPr txBox="1"/>
            <p:nvPr/>
          </p:nvSpPr>
          <p:spPr>
            <a:xfrm>
              <a:off x="5709689" y="3443555"/>
              <a:ext cx="2059955" cy="13534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2000" b="1">
                  <a:solidFill>
                    <a:schemeClr val="bg1"/>
                  </a:solidFill>
                </a:rPr>
                <a:t>Q4</a:t>
              </a:r>
            </a:p>
            <a:p>
              <a:pPr algn="ctr"/>
              <a:r>
                <a:rPr lang="sv-SE" sz="2400" b="1">
                  <a:solidFill>
                    <a:schemeClr val="bg1"/>
                  </a:solidFill>
                </a:rPr>
                <a:t>-3,4 MSEK</a:t>
              </a:r>
            </a:p>
            <a:p>
              <a:pPr algn="ctr"/>
              <a:r>
                <a:rPr lang="sv-SE" sz="1200" b="1">
                  <a:solidFill>
                    <a:schemeClr val="bg1"/>
                  </a:solidFill>
                </a:rPr>
                <a:t>vs 2017</a:t>
              </a:r>
            </a:p>
          </p:txBody>
        </p:sp>
        <p:sp>
          <p:nvSpPr>
            <p:cNvPr id="32" name="textruta 31">
              <a:extLst>
                <a:ext uri="{FF2B5EF4-FFF2-40B4-BE49-F238E27FC236}">
                  <a16:creationId xmlns:a16="http://schemas.microsoft.com/office/drawing/2014/main" id="{752657D1-02B5-794B-94F7-A56864033C06}"/>
                </a:ext>
              </a:extLst>
            </p:cNvPr>
            <p:cNvSpPr txBox="1"/>
            <p:nvPr/>
          </p:nvSpPr>
          <p:spPr>
            <a:xfrm>
              <a:off x="6100999" y="4789035"/>
              <a:ext cx="2456618" cy="7422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sv-SE" sz="2800" b="1" i="1">
                  <a:solidFill>
                    <a:schemeClr val="bg1"/>
                  </a:solidFill>
                </a:rPr>
                <a:t>+0,7 MSEK</a:t>
              </a:r>
            </a:p>
          </p:txBody>
        </p:sp>
      </p:grpSp>
      <p:grpSp>
        <p:nvGrpSpPr>
          <p:cNvPr id="33" name="Grupp 32">
            <a:extLst>
              <a:ext uri="{FF2B5EF4-FFF2-40B4-BE49-F238E27FC236}">
                <a16:creationId xmlns:a16="http://schemas.microsoft.com/office/drawing/2014/main" id="{AC17CE45-0EC8-5848-99C1-D1EB38D6819E}"/>
              </a:ext>
            </a:extLst>
          </p:cNvPr>
          <p:cNvGrpSpPr/>
          <p:nvPr/>
        </p:nvGrpSpPr>
        <p:grpSpPr>
          <a:xfrm>
            <a:off x="9300841" y="4716530"/>
            <a:ext cx="2096983" cy="1629115"/>
            <a:chOff x="5568715" y="3272184"/>
            <a:chExt cx="2931618" cy="2310987"/>
          </a:xfrm>
          <a:solidFill>
            <a:srgbClr val="A5A5A5"/>
          </a:solidFill>
        </p:grpSpPr>
        <p:sp>
          <p:nvSpPr>
            <p:cNvPr id="34" name="Ellips 33">
              <a:extLst>
                <a:ext uri="{FF2B5EF4-FFF2-40B4-BE49-F238E27FC236}">
                  <a16:creationId xmlns:a16="http://schemas.microsoft.com/office/drawing/2014/main" id="{8DF1AF76-3E9A-2F47-B3E4-00726097DEA6}"/>
                </a:ext>
              </a:extLst>
            </p:cNvPr>
            <p:cNvSpPr/>
            <p:nvPr/>
          </p:nvSpPr>
          <p:spPr>
            <a:xfrm>
              <a:off x="5568715" y="3272184"/>
              <a:ext cx="2341571" cy="231098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5" name="textruta 34">
              <a:extLst>
                <a:ext uri="{FF2B5EF4-FFF2-40B4-BE49-F238E27FC236}">
                  <a16:creationId xmlns:a16="http://schemas.microsoft.com/office/drawing/2014/main" id="{A6109CED-4558-F44E-B620-AFF675389B3C}"/>
                </a:ext>
              </a:extLst>
            </p:cNvPr>
            <p:cNvSpPr txBox="1"/>
            <p:nvPr/>
          </p:nvSpPr>
          <p:spPr>
            <a:xfrm>
              <a:off x="5940516" y="3443555"/>
              <a:ext cx="1598300" cy="13534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2000" b="1">
                  <a:solidFill>
                    <a:schemeClr val="bg1"/>
                  </a:solidFill>
                </a:rPr>
                <a:t>2018</a:t>
              </a:r>
            </a:p>
            <a:p>
              <a:pPr algn="ctr"/>
              <a:r>
                <a:rPr lang="sv-SE" sz="2400" b="1">
                  <a:solidFill>
                    <a:schemeClr val="bg1"/>
                  </a:solidFill>
                </a:rPr>
                <a:t>0 MSEK</a:t>
              </a:r>
            </a:p>
            <a:p>
              <a:pPr algn="ctr"/>
              <a:r>
                <a:rPr lang="sv-SE" sz="1200" b="1">
                  <a:solidFill>
                    <a:schemeClr val="bg1"/>
                  </a:solidFill>
                </a:rPr>
                <a:t>vs 2017</a:t>
              </a:r>
            </a:p>
          </p:txBody>
        </p:sp>
        <p:sp>
          <p:nvSpPr>
            <p:cNvPr id="36" name="textruta 35">
              <a:extLst>
                <a:ext uri="{FF2B5EF4-FFF2-40B4-BE49-F238E27FC236}">
                  <a16:creationId xmlns:a16="http://schemas.microsoft.com/office/drawing/2014/main" id="{84805876-C624-D441-A759-11777C249F35}"/>
                </a:ext>
              </a:extLst>
            </p:cNvPr>
            <p:cNvSpPr txBox="1"/>
            <p:nvPr/>
          </p:nvSpPr>
          <p:spPr>
            <a:xfrm>
              <a:off x="6043721" y="4782503"/>
              <a:ext cx="2456612" cy="7422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sv-SE" sz="2800" b="1" i="1">
                  <a:solidFill>
                    <a:schemeClr val="bg1"/>
                  </a:solidFill>
                </a:rPr>
                <a:t>+9,0 MSEK</a:t>
              </a:r>
            </a:p>
          </p:txBody>
        </p:sp>
      </p:grpSp>
      <p:sp>
        <p:nvSpPr>
          <p:cNvPr id="15" name="textruta 14">
            <a:extLst>
              <a:ext uri="{FF2B5EF4-FFF2-40B4-BE49-F238E27FC236}">
                <a16:creationId xmlns:a16="http://schemas.microsoft.com/office/drawing/2014/main" id="{1BE30D7C-48E1-AB4C-91CE-63D2F3B118FA}"/>
              </a:ext>
            </a:extLst>
          </p:cNvPr>
          <p:cNvSpPr txBox="1"/>
          <p:nvPr/>
        </p:nvSpPr>
        <p:spPr>
          <a:xfrm>
            <a:off x="4955871" y="1295417"/>
            <a:ext cx="166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>
                <a:solidFill>
                  <a:schemeClr val="accent1"/>
                </a:solidFill>
              </a:rPr>
              <a:t>OMSÄTTNING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BD81C468-9D04-5047-B5E8-1D227CC1D7D2}"/>
              </a:ext>
            </a:extLst>
          </p:cNvPr>
          <p:cNvSpPr txBox="1"/>
          <p:nvPr/>
        </p:nvSpPr>
        <p:spPr>
          <a:xfrm>
            <a:off x="5023826" y="3205913"/>
            <a:ext cx="960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>
                <a:solidFill>
                  <a:srgbClr val="EE7D31"/>
                </a:solidFill>
              </a:rPr>
              <a:t>EBITDA</a:t>
            </a:r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BFB87910-18D1-DF4E-819E-0282D27E887D}"/>
              </a:ext>
            </a:extLst>
          </p:cNvPr>
          <p:cNvSpPr txBox="1"/>
          <p:nvPr/>
        </p:nvSpPr>
        <p:spPr>
          <a:xfrm>
            <a:off x="5049954" y="5307272"/>
            <a:ext cx="15588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>
                <a:solidFill>
                  <a:schemeClr val="bg1">
                    <a:lumMod val="75000"/>
                  </a:schemeClr>
                </a:solidFill>
              </a:rPr>
              <a:t>KASSAFLÖDE</a:t>
            </a:r>
          </a:p>
        </p:txBody>
      </p:sp>
      <p:cxnSp>
        <p:nvCxnSpPr>
          <p:cNvPr id="39" name="Rak 38">
            <a:extLst>
              <a:ext uri="{FF2B5EF4-FFF2-40B4-BE49-F238E27FC236}">
                <a16:creationId xmlns:a16="http://schemas.microsoft.com/office/drawing/2014/main" id="{B0FCAC2E-724B-9148-B403-775395806917}"/>
              </a:ext>
            </a:extLst>
          </p:cNvPr>
          <p:cNvCxnSpPr/>
          <p:nvPr/>
        </p:nvCxnSpPr>
        <p:spPr>
          <a:xfrm>
            <a:off x="6107264" y="2475660"/>
            <a:ext cx="4751831" cy="0"/>
          </a:xfrm>
          <a:prstGeom prst="line">
            <a:avLst/>
          </a:prstGeom>
          <a:ln>
            <a:solidFill>
              <a:srgbClr val="E0A5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ak 39">
            <a:extLst>
              <a:ext uri="{FF2B5EF4-FFF2-40B4-BE49-F238E27FC236}">
                <a16:creationId xmlns:a16="http://schemas.microsoft.com/office/drawing/2014/main" id="{7841EC63-2070-DE4A-A17F-09C3E6110A89}"/>
              </a:ext>
            </a:extLst>
          </p:cNvPr>
          <p:cNvCxnSpPr/>
          <p:nvPr/>
        </p:nvCxnSpPr>
        <p:spPr>
          <a:xfrm>
            <a:off x="6143552" y="4500407"/>
            <a:ext cx="4751831" cy="0"/>
          </a:xfrm>
          <a:prstGeom prst="line">
            <a:avLst/>
          </a:prstGeom>
          <a:ln>
            <a:solidFill>
              <a:srgbClr val="E0A5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ktangel 5">
            <a:extLst>
              <a:ext uri="{FF2B5EF4-FFF2-40B4-BE49-F238E27FC236}">
                <a16:creationId xmlns:a16="http://schemas.microsoft.com/office/drawing/2014/main" id="{9E4FC36F-22BA-B640-A47E-341025DB5821}"/>
              </a:ext>
            </a:extLst>
          </p:cNvPr>
          <p:cNvSpPr/>
          <p:nvPr/>
        </p:nvSpPr>
        <p:spPr>
          <a:xfrm>
            <a:off x="453348" y="2664974"/>
            <a:ext cx="393169" cy="41475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7D78F8FC-CFB8-B942-9F8C-09358B6277D4}"/>
              </a:ext>
            </a:extLst>
          </p:cNvPr>
          <p:cNvSpPr/>
          <p:nvPr/>
        </p:nvSpPr>
        <p:spPr>
          <a:xfrm>
            <a:off x="451258" y="3183200"/>
            <a:ext cx="393169" cy="41475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9E491D67-0A6F-C542-B7DC-CA33C5BE390F}"/>
              </a:ext>
            </a:extLst>
          </p:cNvPr>
          <p:cNvSpPr/>
          <p:nvPr/>
        </p:nvSpPr>
        <p:spPr>
          <a:xfrm>
            <a:off x="451258" y="3679638"/>
            <a:ext cx="393169" cy="41475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3FB591A5-C919-7748-BC44-66F208245570}"/>
              </a:ext>
            </a:extLst>
          </p:cNvPr>
          <p:cNvSpPr/>
          <p:nvPr/>
        </p:nvSpPr>
        <p:spPr>
          <a:xfrm>
            <a:off x="455992" y="4191563"/>
            <a:ext cx="393169" cy="41475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7" name="Pennanteckning 46">
                <a:extLst>
                  <a:ext uri="{FF2B5EF4-FFF2-40B4-BE49-F238E27FC236}">
                    <a16:creationId xmlns:a16="http://schemas.microsoft.com/office/drawing/2014/main" id="{74AD506B-29E6-A647-90C9-638F86F06515}"/>
                  </a:ext>
                </a:extLst>
              </p14:cNvPr>
              <p14:cNvContentPartPr/>
              <p14:nvPr/>
            </p14:nvContentPartPr>
            <p14:xfrm>
              <a:off x="520466" y="-911762"/>
              <a:ext cx="360" cy="4320"/>
            </p14:xfrm>
          </p:contentPart>
        </mc:Choice>
        <mc:Fallback xmlns="">
          <p:pic>
            <p:nvPicPr>
              <p:cNvPr id="47" name="Pennanteckning 46">
                <a:extLst>
                  <a:ext uri="{FF2B5EF4-FFF2-40B4-BE49-F238E27FC236}">
                    <a16:creationId xmlns:a16="http://schemas.microsoft.com/office/drawing/2014/main" id="{74AD506B-29E6-A647-90C9-638F86F0651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1826" y="-920762"/>
                <a:ext cx="1800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5" name="Pennanteckning 54">
                <a:extLst>
                  <a:ext uri="{FF2B5EF4-FFF2-40B4-BE49-F238E27FC236}">
                    <a16:creationId xmlns:a16="http://schemas.microsoft.com/office/drawing/2014/main" id="{3B6ADCC7-1B86-F846-A528-F4D08F892919}"/>
                  </a:ext>
                </a:extLst>
              </p14:cNvPr>
              <p14:cNvContentPartPr/>
              <p14:nvPr/>
            </p14:nvContentPartPr>
            <p14:xfrm>
              <a:off x="555313" y="2659887"/>
              <a:ext cx="219240" cy="293400"/>
            </p14:xfrm>
          </p:contentPart>
        </mc:Choice>
        <mc:Fallback xmlns="">
          <p:pic>
            <p:nvPicPr>
              <p:cNvPr id="55" name="Pennanteckning 54">
                <a:extLst>
                  <a:ext uri="{FF2B5EF4-FFF2-40B4-BE49-F238E27FC236}">
                    <a16:creationId xmlns:a16="http://schemas.microsoft.com/office/drawing/2014/main" id="{3B6ADCC7-1B86-F846-A528-F4D08F89291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713" y="2647287"/>
                <a:ext cx="244440" cy="31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7" name="Pennanteckning 56">
                <a:extLst>
                  <a:ext uri="{FF2B5EF4-FFF2-40B4-BE49-F238E27FC236}">
                    <a16:creationId xmlns:a16="http://schemas.microsoft.com/office/drawing/2014/main" id="{7F4B6F6E-F463-BC4E-B0E3-0E814021DD99}"/>
                  </a:ext>
                </a:extLst>
              </p14:cNvPr>
              <p14:cNvContentPartPr/>
              <p14:nvPr/>
            </p14:nvContentPartPr>
            <p14:xfrm>
              <a:off x="547073" y="3182992"/>
              <a:ext cx="219240" cy="293400"/>
            </p14:xfrm>
          </p:contentPart>
        </mc:Choice>
        <mc:Fallback xmlns="">
          <p:pic>
            <p:nvPicPr>
              <p:cNvPr id="57" name="Pennanteckning 56">
                <a:extLst>
                  <a:ext uri="{FF2B5EF4-FFF2-40B4-BE49-F238E27FC236}">
                    <a16:creationId xmlns:a16="http://schemas.microsoft.com/office/drawing/2014/main" id="{7F4B6F6E-F463-BC4E-B0E3-0E814021DD9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4473" y="3170392"/>
                <a:ext cx="244440" cy="31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8" name="Pennanteckning 57">
                <a:extLst>
                  <a:ext uri="{FF2B5EF4-FFF2-40B4-BE49-F238E27FC236}">
                    <a16:creationId xmlns:a16="http://schemas.microsoft.com/office/drawing/2014/main" id="{11747180-7D66-C144-B467-72602E5309EA}"/>
                  </a:ext>
                </a:extLst>
              </p14:cNvPr>
              <p14:cNvContentPartPr/>
              <p14:nvPr/>
            </p14:nvContentPartPr>
            <p14:xfrm>
              <a:off x="551190" y="3681382"/>
              <a:ext cx="219240" cy="293400"/>
            </p14:xfrm>
          </p:contentPart>
        </mc:Choice>
        <mc:Fallback xmlns="">
          <p:pic>
            <p:nvPicPr>
              <p:cNvPr id="58" name="Pennanteckning 57">
                <a:extLst>
                  <a:ext uri="{FF2B5EF4-FFF2-40B4-BE49-F238E27FC236}">
                    <a16:creationId xmlns:a16="http://schemas.microsoft.com/office/drawing/2014/main" id="{11747180-7D66-C144-B467-72602E5309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8590" y="3668782"/>
                <a:ext cx="244440" cy="31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9" name="Pennanteckning 58">
                <a:extLst>
                  <a:ext uri="{FF2B5EF4-FFF2-40B4-BE49-F238E27FC236}">
                    <a16:creationId xmlns:a16="http://schemas.microsoft.com/office/drawing/2014/main" id="{AD726CB4-FEB9-0D43-9D3A-837472397434}"/>
                  </a:ext>
                </a:extLst>
              </p14:cNvPr>
              <p14:cNvContentPartPr/>
              <p14:nvPr/>
            </p14:nvContentPartPr>
            <p14:xfrm>
              <a:off x="555309" y="4179774"/>
              <a:ext cx="219240" cy="293400"/>
            </p14:xfrm>
          </p:contentPart>
        </mc:Choice>
        <mc:Fallback xmlns="">
          <p:pic>
            <p:nvPicPr>
              <p:cNvPr id="59" name="Pennanteckning 58">
                <a:extLst>
                  <a:ext uri="{FF2B5EF4-FFF2-40B4-BE49-F238E27FC236}">
                    <a16:creationId xmlns:a16="http://schemas.microsoft.com/office/drawing/2014/main" id="{AD726CB4-FEB9-0D43-9D3A-83747239743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2709" y="4167174"/>
                <a:ext cx="244440" cy="31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793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CFEA66A1-2AA0-2647-91CB-64A3F4923F67}"/>
              </a:ext>
            </a:extLst>
          </p:cNvPr>
          <p:cNvSpPr/>
          <p:nvPr/>
        </p:nvSpPr>
        <p:spPr>
          <a:xfrm>
            <a:off x="-1" y="3429000"/>
            <a:ext cx="12192001" cy="3428989"/>
          </a:xfrm>
          <a:prstGeom prst="rect">
            <a:avLst/>
          </a:prstGeom>
          <a:solidFill>
            <a:srgbClr val="703865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ubrik 3">
            <a:extLst>
              <a:ext uri="{FF2B5EF4-FFF2-40B4-BE49-F238E27FC236}">
                <a16:creationId xmlns:a16="http://schemas.microsoft.com/office/drawing/2014/main" id="{01C94E08-A2B2-A24E-A96C-D7899CB47B4E}"/>
              </a:ext>
            </a:extLst>
          </p:cNvPr>
          <p:cNvSpPr txBox="1">
            <a:spLocks/>
          </p:cNvSpPr>
          <p:nvPr/>
        </p:nvSpPr>
        <p:spPr>
          <a:xfrm>
            <a:off x="319315" y="335557"/>
            <a:ext cx="8689773" cy="7531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200" b="1">
                <a:solidFill>
                  <a:srgbClr val="703865"/>
                </a:solidFill>
                <a:latin typeface="Myriad Pro" charset="0"/>
                <a:ea typeface="Myriad Pro" charset="0"/>
                <a:cs typeface="Myriad Pro" charset="0"/>
              </a:rPr>
              <a:t>Positiv utveckling av verksamhet och värdering </a:t>
            </a:r>
            <a:br>
              <a:rPr lang="en-US" sz="3200" b="1">
                <a:solidFill>
                  <a:srgbClr val="703865"/>
                </a:solidFill>
              </a:rPr>
            </a:br>
            <a:br>
              <a:rPr lang="en-US" sz="3200" b="1">
                <a:solidFill>
                  <a:srgbClr val="703865"/>
                </a:solidFill>
              </a:rPr>
            </a:br>
            <a:endParaRPr lang="en-US" sz="3200" b="1">
              <a:solidFill>
                <a:srgbClr val="703865"/>
              </a:solidFill>
            </a:endParaRPr>
          </a:p>
        </p:txBody>
      </p:sp>
      <p:pic>
        <p:nvPicPr>
          <p:cNvPr id="18" name="Picture 2" descr="E:\Sedermera\Arcoma\Bolagsmaterial\Bilder\Arcoma_logo_högupplöst.png">
            <a:extLst>
              <a:ext uri="{FF2B5EF4-FFF2-40B4-BE49-F238E27FC236}">
                <a16:creationId xmlns:a16="http://schemas.microsoft.com/office/drawing/2014/main" id="{EB9CAB10-D5FD-0545-AEFC-C0C7BA410A53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3443" y="139038"/>
            <a:ext cx="1179241" cy="2574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56D2602-F616-1D41-8F9A-39135C7BDF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0803481"/>
              </p:ext>
            </p:extLst>
          </p:nvPr>
        </p:nvGraphicFramePr>
        <p:xfrm>
          <a:off x="5539711" y="3622632"/>
          <a:ext cx="4653595" cy="3235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97B22D6-422E-DB46-9855-7B9346DFC4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8708304"/>
              </p:ext>
            </p:extLst>
          </p:nvPr>
        </p:nvGraphicFramePr>
        <p:xfrm>
          <a:off x="389742" y="3483594"/>
          <a:ext cx="5417059" cy="3450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textruta 8">
            <a:extLst>
              <a:ext uri="{FF2B5EF4-FFF2-40B4-BE49-F238E27FC236}">
                <a16:creationId xmlns:a16="http://schemas.microsoft.com/office/drawing/2014/main" id="{D3B997A5-A56F-E545-B392-E4E9A56C9F64}"/>
              </a:ext>
            </a:extLst>
          </p:cNvPr>
          <p:cNvSpPr txBox="1"/>
          <p:nvPr/>
        </p:nvSpPr>
        <p:spPr>
          <a:xfrm>
            <a:off x="3854183" y="1455613"/>
            <a:ext cx="84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/>
              <a:t>2år 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2CACD525-689F-AA41-AE57-634B2396BE11}"/>
              </a:ext>
            </a:extLst>
          </p:cNvPr>
          <p:cNvSpPr txBox="1"/>
          <p:nvPr/>
        </p:nvSpPr>
        <p:spPr>
          <a:xfrm>
            <a:off x="5804873" y="1443256"/>
            <a:ext cx="98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/>
              <a:t>1år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AD372772-C694-7048-A48D-0A4769926B13}"/>
              </a:ext>
            </a:extLst>
          </p:cNvPr>
          <p:cNvSpPr txBox="1"/>
          <p:nvPr/>
        </p:nvSpPr>
        <p:spPr>
          <a:xfrm>
            <a:off x="7595558" y="1430899"/>
            <a:ext cx="181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/>
              <a:t>Börsvärde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AAA38DE8-09C3-2D40-BADA-06CB67207852}"/>
              </a:ext>
            </a:extLst>
          </p:cNvPr>
          <p:cNvSpPr txBox="1"/>
          <p:nvPr/>
        </p:nvSpPr>
        <p:spPr>
          <a:xfrm>
            <a:off x="3285269" y="1787353"/>
            <a:ext cx="1733167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4400" b="1" i="1">
                <a:solidFill>
                  <a:srgbClr val="703865"/>
                </a:solidFill>
              </a:rPr>
              <a:t>+311%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BFD2BA4C-83AA-0544-9B70-B5FFE1EF2F0B}"/>
              </a:ext>
            </a:extLst>
          </p:cNvPr>
          <p:cNvSpPr txBox="1"/>
          <p:nvPr/>
        </p:nvSpPr>
        <p:spPr>
          <a:xfrm>
            <a:off x="5255994" y="1787354"/>
            <a:ext cx="1733167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4400" b="1" i="1">
                <a:solidFill>
                  <a:srgbClr val="703865"/>
                </a:solidFill>
              </a:rPr>
              <a:t>+155%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DDC5D851-B99D-1446-A21D-F8D150AA0135}"/>
              </a:ext>
            </a:extLst>
          </p:cNvPr>
          <p:cNvSpPr txBox="1"/>
          <p:nvPr/>
        </p:nvSpPr>
        <p:spPr>
          <a:xfrm>
            <a:off x="7140331" y="1787355"/>
            <a:ext cx="2510624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4400" b="1" i="1">
                <a:solidFill>
                  <a:srgbClr val="703865"/>
                </a:solidFill>
              </a:rPr>
              <a:t>240 MSEK</a:t>
            </a:r>
          </a:p>
        </p:txBody>
      </p:sp>
    </p:spTree>
    <p:extLst>
      <p:ext uri="{BB962C8B-B14F-4D97-AF65-F5344CB8AC3E}">
        <p14:creationId xmlns:p14="http://schemas.microsoft.com/office/powerpoint/2010/main" val="3647259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5FBD286-52FE-4DBC-B6E8-AB09221A90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0772" y="685927"/>
            <a:ext cx="5684657" cy="646193"/>
          </a:xfrm>
        </p:spPr>
        <p:txBody>
          <a:bodyPr/>
          <a:lstStyle/>
          <a:p>
            <a:pPr algn="ctr"/>
            <a:r>
              <a:rPr lang="sv-SE" sz="4800">
                <a:solidFill>
                  <a:srgbClr val="703865"/>
                </a:solidFill>
              </a:rPr>
              <a:t>Konventionell röntgen är överlägset störst inom bilddiagnostik </a:t>
            </a:r>
            <a:endParaRPr lang="en-US" sz="4800">
              <a:solidFill>
                <a:srgbClr val="703865"/>
              </a:solidFill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FD89D25-2F97-4720-AE15-A49C50926578}"/>
              </a:ext>
            </a:extLst>
          </p:cNvPr>
          <p:cNvSpPr txBox="1">
            <a:spLocks/>
          </p:cNvSpPr>
          <p:nvPr/>
        </p:nvSpPr>
        <p:spPr>
          <a:xfrm>
            <a:off x="7030996" y="2046990"/>
            <a:ext cx="4672198" cy="3801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sv-SE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sv-SE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Antal undersökningar per år på ett större sjukhus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50 000 digital röntgen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25 000 datortomografi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5 000 MRI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5 000 Ultraljud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pic>
        <p:nvPicPr>
          <p:cNvPr id="12" name="Picture 2" descr="E:\Sedermera\Arcoma\Bolagsmaterial\Bilder\Arcoma_logo_högupplöst.png">
            <a:extLst>
              <a:ext uri="{FF2B5EF4-FFF2-40B4-BE49-F238E27FC236}">
                <a16:creationId xmlns:a16="http://schemas.microsoft.com/office/drawing/2014/main" id="{957A823F-3365-A744-8E98-2E1687031FBE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3443" y="139038"/>
            <a:ext cx="1179241" cy="257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66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pic>
        <p:nvPicPr>
          <p:cNvPr id="1027" name="Picture 3" descr="M:\Product Management\Image bank\logotypes and symbols\worldmap\KARTA_Grey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281" y="387774"/>
            <a:ext cx="11677439" cy="608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2D4CBA78-05C2-6449-92B6-0C8D230D3424}"/>
              </a:ext>
            </a:extLst>
          </p:cNvPr>
          <p:cNvSpPr txBox="1"/>
          <p:nvPr/>
        </p:nvSpPr>
        <p:spPr>
          <a:xfrm>
            <a:off x="1843790" y="2598003"/>
            <a:ext cx="1244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800" b="1">
                <a:solidFill>
                  <a:srgbClr val="703865"/>
                </a:solidFill>
              </a:rPr>
              <a:t>+6%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E7B23DC7-F931-194B-9A80-244F0C99CD15}"/>
              </a:ext>
            </a:extLst>
          </p:cNvPr>
          <p:cNvSpPr txBox="1"/>
          <p:nvPr/>
        </p:nvSpPr>
        <p:spPr>
          <a:xfrm>
            <a:off x="8481835" y="2792874"/>
            <a:ext cx="1244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800" b="1">
                <a:solidFill>
                  <a:srgbClr val="703865"/>
                </a:solidFill>
              </a:rPr>
              <a:t>+6%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C9D8CCC-C3AF-714A-8D9B-58D967156588}"/>
              </a:ext>
            </a:extLst>
          </p:cNvPr>
          <p:cNvSpPr txBox="1"/>
          <p:nvPr/>
        </p:nvSpPr>
        <p:spPr>
          <a:xfrm>
            <a:off x="5593981" y="1767006"/>
            <a:ext cx="12522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800" b="1">
                <a:solidFill>
                  <a:srgbClr val="703865"/>
                </a:solidFill>
              </a:rPr>
              <a:t>+3%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485628F-3E40-C14E-8F24-AA8E3C9D6BB2}"/>
              </a:ext>
            </a:extLst>
          </p:cNvPr>
          <p:cNvSpPr/>
          <p:nvPr/>
        </p:nvSpPr>
        <p:spPr>
          <a:xfrm>
            <a:off x="305300" y="3876444"/>
            <a:ext cx="5790699" cy="2081742"/>
          </a:xfrm>
          <a:prstGeom prst="rect">
            <a:avLst/>
          </a:prstGeom>
          <a:solidFill>
            <a:srgbClr val="703865">
              <a:alpha val="93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F8B41119-992F-AC4A-A2B5-3F98474745E2}"/>
              </a:ext>
            </a:extLst>
          </p:cNvPr>
          <p:cNvSpPr txBox="1">
            <a:spLocks/>
          </p:cNvSpPr>
          <p:nvPr/>
        </p:nvSpPr>
        <p:spPr>
          <a:xfrm>
            <a:off x="592329" y="4044187"/>
            <a:ext cx="5347890" cy="11584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000" b="1">
                <a:solidFill>
                  <a:schemeClr val="bg1"/>
                </a:solidFill>
              </a:rPr>
              <a:t>Marknadsstorlek &gt;7 miljarder USD</a:t>
            </a:r>
          </a:p>
          <a:p>
            <a:pPr marL="0" indent="0">
              <a:buNone/>
            </a:pPr>
            <a:r>
              <a:rPr lang="sv-SE" sz="2000" b="1">
                <a:solidFill>
                  <a:schemeClr val="bg1"/>
                </a:solidFill>
              </a:rPr>
              <a:t>Växande marknad</a:t>
            </a:r>
          </a:p>
          <a:p>
            <a:pPr marL="0" indent="0">
              <a:buNone/>
            </a:pPr>
            <a:r>
              <a:rPr lang="sv-SE" sz="2000" b="1">
                <a:solidFill>
                  <a:schemeClr val="bg1"/>
                </a:solidFill>
              </a:rPr>
              <a:t>Ökade behov från ”mega drivers”</a:t>
            </a:r>
          </a:p>
          <a:p>
            <a:pPr marL="0" indent="0">
              <a:buNone/>
            </a:pPr>
            <a:r>
              <a:rPr lang="sv-SE" sz="2000" b="1">
                <a:solidFill>
                  <a:schemeClr val="bg1"/>
                </a:solidFill>
              </a:rPr>
              <a:t>Ökad effektivitet och användning av konventionell röntgen</a:t>
            </a:r>
          </a:p>
          <a:p>
            <a:pPr marL="0" indent="0">
              <a:buNone/>
            </a:pPr>
            <a:endParaRPr lang="en-US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alphaModFix amt="4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3A962B85-9717-44E6-B903-359962CAD1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9150" y="400268"/>
            <a:ext cx="10504108" cy="646193"/>
          </a:xfrm>
        </p:spPr>
        <p:txBody>
          <a:bodyPr/>
          <a:lstStyle/>
          <a:p>
            <a:r>
              <a:rPr lang="sv-SE" sz="3200">
                <a:solidFill>
                  <a:srgbClr val="703865"/>
                </a:solidFill>
              </a:rPr>
              <a:t>Arcoma har uthållig framtida tillväxt</a:t>
            </a:r>
            <a:endParaRPr lang="en-US" sz="3200">
              <a:solidFill>
                <a:srgbClr val="703865"/>
              </a:solidFill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9CF6C58-2F23-444F-9090-2351ECD6D9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1053" y="1243807"/>
            <a:ext cx="4857714" cy="2158552"/>
          </a:xfrm>
        </p:spPr>
        <p:txBody>
          <a:bodyPr/>
          <a:lstStyle/>
          <a:p>
            <a:r>
              <a:rPr lang="sv-SE" sz="2400" b="1"/>
              <a:t>Skalbara kompletterande kanaler</a:t>
            </a:r>
          </a:p>
          <a:p>
            <a:endParaRPr lang="sv-SE" sz="2400" b="1" u="sng"/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C3F8E741-802C-47EC-BBB8-A259B23BFB7D}"/>
              </a:ext>
            </a:extLst>
          </p:cNvPr>
          <p:cNvSpPr txBox="1">
            <a:spLocks/>
          </p:cNvSpPr>
          <p:nvPr/>
        </p:nvSpPr>
        <p:spPr>
          <a:xfrm>
            <a:off x="7145311" y="1400819"/>
            <a:ext cx="4857714" cy="2158552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lang="en-US" sz="1425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lang="en-US" sz="14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Myriad Pro" charset="0"/>
                <a:ea typeface="Myriad Pro" charset="0"/>
                <a:cs typeface="Myriad Pro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400" b="1"/>
              <a:t>Geografisk spridning</a:t>
            </a:r>
          </a:p>
          <a:p>
            <a:r>
              <a:rPr lang="sv-SE" sz="2400" b="1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SE" sz="2400" b="1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83FBD73-A8AA-4D85-98E6-DACE63F1B7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2935093"/>
              </p:ext>
            </p:extLst>
          </p:nvPr>
        </p:nvGraphicFramePr>
        <p:xfrm>
          <a:off x="6559029" y="1956819"/>
          <a:ext cx="5238230" cy="2991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B2AC6D2-C512-43BF-ACD2-45512CE848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4120475"/>
              </p:ext>
            </p:extLst>
          </p:nvPr>
        </p:nvGraphicFramePr>
        <p:xfrm>
          <a:off x="614180" y="1688554"/>
          <a:ext cx="5238230" cy="3461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23702DD-EF51-4AF0-92A4-5FF1861DC8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9669"/>
              </p:ext>
            </p:extLst>
          </p:nvPr>
        </p:nvGraphicFramePr>
        <p:xfrm>
          <a:off x="446713" y="5229174"/>
          <a:ext cx="11138109" cy="1693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9" name="Picture 2" descr="E:\Sedermera\Arcoma\Bolagsmaterial\Bilder\Arcoma_logo_högupplöst.png">
            <a:extLst>
              <a:ext uri="{FF2B5EF4-FFF2-40B4-BE49-F238E27FC236}">
                <a16:creationId xmlns:a16="http://schemas.microsoft.com/office/drawing/2014/main" id="{5F269F80-A275-AF40-ADE1-1D5B7105BCEC}"/>
              </a:ext>
            </a:extLst>
          </p:cNvPr>
          <p:cNvPicPr/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3443" y="139038"/>
            <a:ext cx="1179241" cy="257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964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 9">
            <a:extLst>
              <a:ext uri="{FF2B5EF4-FFF2-40B4-BE49-F238E27FC236}">
                <a16:creationId xmlns:a16="http://schemas.microsoft.com/office/drawing/2014/main" id="{46DF0730-7AE3-8840-864F-F74763A4985C}"/>
              </a:ext>
            </a:extLst>
          </p:cNvPr>
          <p:cNvSpPr/>
          <p:nvPr/>
        </p:nvSpPr>
        <p:spPr>
          <a:xfrm>
            <a:off x="5524796" y="1329566"/>
            <a:ext cx="4263081" cy="4176584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79F25BA4-55D1-8E46-AE99-8FB026456B7B}"/>
              </a:ext>
            </a:extLst>
          </p:cNvPr>
          <p:cNvGrpSpPr/>
          <p:nvPr/>
        </p:nvGrpSpPr>
        <p:grpSpPr>
          <a:xfrm>
            <a:off x="7766974" y="4327002"/>
            <a:ext cx="1734994" cy="1629116"/>
            <a:chOff x="5568715" y="3272184"/>
            <a:chExt cx="2425556" cy="2310987"/>
          </a:xfrm>
          <a:solidFill>
            <a:srgbClr val="EE7D31"/>
          </a:solidFill>
        </p:grpSpPr>
        <p:sp>
          <p:nvSpPr>
            <p:cNvPr id="16" name="Ellips 15">
              <a:extLst>
                <a:ext uri="{FF2B5EF4-FFF2-40B4-BE49-F238E27FC236}">
                  <a16:creationId xmlns:a16="http://schemas.microsoft.com/office/drawing/2014/main" id="{167B1D8B-73AE-A445-8D4D-B1041475F3AA}"/>
                </a:ext>
              </a:extLst>
            </p:cNvPr>
            <p:cNvSpPr/>
            <p:nvPr/>
          </p:nvSpPr>
          <p:spPr>
            <a:xfrm>
              <a:off x="5568715" y="3272184"/>
              <a:ext cx="2341571" cy="231098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textruta 16">
              <a:extLst>
                <a:ext uri="{FF2B5EF4-FFF2-40B4-BE49-F238E27FC236}">
                  <a16:creationId xmlns:a16="http://schemas.microsoft.com/office/drawing/2014/main" id="{3BA096D6-8350-9049-A909-6CB4DE0926FC}"/>
                </a:ext>
              </a:extLst>
            </p:cNvPr>
            <p:cNvSpPr txBox="1"/>
            <p:nvPr/>
          </p:nvSpPr>
          <p:spPr>
            <a:xfrm>
              <a:off x="5588391" y="3903019"/>
              <a:ext cx="2405880" cy="100417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2000" b="1">
                  <a:solidFill>
                    <a:schemeClr val="bg1"/>
                  </a:solidFill>
                </a:rPr>
                <a:t>Minskade </a:t>
              </a:r>
            </a:p>
            <a:p>
              <a:pPr algn="ctr"/>
              <a:r>
                <a:rPr lang="sv-SE" sz="2000" b="1">
                  <a:solidFill>
                    <a:schemeClr val="bg1"/>
                  </a:solidFill>
                </a:rPr>
                <a:t>vårdkostnader</a:t>
              </a:r>
            </a:p>
          </p:txBody>
        </p:sp>
      </p:grpSp>
      <p:grpSp>
        <p:nvGrpSpPr>
          <p:cNvPr id="19" name="Grupp 18">
            <a:extLst>
              <a:ext uri="{FF2B5EF4-FFF2-40B4-BE49-F238E27FC236}">
                <a16:creationId xmlns:a16="http://schemas.microsoft.com/office/drawing/2014/main" id="{BC4DFE28-3143-1C45-B9E1-F7C0135E54EA}"/>
              </a:ext>
            </a:extLst>
          </p:cNvPr>
          <p:cNvGrpSpPr/>
          <p:nvPr/>
        </p:nvGrpSpPr>
        <p:grpSpPr>
          <a:xfrm>
            <a:off x="5113808" y="1423373"/>
            <a:ext cx="1674918" cy="1629115"/>
            <a:chOff x="5568715" y="3272184"/>
            <a:chExt cx="2341571" cy="2310987"/>
          </a:xfrm>
          <a:solidFill>
            <a:srgbClr val="A5A5A5"/>
          </a:solidFill>
        </p:grpSpPr>
        <p:sp>
          <p:nvSpPr>
            <p:cNvPr id="20" name="Ellips 19">
              <a:extLst>
                <a:ext uri="{FF2B5EF4-FFF2-40B4-BE49-F238E27FC236}">
                  <a16:creationId xmlns:a16="http://schemas.microsoft.com/office/drawing/2014/main" id="{EA514DF9-78CC-1F46-B76F-F41E148DCF4A}"/>
                </a:ext>
              </a:extLst>
            </p:cNvPr>
            <p:cNvSpPr/>
            <p:nvPr/>
          </p:nvSpPr>
          <p:spPr>
            <a:xfrm>
              <a:off x="5568715" y="3272184"/>
              <a:ext cx="2341571" cy="231098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bg1"/>
                </a:solidFill>
              </a:endParaRPr>
            </a:p>
          </p:txBody>
        </p:sp>
        <p:sp>
          <p:nvSpPr>
            <p:cNvPr id="21" name="textruta 20">
              <a:extLst>
                <a:ext uri="{FF2B5EF4-FFF2-40B4-BE49-F238E27FC236}">
                  <a16:creationId xmlns:a16="http://schemas.microsoft.com/office/drawing/2014/main" id="{79CD8FE9-6E0D-9347-BF0B-667C2B9C4802}"/>
                </a:ext>
              </a:extLst>
            </p:cNvPr>
            <p:cNvSpPr txBox="1"/>
            <p:nvPr/>
          </p:nvSpPr>
          <p:spPr>
            <a:xfrm>
              <a:off x="5947665" y="3678784"/>
              <a:ext cx="1583694" cy="144077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2000" b="1">
                  <a:solidFill>
                    <a:schemeClr val="bg1"/>
                  </a:solidFill>
                </a:rPr>
                <a:t>Bidra till </a:t>
              </a:r>
            </a:p>
            <a:p>
              <a:pPr algn="ctr"/>
              <a:r>
                <a:rPr lang="sv-SE" sz="2000" b="1">
                  <a:solidFill>
                    <a:schemeClr val="bg1"/>
                  </a:solidFill>
                </a:rPr>
                <a:t>partner- </a:t>
              </a:r>
            </a:p>
            <a:p>
              <a:pPr algn="ctr"/>
              <a:r>
                <a:rPr lang="sv-SE" sz="2000" b="1">
                  <a:solidFill>
                    <a:schemeClr val="bg1"/>
                  </a:solidFill>
                </a:rPr>
                <a:t>tillväxt</a:t>
              </a:r>
            </a:p>
          </p:txBody>
        </p:sp>
      </p:grpSp>
      <p:grpSp>
        <p:nvGrpSpPr>
          <p:cNvPr id="71" name="Grupp 70">
            <a:extLst>
              <a:ext uri="{FF2B5EF4-FFF2-40B4-BE49-F238E27FC236}">
                <a16:creationId xmlns:a16="http://schemas.microsoft.com/office/drawing/2014/main" id="{863D1E42-2199-1248-BB62-EECF8CC5098C}"/>
              </a:ext>
            </a:extLst>
          </p:cNvPr>
          <p:cNvGrpSpPr/>
          <p:nvPr/>
        </p:nvGrpSpPr>
        <p:grpSpPr>
          <a:xfrm>
            <a:off x="8217165" y="1241795"/>
            <a:ext cx="1674921" cy="1629113"/>
            <a:chOff x="1597166" y="755725"/>
            <a:chExt cx="1674921" cy="1629113"/>
          </a:xfrm>
        </p:grpSpPr>
        <p:grpSp>
          <p:nvGrpSpPr>
            <p:cNvPr id="11" name="Grupp 10">
              <a:extLst>
                <a:ext uri="{FF2B5EF4-FFF2-40B4-BE49-F238E27FC236}">
                  <a16:creationId xmlns:a16="http://schemas.microsoft.com/office/drawing/2014/main" id="{44A2D458-DDE6-7D4B-9863-0D4DB6F3B802}"/>
                </a:ext>
              </a:extLst>
            </p:cNvPr>
            <p:cNvGrpSpPr/>
            <p:nvPr/>
          </p:nvGrpSpPr>
          <p:grpSpPr>
            <a:xfrm>
              <a:off x="1597166" y="755725"/>
              <a:ext cx="1674921" cy="1629113"/>
              <a:chOff x="5568715" y="3272184"/>
              <a:chExt cx="2341571" cy="2310987"/>
            </a:xfrm>
            <a:solidFill>
              <a:srgbClr val="4372C4"/>
            </a:solidFill>
          </p:grpSpPr>
          <p:sp>
            <p:nvSpPr>
              <p:cNvPr id="12" name="Ellips 11">
                <a:extLst>
                  <a:ext uri="{FF2B5EF4-FFF2-40B4-BE49-F238E27FC236}">
                    <a16:creationId xmlns:a16="http://schemas.microsoft.com/office/drawing/2014/main" id="{767EAA21-9BBF-334C-97B2-1AEDB0F442F5}"/>
                  </a:ext>
                </a:extLst>
              </p:cNvPr>
              <p:cNvSpPr/>
              <p:nvPr/>
            </p:nvSpPr>
            <p:spPr>
              <a:xfrm>
                <a:off x="5568715" y="3272184"/>
                <a:ext cx="2341571" cy="23109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3" name="textruta 12">
                <a:extLst>
                  <a:ext uri="{FF2B5EF4-FFF2-40B4-BE49-F238E27FC236}">
                    <a16:creationId xmlns:a16="http://schemas.microsoft.com/office/drawing/2014/main" id="{04BD2424-450E-B14D-AC01-9D96CFCAD522}"/>
                  </a:ext>
                </a:extLst>
              </p:cNvPr>
              <p:cNvSpPr txBox="1"/>
              <p:nvPr/>
            </p:nvSpPr>
            <p:spPr>
              <a:xfrm>
                <a:off x="6610372" y="3680702"/>
                <a:ext cx="258256" cy="3929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endParaRPr lang="sv-SE" sz="12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" name="textruta 27">
              <a:extLst>
                <a:ext uri="{FF2B5EF4-FFF2-40B4-BE49-F238E27FC236}">
                  <a16:creationId xmlns:a16="http://schemas.microsoft.com/office/drawing/2014/main" id="{FF63932F-BC69-E544-82AA-62B01CE4B6E1}"/>
                </a:ext>
              </a:extLst>
            </p:cNvPr>
            <p:cNvSpPr txBox="1"/>
            <p:nvPr/>
          </p:nvSpPr>
          <p:spPr>
            <a:xfrm>
              <a:off x="1792509" y="1271374"/>
              <a:ext cx="137114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2000" b="1">
                  <a:solidFill>
                    <a:schemeClr val="bg1"/>
                  </a:solidFill>
                </a:rPr>
                <a:t>Förbättrad </a:t>
              </a:r>
            </a:p>
            <a:p>
              <a:pPr algn="ctr"/>
              <a:r>
                <a:rPr lang="sv-SE" sz="2000" b="1">
                  <a:solidFill>
                    <a:schemeClr val="bg1"/>
                  </a:solidFill>
                </a:rPr>
                <a:t>vård </a:t>
              </a:r>
            </a:p>
          </p:txBody>
        </p:sp>
      </p:grpSp>
      <p:grpSp>
        <p:nvGrpSpPr>
          <p:cNvPr id="74" name="Grupp 73">
            <a:extLst>
              <a:ext uri="{FF2B5EF4-FFF2-40B4-BE49-F238E27FC236}">
                <a16:creationId xmlns:a16="http://schemas.microsoft.com/office/drawing/2014/main" id="{FFC4DB7C-6E06-2447-9E77-67391F8365CC}"/>
              </a:ext>
            </a:extLst>
          </p:cNvPr>
          <p:cNvGrpSpPr/>
          <p:nvPr/>
        </p:nvGrpSpPr>
        <p:grpSpPr>
          <a:xfrm>
            <a:off x="10377478" y="1026103"/>
            <a:ext cx="848729" cy="852191"/>
            <a:chOff x="819954" y="1955663"/>
            <a:chExt cx="848729" cy="852191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29" name="Grupp 28">
              <a:extLst>
                <a:ext uri="{FF2B5EF4-FFF2-40B4-BE49-F238E27FC236}">
                  <a16:creationId xmlns:a16="http://schemas.microsoft.com/office/drawing/2014/main" id="{66CBC8FB-3603-DB4E-9A32-E9C9A6955039}"/>
                </a:ext>
              </a:extLst>
            </p:cNvPr>
            <p:cNvGrpSpPr/>
            <p:nvPr/>
          </p:nvGrpSpPr>
          <p:grpSpPr>
            <a:xfrm>
              <a:off x="819954" y="1955663"/>
              <a:ext cx="848729" cy="852191"/>
              <a:chOff x="5568715" y="3272184"/>
              <a:chExt cx="2341571" cy="2310987"/>
            </a:xfrm>
            <a:grpFill/>
          </p:grpSpPr>
          <p:sp>
            <p:nvSpPr>
              <p:cNvPr id="30" name="Ellips 29">
                <a:extLst>
                  <a:ext uri="{FF2B5EF4-FFF2-40B4-BE49-F238E27FC236}">
                    <a16:creationId xmlns:a16="http://schemas.microsoft.com/office/drawing/2014/main" id="{56E489A5-04ED-684B-84BA-59EC32F1D8C1}"/>
                  </a:ext>
                </a:extLst>
              </p:cNvPr>
              <p:cNvSpPr/>
              <p:nvPr/>
            </p:nvSpPr>
            <p:spPr>
              <a:xfrm>
                <a:off x="5568715" y="3272184"/>
                <a:ext cx="2341571" cy="23109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31" name="textruta 30">
                <a:extLst>
                  <a:ext uri="{FF2B5EF4-FFF2-40B4-BE49-F238E27FC236}">
                    <a16:creationId xmlns:a16="http://schemas.microsoft.com/office/drawing/2014/main" id="{0B4ACE9A-CC5C-BB4A-914B-2D2CFBB91E6B}"/>
                  </a:ext>
                </a:extLst>
              </p:cNvPr>
              <p:cNvSpPr txBox="1"/>
              <p:nvPr/>
            </p:nvSpPr>
            <p:spPr>
              <a:xfrm>
                <a:off x="6610372" y="3680702"/>
                <a:ext cx="258256" cy="39293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endParaRPr lang="sv-SE" sz="12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2" name="textruta 31">
              <a:extLst>
                <a:ext uri="{FF2B5EF4-FFF2-40B4-BE49-F238E27FC236}">
                  <a16:creationId xmlns:a16="http://schemas.microsoft.com/office/drawing/2014/main" id="{B89C5B83-2E95-1A4F-8B58-EB5FDCD37ABF}"/>
                </a:ext>
              </a:extLst>
            </p:cNvPr>
            <p:cNvSpPr txBox="1"/>
            <p:nvPr/>
          </p:nvSpPr>
          <p:spPr>
            <a:xfrm>
              <a:off x="853287" y="2158313"/>
              <a:ext cx="79220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000" b="1">
                  <a:solidFill>
                    <a:schemeClr val="accent1">
                      <a:lumMod val="75000"/>
                    </a:schemeClr>
                  </a:solidFill>
                </a:rPr>
                <a:t>Bättre</a:t>
              </a:r>
            </a:p>
            <a:p>
              <a:pPr algn="ctr"/>
              <a:r>
                <a:rPr lang="sv-SE" sz="1000" b="1">
                  <a:solidFill>
                    <a:schemeClr val="accent1">
                      <a:lumMod val="75000"/>
                    </a:schemeClr>
                  </a:solidFill>
                </a:rPr>
                <a:t>Bildkvalitet</a:t>
              </a:r>
            </a:p>
          </p:txBody>
        </p:sp>
      </p:grpSp>
      <p:grpSp>
        <p:nvGrpSpPr>
          <p:cNvPr id="76" name="Grupp 75">
            <a:extLst>
              <a:ext uri="{FF2B5EF4-FFF2-40B4-BE49-F238E27FC236}">
                <a16:creationId xmlns:a16="http://schemas.microsoft.com/office/drawing/2014/main" id="{4FE77307-CF5B-EA40-915D-EB094A8CBB4D}"/>
              </a:ext>
            </a:extLst>
          </p:cNvPr>
          <p:cNvGrpSpPr/>
          <p:nvPr/>
        </p:nvGrpSpPr>
        <p:grpSpPr>
          <a:xfrm>
            <a:off x="10115261" y="1975943"/>
            <a:ext cx="848729" cy="852191"/>
            <a:chOff x="936758" y="3063833"/>
            <a:chExt cx="848729" cy="852191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33" name="Grupp 32">
              <a:extLst>
                <a:ext uri="{FF2B5EF4-FFF2-40B4-BE49-F238E27FC236}">
                  <a16:creationId xmlns:a16="http://schemas.microsoft.com/office/drawing/2014/main" id="{9600048B-5544-4247-91AA-A2167935096A}"/>
                </a:ext>
              </a:extLst>
            </p:cNvPr>
            <p:cNvGrpSpPr/>
            <p:nvPr/>
          </p:nvGrpSpPr>
          <p:grpSpPr>
            <a:xfrm>
              <a:off x="936758" y="3063833"/>
              <a:ext cx="848729" cy="852191"/>
              <a:chOff x="5568715" y="3272184"/>
              <a:chExt cx="2341571" cy="2310987"/>
            </a:xfrm>
            <a:grpFill/>
          </p:grpSpPr>
          <p:sp>
            <p:nvSpPr>
              <p:cNvPr id="34" name="Ellips 33">
                <a:extLst>
                  <a:ext uri="{FF2B5EF4-FFF2-40B4-BE49-F238E27FC236}">
                    <a16:creationId xmlns:a16="http://schemas.microsoft.com/office/drawing/2014/main" id="{704EE528-B329-554E-AF15-E3DFB2D80ADC}"/>
                  </a:ext>
                </a:extLst>
              </p:cNvPr>
              <p:cNvSpPr/>
              <p:nvPr/>
            </p:nvSpPr>
            <p:spPr>
              <a:xfrm>
                <a:off x="5568715" y="3272184"/>
                <a:ext cx="2341571" cy="23109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35" name="textruta 34">
                <a:extLst>
                  <a:ext uri="{FF2B5EF4-FFF2-40B4-BE49-F238E27FC236}">
                    <a16:creationId xmlns:a16="http://schemas.microsoft.com/office/drawing/2014/main" id="{22A2784F-18B8-604D-B517-D565CC249548}"/>
                  </a:ext>
                </a:extLst>
              </p:cNvPr>
              <p:cNvSpPr txBox="1"/>
              <p:nvPr/>
            </p:nvSpPr>
            <p:spPr>
              <a:xfrm>
                <a:off x="6610372" y="3680702"/>
                <a:ext cx="258256" cy="39293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endParaRPr lang="sv-SE" sz="12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textruta 35">
              <a:extLst>
                <a:ext uri="{FF2B5EF4-FFF2-40B4-BE49-F238E27FC236}">
                  <a16:creationId xmlns:a16="http://schemas.microsoft.com/office/drawing/2014/main" id="{33B503BD-E7CB-B447-931D-F8CEC65FDBB4}"/>
                </a:ext>
              </a:extLst>
            </p:cNvPr>
            <p:cNvSpPr txBox="1"/>
            <p:nvPr/>
          </p:nvSpPr>
          <p:spPr>
            <a:xfrm>
              <a:off x="1008563" y="3278840"/>
              <a:ext cx="71526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000" b="1">
                  <a:solidFill>
                    <a:schemeClr val="accent1">
                      <a:lumMod val="75000"/>
                    </a:schemeClr>
                  </a:solidFill>
                </a:rPr>
                <a:t>Snabbare </a:t>
              </a:r>
            </a:p>
            <a:p>
              <a:pPr algn="ctr"/>
              <a:r>
                <a:rPr lang="sv-SE" sz="1000" b="1">
                  <a:solidFill>
                    <a:schemeClr val="accent1">
                      <a:lumMod val="75000"/>
                    </a:schemeClr>
                  </a:solidFill>
                </a:rPr>
                <a:t>Diagnos</a:t>
              </a:r>
            </a:p>
          </p:txBody>
        </p:sp>
      </p:grpSp>
      <p:grpSp>
        <p:nvGrpSpPr>
          <p:cNvPr id="75" name="Grupp 74">
            <a:extLst>
              <a:ext uri="{FF2B5EF4-FFF2-40B4-BE49-F238E27FC236}">
                <a16:creationId xmlns:a16="http://schemas.microsoft.com/office/drawing/2014/main" id="{D7A8F99B-592E-6C41-9B32-8AF44F36105C}"/>
              </a:ext>
            </a:extLst>
          </p:cNvPr>
          <p:cNvGrpSpPr/>
          <p:nvPr/>
        </p:nvGrpSpPr>
        <p:grpSpPr>
          <a:xfrm>
            <a:off x="9434663" y="455055"/>
            <a:ext cx="848729" cy="852191"/>
            <a:chOff x="2573404" y="1029854"/>
            <a:chExt cx="848729" cy="852191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37" name="Grupp 36">
              <a:extLst>
                <a:ext uri="{FF2B5EF4-FFF2-40B4-BE49-F238E27FC236}">
                  <a16:creationId xmlns:a16="http://schemas.microsoft.com/office/drawing/2014/main" id="{50D4A134-515F-C046-B4D6-353DB4820638}"/>
                </a:ext>
              </a:extLst>
            </p:cNvPr>
            <p:cNvGrpSpPr/>
            <p:nvPr/>
          </p:nvGrpSpPr>
          <p:grpSpPr>
            <a:xfrm>
              <a:off x="2573404" y="1029854"/>
              <a:ext cx="848729" cy="852191"/>
              <a:chOff x="5568715" y="3272184"/>
              <a:chExt cx="2341571" cy="2310987"/>
            </a:xfrm>
            <a:grpFill/>
          </p:grpSpPr>
          <p:sp>
            <p:nvSpPr>
              <p:cNvPr id="38" name="Ellips 37">
                <a:extLst>
                  <a:ext uri="{FF2B5EF4-FFF2-40B4-BE49-F238E27FC236}">
                    <a16:creationId xmlns:a16="http://schemas.microsoft.com/office/drawing/2014/main" id="{C4FE81EF-1D40-8C41-9FCC-416B3C2F1718}"/>
                  </a:ext>
                </a:extLst>
              </p:cNvPr>
              <p:cNvSpPr/>
              <p:nvPr/>
            </p:nvSpPr>
            <p:spPr>
              <a:xfrm>
                <a:off x="5568715" y="3272184"/>
                <a:ext cx="2341571" cy="23109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39" name="textruta 38">
                <a:extLst>
                  <a:ext uri="{FF2B5EF4-FFF2-40B4-BE49-F238E27FC236}">
                    <a16:creationId xmlns:a16="http://schemas.microsoft.com/office/drawing/2014/main" id="{F236C199-799E-4144-9C9B-47427A3DDFD3}"/>
                  </a:ext>
                </a:extLst>
              </p:cNvPr>
              <p:cNvSpPr txBox="1"/>
              <p:nvPr/>
            </p:nvSpPr>
            <p:spPr>
              <a:xfrm>
                <a:off x="6610372" y="3680702"/>
                <a:ext cx="258256" cy="39293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endParaRPr lang="sv-SE" sz="12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0" name="textruta 39">
              <a:extLst>
                <a:ext uri="{FF2B5EF4-FFF2-40B4-BE49-F238E27FC236}">
                  <a16:creationId xmlns:a16="http://schemas.microsoft.com/office/drawing/2014/main" id="{91857860-CBB6-DE45-B73F-3F8D5B6B6740}"/>
                </a:ext>
              </a:extLst>
            </p:cNvPr>
            <p:cNvSpPr txBox="1"/>
            <p:nvPr/>
          </p:nvSpPr>
          <p:spPr>
            <a:xfrm>
              <a:off x="2647947" y="1269575"/>
              <a:ext cx="73449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000" b="1">
                  <a:solidFill>
                    <a:schemeClr val="accent1">
                      <a:lumMod val="75000"/>
                    </a:schemeClr>
                  </a:solidFill>
                </a:rPr>
                <a:t>Minskade </a:t>
              </a:r>
            </a:p>
            <a:p>
              <a:pPr algn="ctr"/>
              <a:r>
                <a:rPr lang="sv-SE" sz="1000" b="1">
                  <a:solidFill>
                    <a:schemeClr val="accent1">
                      <a:lumMod val="75000"/>
                    </a:schemeClr>
                  </a:solidFill>
                </a:rPr>
                <a:t>doser</a:t>
              </a:r>
            </a:p>
          </p:txBody>
        </p:sp>
      </p:grpSp>
      <p:grpSp>
        <p:nvGrpSpPr>
          <p:cNvPr id="69" name="Grupp 68">
            <a:extLst>
              <a:ext uri="{FF2B5EF4-FFF2-40B4-BE49-F238E27FC236}">
                <a16:creationId xmlns:a16="http://schemas.microsoft.com/office/drawing/2014/main" id="{8BE0AD54-F397-A447-8E3A-E1271C95DA2F}"/>
              </a:ext>
            </a:extLst>
          </p:cNvPr>
          <p:cNvGrpSpPr/>
          <p:nvPr/>
        </p:nvGrpSpPr>
        <p:grpSpPr>
          <a:xfrm>
            <a:off x="4138471" y="1975943"/>
            <a:ext cx="848729" cy="852191"/>
            <a:chOff x="890706" y="5112132"/>
            <a:chExt cx="848729" cy="852191"/>
          </a:xfrm>
          <a:solidFill>
            <a:schemeClr val="bg1">
              <a:lumMod val="85000"/>
            </a:schemeClr>
          </a:solidFill>
        </p:grpSpPr>
        <p:grpSp>
          <p:nvGrpSpPr>
            <p:cNvPr id="44" name="Grupp 43">
              <a:extLst>
                <a:ext uri="{FF2B5EF4-FFF2-40B4-BE49-F238E27FC236}">
                  <a16:creationId xmlns:a16="http://schemas.microsoft.com/office/drawing/2014/main" id="{0385E9BC-EF4A-CB4F-9E2C-2FCA05CBE0C1}"/>
                </a:ext>
              </a:extLst>
            </p:cNvPr>
            <p:cNvGrpSpPr/>
            <p:nvPr/>
          </p:nvGrpSpPr>
          <p:grpSpPr>
            <a:xfrm>
              <a:off x="890706" y="5112132"/>
              <a:ext cx="848729" cy="852191"/>
              <a:chOff x="5568715" y="3272184"/>
              <a:chExt cx="2341571" cy="2310987"/>
            </a:xfrm>
            <a:grpFill/>
          </p:grpSpPr>
          <p:sp>
            <p:nvSpPr>
              <p:cNvPr id="45" name="Ellips 44">
                <a:extLst>
                  <a:ext uri="{FF2B5EF4-FFF2-40B4-BE49-F238E27FC236}">
                    <a16:creationId xmlns:a16="http://schemas.microsoft.com/office/drawing/2014/main" id="{BA432C34-E739-CB46-8ECC-068129678714}"/>
                  </a:ext>
                </a:extLst>
              </p:cNvPr>
              <p:cNvSpPr/>
              <p:nvPr/>
            </p:nvSpPr>
            <p:spPr>
              <a:xfrm>
                <a:off x="5568715" y="3272184"/>
                <a:ext cx="2341571" cy="23109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46" name="textruta 45">
                <a:extLst>
                  <a:ext uri="{FF2B5EF4-FFF2-40B4-BE49-F238E27FC236}">
                    <a16:creationId xmlns:a16="http://schemas.microsoft.com/office/drawing/2014/main" id="{9C79BE06-2A36-7E49-93A5-26DF22EEF69D}"/>
                  </a:ext>
                </a:extLst>
              </p:cNvPr>
              <p:cNvSpPr txBox="1"/>
              <p:nvPr/>
            </p:nvSpPr>
            <p:spPr>
              <a:xfrm>
                <a:off x="6610372" y="3680702"/>
                <a:ext cx="258256" cy="39293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endParaRPr lang="sv-SE" sz="12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7" name="textruta 46">
              <a:extLst>
                <a:ext uri="{FF2B5EF4-FFF2-40B4-BE49-F238E27FC236}">
                  <a16:creationId xmlns:a16="http://schemas.microsoft.com/office/drawing/2014/main" id="{88750EC7-679E-C54D-AE4B-839DE0B745C5}"/>
                </a:ext>
              </a:extLst>
            </p:cNvPr>
            <p:cNvSpPr txBox="1"/>
            <p:nvPr/>
          </p:nvSpPr>
          <p:spPr>
            <a:xfrm>
              <a:off x="918103" y="5166498"/>
              <a:ext cx="80182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000" b="1">
                  <a:solidFill>
                    <a:schemeClr val="bg1">
                      <a:lumMod val="50000"/>
                    </a:schemeClr>
                  </a:solidFill>
                </a:rPr>
                <a:t>Öppna </a:t>
              </a:r>
            </a:p>
            <a:p>
              <a:pPr algn="ctr"/>
              <a:r>
                <a:rPr lang="sv-SE" sz="1000" b="1">
                  <a:solidFill>
                    <a:schemeClr val="bg1">
                      <a:lumMod val="50000"/>
                    </a:schemeClr>
                  </a:solidFill>
                </a:rPr>
                <a:t>upp nya</a:t>
              </a:r>
            </a:p>
            <a:p>
              <a:pPr algn="ctr"/>
              <a:r>
                <a:rPr lang="sv-SE" sz="1000" b="1">
                  <a:solidFill>
                    <a:schemeClr val="bg1">
                      <a:lumMod val="50000"/>
                    </a:schemeClr>
                  </a:solidFill>
                </a:rPr>
                <a:t>marknads</a:t>
              </a:r>
            </a:p>
            <a:p>
              <a:pPr algn="ctr"/>
              <a:r>
                <a:rPr lang="sv-SE" sz="1000" b="1">
                  <a:solidFill>
                    <a:schemeClr val="bg1">
                      <a:lumMod val="50000"/>
                    </a:schemeClr>
                  </a:solidFill>
                </a:rPr>
                <a:t>möjligheter</a:t>
              </a:r>
            </a:p>
          </p:txBody>
        </p:sp>
      </p:grpSp>
      <p:grpSp>
        <p:nvGrpSpPr>
          <p:cNvPr id="70" name="Grupp 69">
            <a:extLst>
              <a:ext uri="{FF2B5EF4-FFF2-40B4-BE49-F238E27FC236}">
                <a16:creationId xmlns:a16="http://schemas.microsoft.com/office/drawing/2014/main" id="{D7F25CE3-1B20-3240-BE69-8630BF38513A}"/>
              </a:ext>
            </a:extLst>
          </p:cNvPr>
          <p:cNvGrpSpPr/>
          <p:nvPr/>
        </p:nvGrpSpPr>
        <p:grpSpPr>
          <a:xfrm>
            <a:off x="5563534" y="469454"/>
            <a:ext cx="848729" cy="852191"/>
            <a:chOff x="1562684" y="5948494"/>
            <a:chExt cx="848729" cy="852191"/>
          </a:xfrm>
          <a:solidFill>
            <a:schemeClr val="bg1">
              <a:lumMod val="85000"/>
            </a:schemeClr>
          </a:solidFill>
        </p:grpSpPr>
        <p:grpSp>
          <p:nvGrpSpPr>
            <p:cNvPr id="48" name="Grupp 47">
              <a:extLst>
                <a:ext uri="{FF2B5EF4-FFF2-40B4-BE49-F238E27FC236}">
                  <a16:creationId xmlns:a16="http://schemas.microsoft.com/office/drawing/2014/main" id="{BB995818-866D-1F41-99AC-01D582E95731}"/>
                </a:ext>
              </a:extLst>
            </p:cNvPr>
            <p:cNvGrpSpPr/>
            <p:nvPr/>
          </p:nvGrpSpPr>
          <p:grpSpPr>
            <a:xfrm>
              <a:off x="1562684" y="5948494"/>
              <a:ext cx="848729" cy="852191"/>
              <a:chOff x="5568715" y="3272184"/>
              <a:chExt cx="2341571" cy="2310987"/>
            </a:xfrm>
            <a:grpFill/>
          </p:grpSpPr>
          <p:sp>
            <p:nvSpPr>
              <p:cNvPr id="49" name="Ellips 48">
                <a:extLst>
                  <a:ext uri="{FF2B5EF4-FFF2-40B4-BE49-F238E27FC236}">
                    <a16:creationId xmlns:a16="http://schemas.microsoft.com/office/drawing/2014/main" id="{98F796D8-BA25-0541-A6D1-2625221F8773}"/>
                  </a:ext>
                </a:extLst>
              </p:cNvPr>
              <p:cNvSpPr/>
              <p:nvPr/>
            </p:nvSpPr>
            <p:spPr>
              <a:xfrm>
                <a:off x="5568715" y="3272184"/>
                <a:ext cx="2341571" cy="23109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50" name="textruta 49">
                <a:extLst>
                  <a:ext uri="{FF2B5EF4-FFF2-40B4-BE49-F238E27FC236}">
                    <a16:creationId xmlns:a16="http://schemas.microsoft.com/office/drawing/2014/main" id="{0801B15E-198E-2544-AE4E-0800507F26FA}"/>
                  </a:ext>
                </a:extLst>
              </p:cNvPr>
              <p:cNvSpPr txBox="1"/>
              <p:nvPr/>
            </p:nvSpPr>
            <p:spPr>
              <a:xfrm>
                <a:off x="6610372" y="3680702"/>
                <a:ext cx="258256" cy="39293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endParaRPr lang="sv-SE" sz="12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1" name="textruta 50">
              <a:extLst>
                <a:ext uri="{FF2B5EF4-FFF2-40B4-BE49-F238E27FC236}">
                  <a16:creationId xmlns:a16="http://schemas.microsoft.com/office/drawing/2014/main" id="{8002FFE7-CEE5-2C4D-91A1-C3D267B88FA7}"/>
                </a:ext>
              </a:extLst>
            </p:cNvPr>
            <p:cNvSpPr txBox="1"/>
            <p:nvPr/>
          </p:nvSpPr>
          <p:spPr>
            <a:xfrm>
              <a:off x="1692661" y="6089359"/>
              <a:ext cx="574196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000" b="1" err="1">
                  <a:solidFill>
                    <a:schemeClr val="bg1">
                      <a:lumMod val="50000"/>
                    </a:schemeClr>
                  </a:solidFill>
                </a:rPr>
                <a:t>Time</a:t>
              </a:r>
              <a:endParaRPr lang="sv-SE" sz="1000" b="1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r>
                <a:rPr lang="sv-SE" sz="1000" b="1">
                  <a:solidFill>
                    <a:schemeClr val="bg1">
                      <a:lumMod val="50000"/>
                    </a:schemeClr>
                  </a:solidFill>
                </a:rPr>
                <a:t>To</a:t>
              </a:r>
            </a:p>
            <a:p>
              <a:pPr algn="ctr"/>
              <a:r>
                <a:rPr lang="sv-SE" sz="1000" b="1">
                  <a:solidFill>
                    <a:schemeClr val="bg1">
                      <a:lumMod val="50000"/>
                    </a:schemeClr>
                  </a:solidFill>
                </a:rPr>
                <a:t>Market</a:t>
              </a:r>
            </a:p>
          </p:txBody>
        </p:sp>
      </p:grpSp>
      <p:grpSp>
        <p:nvGrpSpPr>
          <p:cNvPr id="68" name="Grupp 67">
            <a:extLst>
              <a:ext uri="{FF2B5EF4-FFF2-40B4-BE49-F238E27FC236}">
                <a16:creationId xmlns:a16="http://schemas.microsoft.com/office/drawing/2014/main" id="{08911528-3B21-C04A-A2D7-F9A1693268C9}"/>
              </a:ext>
            </a:extLst>
          </p:cNvPr>
          <p:cNvGrpSpPr/>
          <p:nvPr/>
        </p:nvGrpSpPr>
        <p:grpSpPr>
          <a:xfrm>
            <a:off x="4401191" y="905253"/>
            <a:ext cx="848729" cy="852191"/>
            <a:chOff x="1766419" y="4305757"/>
            <a:chExt cx="848729" cy="852191"/>
          </a:xfrm>
          <a:solidFill>
            <a:schemeClr val="bg1">
              <a:lumMod val="85000"/>
            </a:schemeClr>
          </a:solidFill>
        </p:grpSpPr>
        <p:grpSp>
          <p:nvGrpSpPr>
            <p:cNvPr id="52" name="Grupp 51">
              <a:extLst>
                <a:ext uri="{FF2B5EF4-FFF2-40B4-BE49-F238E27FC236}">
                  <a16:creationId xmlns:a16="http://schemas.microsoft.com/office/drawing/2014/main" id="{FA58936A-10B8-004B-BD73-84C1E81E4E63}"/>
                </a:ext>
              </a:extLst>
            </p:cNvPr>
            <p:cNvGrpSpPr/>
            <p:nvPr/>
          </p:nvGrpSpPr>
          <p:grpSpPr>
            <a:xfrm>
              <a:off x="1766419" y="4305757"/>
              <a:ext cx="848729" cy="852191"/>
              <a:chOff x="5568715" y="3272184"/>
              <a:chExt cx="2341571" cy="2310987"/>
            </a:xfrm>
            <a:grpFill/>
          </p:grpSpPr>
          <p:sp>
            <p:nvSpPr>
              <p:cNvPr id="53" name="Ellips 52">
                <a:extLst>
                  <a:ext uri="{FF2B5EF4-FFF2-40B4-BE49-F238E27FC236}">
                    <a16:creationId xmlns:a16="http://schemas.microsoft.com/office/drawing/2014/main" id="{EA4F3858-0976-4146-97CE-D03F52B4CFC6}"/>
                  </a:ext>
                </a:extLst>
              </p:cNvPr>
              <p:cNvSpPr/>
              <p:nvPr/>
            </p:nvSpPr>
            <p:spPr>
              <a:xfrm>
                <a:off x="5568715" y="3272184"/>
                <a:ext cx="2341571" cy="23109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54" name="textruta 53">
                <a:extLst>
                  <a:ext uri="{FF2B5EF4-FFF2-40B4-BE49-F238E27FC236}">
                    <a16:creationId xmlns:a16="http://schemas.microsoft.com/office/drawing/2014/main" id="{489AD939-01D3-AB49-8862-C726D6D26FA6}"/>
                  </a:ext>
                </a:extLst>
              </p:cNvPr>
              <p:cNvSpPr txBox="1"/>
              <p:nvPr/>
            </p:nvSpPr>
            <p:spPr>
              <a:xfrm>
                <a:off x="6610372" y="3680702"/>
                <a:ext cx="258256" cy="39293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endParaRPr lang="sv-SE" sz="12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5" name="textruta 54">
              <a:extLst>
                <a:ext uri="{FF2B5EF4-FFF2-40B4-BE49-F238E27FC236}">
                  <a16:creationId xmlns:a16="http://schemas.microsoft.com/office/drawing/2014/main" id="{3EA0429A-D568-4B49-BC4D-41AC9B5B79BF}"/>
                </a:ext>
              </a:extLst>
            </p:cNvPr>
            <p:cNvSpPr txBox="1"/>
            <p:nvPr/>
          </p:nvSpPr>
          <p:spPr>
            <a:xfrm>
              <a:off x="1825412" y="4619618"/>
              <a:ext cx="763351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000" b="1">
                  <a:solidFill>
                    <a:schemeClr val="bg1">
                      <a:lumMod val="50000"/>
                    </a:schemeClr>
                  </a:solidFill>
                </a:rPr>
                <a:t>Innovation</a:t>
              </a:r>
            </a:p>
          </p:txBody>
        </p:sp>
      </p:grpSp>
      <p:grpSp>
        <p:nvGrpSpPr>
          <p:cNvPr id="79" name="Grupp 78">
            <a:extLst>
              <a:ext uri="{FF2B5EF4-FFF2-40B4-BE49-F238E27FC236}">
                <a16:creationId xmlns:a16="http://schemas.microsoft.com/office/drawing/2014/main" id="{9D36A89A-5C81-0D4D-BECB-39A8E514AB63}"/>
              </a:ext>
            </a:extLst>
          </p:cNvPr>
          <p:cNvGrpSpPr/>
          <p:nvPr/>
        </p:nvGrpSpPr>
        <p:grpSpPr>
          <a:xfrm>
            <a:off x="9321744" y="5780424"/>
            <a:ext cx="848729" cy="852191"/>
            <a:chOff x="7843109" y="568309"/>
            <a:chExt cx="848729" cy="852191"/>
          </a:xfrm>
        </p:grpSpPr>
        <p:grpSp>
          <p:nvGrpSpPr>
            <p:cNvPr id="56" name="Grupp 55">
              <a:extLst>
                <a:ext uri="{FF2B5EF4-FFF2-40B4-BE49-F238E27FC236}">
                  <a16:creationId xmlns:a16="http://schemas.microsoft.com/office/drawing/2014/main" id="{D72EB5ED-E0D0-3B43-9964-FF6CD9F7B558}"/>
                </a:ext>
              </a:extLst>
            </p:cNvPr>
            <p:cNvGrpSpPr/>
            <p:nvPr/>
          </p:nvGrpSpPr>
          <p:grpSpPr>
            <a:xfrm>
              <a:off x="7843109" y="568309"/>
              <a:ext cx="848729" cy="852191"/>
              <a:chOff x="5568715" y="3272184"/>
              <a:chExt cx="2341571" cy="2310987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57" name="Ellips 56">
                <a:extLst>
                  <a:ext uri="{FF2B5EF4-FFF2-40B4-BE49-F238E27FC236}">
                    <a16:creationId xmlns:a16="http://schemas.microsoft.com/office/drawing/2014/main" id="{8A712C08-9CF4-D240-BFD4-939136C5558A}"/>
                  </a:ext>
                </a:extLst>
              </p:cNvPr>
              <p:cNvSpPr/>
              <p:nvPr/>
            </p:nvSpPr>
            <p:spPr>
              <a:xfrm>
                <a:off x="5568715" y="3272184"/>
                <a:ext cx="2341571" cy="23109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58" name="textruta 57">
                <a:extLst>
                  <a:ext uri="{FF2B5EF4-FFF2-40B4-BE49-F238E27FC236}">
                    <a16:creationId xmlns:a16="http://schemas.microsoft.com/office/drawing/2014/main" id="{3BF7F1EC-605B-ED49-BB55-11FEB714298F}"/>
                  </a:ext>
                </a:extLst>
              </p:cNvPr>
              <p:cNvSpPr txBox="1"/>
              <p:nvPr/>
            </p:nvSpPr>
            <p:spPr>
              <a:xfrm>
                <a:off x="6610372" y="3680702"/>
                <a:ext cx="258256" cy="39293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endParaRPr lang="sv-SE" sz="12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9" name="textruta 58">
              <a:extLst>
                <a:ext uri="{FF2B5EF4-FFF2-40B4-BE49-F238E27FC236}">
                  <a16:creationId xmlns:a16="http://schemas.microsoft.com/office/drawing/2014/main" id="{546B2DB6-2BF7-1B4B-B295-C2FBB805D4EC}"/>
                </a:ext>
              </a:extLst>
            </p:cNvPr>
            <p:cNvSpPr txBox="1"/>
            <p:nvPr/>
          </p:nvSpPr>
          <p:spPr>
            <a:xfrm>
              <a:off x="7887951" y="799067"/>
              <a:ext cx="760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000" b="1">
                  <a:solidFill>
                    <a:schemeClr val="accent2">
                      <a:lumMod val="75000"/>
                    </a:schemeClr>
                  </a:solidFill>
                </a:rPr>
                <a:t>Ökat antal patienter</a:t>
              </a:r>
            </a:p>
          </p:txBody>
        </p:sp>
      </p:grpSp>
      <p:grpSp>
        <p:nvGrpSpPr>
          <p:cNvPr id="77" name="Grupp 76">
            <a:extLst>
              <a:ext uri="{FF2B5EF4-FFF2-40B4-BE49-F238E27FC236}">
                <a16:creationId xmlns:a16="http://schemas.microsoft.com/office/drawing/2014/main" id="{018F2A68-8133-4344-8EBF-DCA4893797D5}"/>
              </a:ext>
            </a:extLst>
          </p:cNvPr>
          <p:cNvGrpSpPr/>
          <p:nvPr/>
        </p:nvGrpSpPr>
        <p:grpSpPr>
          <a:xfrm>
            <a:off x="9639222" y="4282787"/>
            <a:ext cx="848729" cy="852191"/>
            <a:chOff x="8635270" y="1997926"/>
            <a:chExt cx="848729" cy="852191"/>
          </a:xfrm>
        </p:grpSpPr>
        <p:grpSp>
          <p:nvGrpSpPr>
            <p:cNvPr id="60" name="Grupp 59">
              <a:extLst>
                <a:ext uri="{FF2B5EF4-FFF2-40B4-BE49-F238E27FC236}">
                  <a16:creationId xmlns:a16="http://schemas.microsoft.com/office/drawing/2014/main" id="{C361EE52-ACC8-C94C-BCAB-352C12CE8607}"/>
                </a:ext>
              </a:extLst>
            </p:cNvPr>
            <p:cNvGrpSpPr/>
            <p:nvPr/>
          </p:nvGrpSpPr>
          <p:grpSpPr>
            <a:xfrm>
              <a:off x="8635270" y="1997926"/>
              <a:ext cx="848729" cy="852191"/>
              <a:chOff x="5568715" y="3272184"/>
              <a:chExt cx="2341571" cy="2310987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61" name="Ellips 60">
                <a:extLst>
                  <a:ext uri="{FF2B5EF4-FFF2-40B4-BE49-F238E27FC236}">
                    <a16:creationId xmlns:a16="http://schemas.microsoft.com/office/drawing/2014/main" id="{5E3BB591-4D41-8142-B1FC-2A4D8508A33E}"/>
                  </a:ext>
                </a:extLst>
              </p:cNvPr>
              <p:cNvSpPr/>
              <p:nvPr/>
            </p:nvSpPr>
            <p:spPr>
              <a:xfrm>
                <a:off x="5568715" y="3272184"/>
                <a:ext cx="2341571" cy="23109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62" name="textruta 61">
                <a:extLst>
                  <a:ext uri="{FF2B5EF4-FFF2-40B4-BE49-F238E27FC236}">
                    <a16:creationId xmlns:a16="http://schemas.microsoft.com/office/drawing/2014/main" id="{8EE30EA2-3D24-3C48-A311-CEA9FCBA49E8}"/>
                  </a:ext>
                </a:extLst>
              </p:cNvPr>
              <p:cNvSpPr txBox="1"/>
              <p:nvPr/>
            </p:nvSpPr>
            <p:spPr>
              <a:xfrm>
                <a:off x="6610372" y="3680702"/>
                <a:ext cx="258256" cy="39293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endParaRPr lang="sv-SE" sz="12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3" name="textruta 62">
              <a:extLst>
                <a:ext uri="{FF2B5EF4-FFF2-40B4-BE49-F238E27FC236}">
                  <a16:creationId xmlns:a16="http://schemas.microsoft.com/office/drawing/2014/main" id="{071199DA-02CA-EE4A-B99A-D931592C5DA6}"/>
                </a:ext>
              </a:extLst>
            </p:cNvPr>
            <p:cNvSpPr txBox="1"/>
            <p:nvPr/>
          </p:nvSpPr>
          <p:spPr>
            <a:xfrm>
              <a:off x="8681033" y="2126434"/>
              <a:ext cx="73955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000" b="1">
                  <a:solidFill>
                    <a:schemeClr val="accent2">
                      <a:lumMod val="75000"/>
                    </a:schemeClr>
                  </a:solidFill>
                </a:rPr>
                <a:t>Ökad</a:t>
              </a:r>
            </a:p>
            <a:p>
              <a:pPr algn="ctr"/>
              <a:r>
                <a:rPr lang="sv-SE" sz="1000" b="1">
                  <a:solidFill>
                    <a:schemeClr val="accent2">
                      <a:lumMod val="75000"/>
                    </a:schemeClr>
                  </a:solidFill>
                </a:rPr>
                <a:t>System intelligens</a:t>
              </a:r>
            </a:p>
          </p:txBody>
        </p:sp>
      </p:grpSp>
      <p:grpSp>
        <p:nvGrpSpPr>
          <p:cNvPr id="78" name="Grupp 77">
            <a:extLst>
              <a:ext uri="{FF2B5EF4-FFF2-40B4-BE49-F238E27FC236}">
                <a16:creationId xmlns:a16="http://schemas.microsoft.com/office/drawing/2014/main" id="{99BDEB8F-B902-7440-9BDE-164327815E65}"/>
              </a:ext>
            </a:extLst>
          </p:cNvPr>
          <p:cNvGrpSpPr/>
          <p:nvPr/>
        </p:nvGrpSpPr>
        <p:grpSpPr>
          <a:xfrm>
            <a:off x="10109060" y="5128305"/>
            <a:ext cx="935232" cy="852191"/>
            <a:chOff x="8789443" y="1007339"/>
            <a:chExt cx="935232" cy="852191"/>
          </a:xfrm>
        </p:grpSpPr>
        <p:grpSp>
          <p:nvGrpSpPr>
            <p:cNvPr id="64" name="Grupp 63">
              <a:extLst>
                <a:ext uri="{FF2B5EF4-FFF2-40B4-BE49-F238E27FC236}">
                  <a16:creationId xmlns:a16="http://schemas.microsoft.com/office/drawing/2014/main" id="{1A0E484B-A311-5C4E-8596-FE65885594BF}"/>
                </a:ext>
              </a:extLst>
            </p:cNvPr>
            <p:cNvGrpSpPr/>
            <p:nvPr/>
          </p:nvGrpSpPr>
          <p:grpSpPr>
            <a:xfrm>
              <a:off x="8842536" y="1007339"/>
              <a:ext cx="848729" cy="852191"/>
              <a:chOff x="5568715" y="3272184"/>
              <a:chExt cx="2341571" cy="2310987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65" name="Ellips 64">
                <a:extLst>
                  <a:ext uri="{FF2B5EF4-FFF2-40B4-BE49-F238E27FC236}">
                    <a16:creationId xmlns:a16="http://schemas.microsoft.com/office/drawing/2014/main" id="{427FB9E0-E184-6B40-A0A6-C1D31B22FBC0}"/>
                  </a:ext>
                </a:extLst>
              </p:cNvPr>
              <p:cNvSpPr/>
              <p:nvPr/>
            </p:nvSpPr>
            <p:spPr>
              <a:xfrm>
                <a:off x="5568715" y="3272184"/>
                <a:ext cx="2341571" cy="23109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66" name="textruta 65">
                <a:extLst>
                  <a:ext uri="{FF2B5EF4-FFF2-40B4-BE49-F238E27FC236}">
                    <a16:creationId xmlns:a16="http://schemas.microsoft.com/office/drawing/2014/main" id="{AD46205C-5B8A-3943-ABE2-B3CFE6A91DE3}"/>
                  </a:ext>
                </a:extLst>
              </p:cNvPr>
              <p:cNvSpPr txBox="1"/>
              <p:nvPr/>
            </p:nvSpPr>
            <p:spPr>
              <a:xfrm>
                <a:off x="6610372" y="3680702"/>
                <a:ext cx="258256" cy="39293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endParaRPr lang="sv-SE" sz="12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7" name="textruta 66">
              <a:extLst>
                <a:ext uri="{FF2B5EF4-FFF2-40B4-BE49-F238E27FC236}">
                  <a16:creationId xmlns:a16="http://schemas.microsoft.com/office/drawing/2014/main" id="{EE6F1B6F-6D5F-1F44-BA06-6584ACC130CF}"/>
                </a:ext>
              </a:extLst>
            </p:cNvPr>
            <p:cNvSpPr txBox="1"/>
            <p:nvPr/>
          </p:nvSpPr>
          <p:spPr>
            <a:xfrm>
              <a:off x="8789443" y="1123490"/>
              <a:ext cx="935232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000" b="1">
                  <a:solidFill>
                    <a:schemeClr val="accent2">
                      <a:lumMod val="75000"/>
                    </a:schemeClr>
                  </a:solidFill>
                </a:rPr>
                <a:t>Bredare</a:t>
              </a:r>
            </a:p>
            <a:p>
              <a:pPr algn="ctr"/>
              <a:r>
                <a:rPr lang="sv-SE" sz="1000" b="1">
                  <a:solidFill>
                    <a:schemeClr val="accent2">
                      <a:lumMod val="75000"/>
                    </a:schemeClr>
                  </a:solidFill>
                </a:rPr>
                <a:t>användnings</a:t>
              </a:r>
            </a:p>
            <a:p>
              <a:pPr algn="ctr"/>
              <a:r>
                <a:rPr lang="sv-SE" sz="1000" b="1">
                  <a:solidFill>
                    <a:schemeClr val="accent2">
                      <a:lumMod val="75000"/>
                    </a:schemeClr>
                  </a:solidFill>
                </a:rPr>
                <a:t>områden</a:t>
              </a:r>
            </a:p>
          </p:txBody>
        </p:sp>
      </p:grpSp>
      <p:sp>
        <p:nvSpPr>
          <p:cNvPr id="73" name="Rektangel 72">
            <a:extLst>
              <a:ext uri="{FF2B5EF4-FFF2-40B4-BE49-F238E27FC236}">
                <a16:creationId xmlns:a16="http://schemas.microsoft.com/office/drawing/2014/main" id="{A978A8DF-030E-1F43-A4E1-B75E24CF364A}"/>
              </a:ext>
            </a:extLst>
          </p:cNvPr>
          <p:cNvSpPr/>
          <p:nvPr/>
        </p:nvSpPr>
        <p:spPr>
          <a:xfrm>
            <a:off x="0" y="0"/>
            <a:ext cx="3400269" cy="6884123"/>
          </a:xfrm>
          <a:prstGeom prst="rect">
            <a:avLst/>
          </a:prstGeom>
          <a:solidFill>
            <a:srgbClr val="703865">
              <a:alpha val="89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1" name="Platshållare för text 5">
            <a:extLst>
              <a:ext uri="{FF2B5EF4-FFF2-40B4-BE49-F238E27FC236}">
                <a16:creationId xmlns:a16="http://schemas.microsoft.com/office/drawing/2014/main" id="{C532A759-0149-1942-9A0B-CB720F6BDA94}"/>
              </a:ext>
            </a:extLst>
          </p:cNvPr>
          <p:cNvSpPr txBox="1">
            <a:spLocks/>
          </p:cNvSpPr>
          <p:nvPr/>
        </p:nvSpPr>
        <p:spPr>
          <a:xfrm>
            <a:off x="161643" y="204879"/>
            <a:ext cx="3226133" cy="6461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kumimoji="0" lang="en-US" sz="2700" b="1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defRPr>
            </a:lvl1pPr>
            <a:lvl2pPr marL="514350" indent="-17145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857250" indent="-17145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200150" indent="-17145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lang="en-US" sz="2400" b="1" i="0" kern="1200" dirty="0" smtClean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543050" indent="-17145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lang="en-US" sz="2400" b="1" i="0" kern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sv-SE" sz="2800" i="1">
                <a:solidFill>
                  <a:schemeClr val="bg1"/>
                </a:solidFill>
              </a:rPr>
              <a:t>Genom teknologi och kunskap möter Arcoma framtiden</a:t>
            </a:r>
          </a:p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sv-SE" sz="3200" b="1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sv-SE" sz="2000" i="1">
                <a:solidFill>
                  <a:schemeClr val="bg1"/>
                </a:solidFill>
              </a:rPr>
              <a:t>Fokuserande områden: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1400">
                <a:solidFill>
                  <a:schemeClr val="bg1"/>
                </a:solidFill>
              </a:rPr>
              <a:t>Implementera Canon avtalet fullt ut i Europa och USA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1400">
                <a:solidFill>
                  <a:schemeClr val="bg1"/>
                </a:solidFill>
              </a:rPr>
              <a:t>Exekvera etablering av nya partners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1400">
                <a:solidFill>
                  <a:schemeClr val="bg1"/>
                </a:solidFill>
              </a:rPr>
              <a:t>Exekvera pågående program för sänkta produktkostnader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1400">
                <a:solidFill>
                  <a:schemeClr val="bg1"/>
                </a:solidFill>
              </a:rPr>
              <a:t>Driva försäljning av kompletta lösningar i Europa för större affärer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1400">
                <a:solidFill>
                  <a:schemeClr val="bg1"/>
                </a:solidFill>
              </a:rPr>
              <a:t>Driva produktutveckling för att öppna upp nya marknadsmöjligheter</a:t>
            </a:r>
          </a:p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sv-SE" sz="2000" i="1">
              <a:solidFill>
                <a:schemeClr val="bg1"/>
              </a:solidFill>
            </a:endParaRPr>
          </a:p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sv-SE" sz="1400" b="1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0264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rcoma Product Presentation 16_9 rev 17101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Arcoma Product Presentation 16_9 rev 17101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3883</TotalTime>
  <Words>370</Words>
  <Application>Microsoft Office PowerPoint</Application>
  <PresentationFormat>Bredbild</PresentationFormat>
  <Paragraphs>123</Paragraphs>
  <Slides>10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Myriad Pro</vt:lpstr>
      <vt:lpstr>Myriad Pro Regular</vt:lpstr>
      <vt:lpstr>Myriad Pro Semibold</vt:lpstr>
      <vt:lpstr>Office-tema</vt:lpstr>
      <vt:lpstr>Arcoma Product Presentation 16_9 rev 171011</vt:lpstr>
      <vt:lpstr>2_Arcoma Product Presentation 16_9 rev 171011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subject/>
  <dc:creator>Lars Kvarnhem</dc:creator>
  <cp:keywords/>
  <dc:description/>
  <cp:lastModifiedBy>Jesper Söderqvist</cp:lastModifiedBy>
  <cp:revision>106</cp:revision>
  <cp:lastPrinted>2019-03-13T21:54:05Z</cp:lastPrinted>
  <dcterms:created xsi:type="dcterms:W3CDTF">2019-03-08T09:59:52Z</dcterms:created>
  <dcterms:modified xsi:type="dcterms:W3CDTF">2019-03-13T23:12:49Z</dcterms:modified>
  <cp:category/>
</cp:coreProperties>
</file>